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62" r:id="rId5"/>
    <p:sldId id="264" r:id="rId6"/>
    <p:sldId id="265" r:id="rId7"/>
    <p:sldId id="266" r:id="rId8"/>
    <p:sldId id="267" r:id="rId9"/>
    <p:sldId id="268" r:id="rId10"/>
    <p:sldId id="269" r:id="rId11"/>
    <p:sldId id="270" r:id="rId12"/>
    <p:sldId id="275" r:id="rId13"/>
    <p:sldId id="271" r:id="rId14"/>
    <p:sldId id="276" r:id="rId15"/>
    <p:sldId id="277" r:id="rId16"/>
    <p:sldId id="272" r:id="rId17"/>
    <p:sldId id="278" r:id="rId18"/>
    <p:sldId id="295" r:id="rId19"/>
    <p:sldId id="293" r:id="rId20"/>
    <p:sldId id="285" r:id="rId21"/>
    <p:sldId id="286" r:id="rId22"/>
    <p:sldId id="287" r:id="rId23"/>
    <p:sldId id="288" r:id="rId24"/>
    <p:sldId id="289" r:id="rId25"/>
    <p:sldId id="294" r:id="rId26"/>
    <p:sldId id="281" r:id="rId27"/>
    <p:sldId id="260" r:id="rId28"/>
    <p:sldId id="2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76059" autoAdjust="0"/>
  </p:normalViewPr>
  <p:slideViewPr>
    <p:cSldViewPr>
      <p:cViewPr varScale="1">
        <p:scale>
          <a:sx n="55" d="100"/>
          <a:sy n="55" d="100"/>
        </p:scale>
        <p:origin x="181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572683-B849-4839-8AD3-82386E34D266}" type="datetimeFigureOut">
              <a:rPr lang="en-US" smtClean="0"/>
              <a:t>10/10/2018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EF25A9-1FEC-464B-A746-BA864235FBFB}" type="slidenum">
              <a:rPr lang="en-US" smtClean="0"/>
              <a:t>‹#›</a:t>
            </a:fld>
            <a:endParaRPr lang="en-US"/>
          </a:p>
        </p:txBody>
      </p:sp>
    </p:spTree>
    <p:extLst>
      <p:ext uri="{BB962C8B-B14F-4D97-AF65-F5344CB8AC3E}">
        <p14:creationId xmlns:p14="http://schemas.microsoft.com/office/powerpoint/2010/main" val="2186379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 Risk is now defined by modeling of data via </a:t>
            </a:r>
            <a:r>
              <a:rPr lang="en-US" dirty="0" err="1"/>
              <a:t>Optuum</a:t>
            </a:r>
            <a:r>
              <a:rPr lang="en-US" dirty="0"/>
              <a:t> and integrated into the EMR</a:t>
            </a:r>
          </a:p>
        </p:txBody>
      </p:sp>
      <p:sp>
        <p:nvSpPr>
          <p:cNvPr id="4" name="Slide Number Placeholder 3"/>
          <p:cNvSpPr>
            <a:spLocks noGrp="1"/>
          </p:cNvSpPr>
          <p:nvPr>
            <p:ph type="sldNum" sz="quarter" idx="5"/>
          </p:nvPr>
        </p:nvSpPr>
        <p:spPr/>
        <p:txBody>
          <a:bodyPr/>
          <a:lstStyle/>
          <a:p>
            <a:fld id="{D7EF25A9-1FEC-464B-A746-BA864235FBFB}" type="slidenum">
              <a:rPr lang="en-US" smtClean="0"/>
              <a:t>5</a:t>
            </a:fld>
            <a:endParaRPr lang="en-US"/>
          </a:p>
        </p:txBody>
      </p:sp>
    </p:spTree>
    <p:extLst>
      <p:ext uri="{BB962C8B-B14F-4D97-AF65-F5344CB8AC3E}">
        <p14:creationId xmlns:p14="http://schemas.microsoft.com/office/powerpoint/2010/main" val="3151199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Referral</a:t>
            </a:r>
            <a:r>
              <a:rPr lang="en-US" baseline="0" dirty="0"/>
              <a:t> Review: New and Prior, focus for each team member, abnormal assessments, successes and struggles, upcoming appointments, anticipated needs</a:t>
            </a:r>
            <a:endParaRPr lang="en-US" dirty="0"/>
          </a:p>
        </p:txBody>
      </p:sp>
      <p:sp>
        <p:nvSpPr>
          <p:cNvPr id="4" name="Slide Number Placeholder 3"/>
          <p:cNvSpPr>
            <a:spLocks noGrp="1"/>
          </p:cNvSpPr>
          <p:nvPr>
            <p:ph type="sldNum" sz="quarter" idx="10"/>
          </p:nvPr>
        </p:nvSpPr>
        <p:spPr/>
        <p:txBody>
          <a:bodyPr/>
          <a:lstStyle/>
          <a:p>
            <a:fld id="{D7EF25A9-1FEC-464B-A746-BA864235FBFB}" type="slidenum">
              <a:rPr lang="en-US" smtClean="0"/>
              <a:t>17</a:t>
            </a:fld>
            <a:endParaRPr lang="en-US"/>
          </a:p>
        </p:txBody>
      </p:sp>
    </p:spTree>
    <p:extLst>
      <p:ext uri="{BB962C8B-B14F-4D97-AF65-F5344CB8AC3E}">
        <p14:creationId xmlns:p14="http://schemas.microsoft.com/office/powerpoint/2010/main" val="289013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DCAA09-0410-49BC-8446-39D27C126EC3}" type="slidenum">
              <a:rPr lang="en-US" smtClean="0"/>
              <a:t>19</a:t>
            </a:fld>
            <a:endParaRPr lang="en-US"/>
          </a:p>
        </p:txBody>
      </p:sp>
    </p:spTree>
    <p:extLst>
      <p:ext uri="{BB962C8B-B14F-4D97-AF65-F5344CB8AC3E}">
        <p14:creationId xmlns:p14="http://schemas.microsoft.com/office/powerpoint/2010/main" val="1337656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a:t>
            </a:r>
            <a:r>
              <a:rPr lang="en-US" baseline="0" dirty="0"/>
              <a:t> there were 130+ journals to analyze and only 24 hours in a day…Brenda and I focused our analysis on the prompts that specifically asked about intercollaborative practice.  (Gerontology Cert. prompt is their words, not mine!) </a:t>
            </a:r>
          </a:p>
          <a:p>
            <a:endParaRPr lang="en-US" baseline="0" dirty="0"/>
          </a:p>
          <a:p>
            <a:r>
              <a:rPr lang="en-US" baseline="0" dirty="0"/>
              <a:t>Today, I’ll highlight the emergent themes that came from these sections of the learners journals. </a:t>
            </a:r>
          </a:p>
          <a:p>
            <a:r>
              <a:rPr lang="en-US" baseline="0" dirty="0"/>
              <a:t>That is, the key learnings students took about Intercollaborative practice as well as their overall perspective of what the value of this experiential learning opportunity was for them. </a:t>
            </a:r>
            <a:endParaRPr lang="en-US" dirty="0"/>
          </a:p>
        </p:txBody>
      </p:sp>
      <p:sp>
        <p:nvSpPr>
          <p:cNvPr id="4" name="Slide Number Placeholder 3"/>
          <p:cNvSpPr>
            <a:spLocks noGrp="1"/>
          </p:cNvSpPr>
          <p:nvPr>
            <p:ph type="sldNum" sz="quarter" idx="10"/>
          </p:nvPr>
        </p:nvSpPr>
        <p:spPr/>
        <p:txBody>
          <a:bodyPr/>
          <a:lstStyle/>
          <a:p>
            <a:fld id="{A6DCAA09-0410-49BC-8446-39D27C126EC3}" type="slidenum">
              <a:rPr lang="en-US" smtClean="0"/>
              <a:t>20</a:t>
            </a:fld>
            <a:endParaRPr lang="en-US"/>
          </a:p>
        </p:txBody>
      </p:sp>
    </p:spTree>
    <p:extLst>
      <p:ext uri="{BB962C8B-B14F-4D97-AF65-F5344CB8AC3E}">
        <p14:creationId xmlns:p14="http://schemas.microsoft.com/office/powerpoint/2010/main" val="3296557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2" indent="0">
              <a:buFont typeface="Arial" panose="020B0604020202020204" pitchFamily="34" charset="0"/>
              <a:buNone/>
            </a:pPr>
            <a:r>
              <a:rPr lang="en-US" dirty="0"/>
              <a:t>The students</a:t>
            </a:r>
            <a:r>
              <a:rPr lang="en-US" baseline="0" dirty="0"/>
              <a:t> almost universally equated collaboration with communication. (probably because that was how the prompt situated this term): </a:t>
            </a:r>
          </a:p>
          <a:p>
            <a:pPr marL="914400" lvl="2" indent="0">
              <a:buFont typeface="Arial" panose="020B0604020202020204" pitchFamily="34" charset="0"/>
              <a:buNone/>
            </a:pPr>
            <a:r>
              <a:rPr lang="en-US" baseline="0" dirty="0"/>
              <a:t>Most frequently, the students focused on the WHOs, HOWs and WHYs </a:t>
            </a:r>
            <a:endParaRPr lang="en-US" dirty="0"/>
          </a:p>
          <a:p>
            <a:pPr marL="1085850" lvl="2" indent="-171450">
              <a:buFont typeface="Arial" panose="020B0604020202020204" pitchFamily="34" charset="0"/>
              <a:buChar char="•"/>
            </a:pPr>
            <a:r>
              <a:rPr lang="en-US" dirty="0"/>
              <a:t>WHO = Participants</a:t>
            </a:r>
            <a:r>
              <a:rPr lang="en-US" baseline="0" dirty="0"/>
              <a:t> = </a:t>
            </a:r>
            <a:r>
              <a:rPr lang="en-US" dirty="0"/>
              <a:t>Guided</a:t>
            </a:r>
            <a:r>
              <a:rPr lang="en-US" baseline="0" dirty="0"/>
              <a:t> </a:t>
            </a:r>
            <a:r>
              <a:rPr lang="en-US" dirty="0"/>
              <a:t>Care Nurse-Individual Team member, GCN-Patient, Full GWEP Team communication; GWEP interactions</a:t>
            </a:r>
            <a:r>
              <a:rPr lang="en-US" baseline="0" dirty="0"/>
              <a:t> with </a:t>
            </a:r>
            <a:r>
              <a:rPr lang="en-US" dirty="0"/>
              <a:t>Patient (rarely</a:t>
            </a:r>
            <a:r>
              <a:rPr lang="en-US" baseline="0" dirty="0"/>
              <a:t> named patient as part of the intercollaborative team</a:t>
            </a:r>
            <a:r>
              <a:rPr lang="en-US" dirty="0"/>
              <a:t>)</a:t>
            </a:r>
          </a:p>
          <a:p>
            <a:pPr marL="1085850" lvl="2" indent="-171450">
              <a:buFont typeface="Arial" panose="020B0604020202020204" pitchFamily="34" charset="0"/>
              <a:buChar char="•"/>
            </a:pPr>
            <a:r>
              <a:rPr lang="en-US" dirty="0"/>
              <a:t>HOW = Modes</a:t>
            </a:r>
            <a:r>
              <a:rPr lang="en-US" baseline="0" dirty="0"/>
              <a:t> of communication </a:t>
            </a:r>
            <a:r>
              <a:rPr lang="en-US" dirty="0"/>
              <a:t> (Phone, Email, EMR, Instant Message, Face-to-Face, Meeting)</a:t>
            </a:r>
          </a:p>
          <a:p>
            <a:pPr marL="1085850" lvl="2" indent="-171450">
              <a:buFont typeface="Arial" panose="020B0604020202020204" pitchFamily="34" charset="0"/>
              <a:buChar char="•"/>
            </a:pPr>
            <a:r>
              <a:rPr lang="en-US" dirty="0"/>
              <a:t>WHY =</a:t>
            </a:r>
            <a:r>
              <a:rPr lang="en-US" baseline="0" dirty="0"/>
              <a:t> </a:t>
            </a:r>
            <a:r>
              <a:rPr lang="en-US" dirty="0"/>
              <a:t>Purpose</a:t>
            </a:r>
            <a:r>
              <a:rPr lang="en-US" baseline="0" dirty="0"/>
              <a:t> of interactions</a:t>
            </a:r>
            <a:r>
              <a:rPr lang="en-US" dirty="0"/>
              <a:t> (Consult, Debrief, Educate, Hand Off, Set Goals, Share Information)</a:t>
            </a:r>
          </a:p>
          <a:p>
            <a:pPr marL="1085850" lvl="2"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6DCAA09-0410-49BC-8446-39D27C126EC3}" type="slidenum">
              <a:rPr lang="en-US" smtClean="0"/>
              <a:t>21</a:t>
            </a:fld>
            <a:endParaRPr lang="en-US"/>
          </a:p>
        </p:txBody>
      </p:sp>
    </p:spTree>
    <p:extLst>
      <p:ext uri="{BB962C8B-B14F-4D97-AF65-F5344CB8AC3E}">
        <p14:creationId xmlns:p14="http://schemas.microsoft.com/office/powerpoint/2010/main" val="1273423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Many responses included descriptions of each of the GWEP team member roles; team with members with varying roles seemed to be a new concept that impressed the students; the idea that each person involved would have a different focus for how they could help the patient elicited comments of surprise and appreciation for the holistic care provided by GWEP model</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GCN at center of the communication axis (some referred to GCN as “Case Manager”) </a:t>
            </a:r>
            <a:endParaRPr lang="en-US" dirty="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a:p>
          <a:p>
            <a:pPr marL="9144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 Will explore ROLE VARIATION further in that data set analysis</a:t>
            </a:r>
            <a:endParaRPr lang="en-US" baseline="0" dirty="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6DCAA09-0410-49BC-8446-39D27C126EC3}" type="slidenum">
              <a:rPr lang="en-US" smtClean="0"/>
              <a:t>22</a:t>
            </a:fld>
            <a:endParaRPr lang="en-US"/>
          </a:p>
        </p:txBody>
      </p:sp>
    </p:spTree>
    <p:extLst>
      <p:ext uri="{BB962C8B-B14F-4D97-AF65-F5344CB8AC3E}">
        <p14:creationId xmlns:p14="http://schemas.microsoft.com/office/powerpoint/2010/main" val="7928637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DCAA09-0410-49BC-8446-39D27C126EC3}" type="slidenum">
              <a:rPr lang="en-US" smtClean="0"/>
              <a:t>23</a:t>
            </a:fld>
            <a:endParaRPr lang="en-US"/>
          </a:p>
        </p:txBody>
      </p:sp>
    </p:spTree>
    <p:extLst>
      <p:ext uri="{BB962C8B-B14F-4D97-AF65-F5344CB8AC3E}">
        <p14:creationId xmlns:p14="http://schemas.microsoft.com/office/powerpoint/2010/main" val="24890188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Many responses included descriptions of each of the GWEP team member roles; team with members with varying roles seemed to be a new concept that impressed the students; the idea that each person involved would have a different focus for how they could help the patient elicited comments of surprise and appreciation for the holistic care provided by GWEP model</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GCN at center of the communication axis (some referred to GCN as “Case Manager”) </a:t>
            </a:r>
            <a:endParaRPr lang="en-US" dirty="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Several examples focused on the social, rather than clinical, services provided, including financial counseling, conversations about food insecurity, loneliness or housing concerns. One student was surprised by the reason why one patient wasn’t taking medications as prescribed. </a:t>
            </a:r>
            <a:br>
              <a:rPr lang="en-US" baseline="0" dirty="0"/>
            </a:br>
            <a:endParaRPr lang="en-US" baseline="0"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6DCAA09-0410-49BC-8446-39D27C126EC3}" type="slidenum">
              <a:rPr lang="en-US" smtClean="0"/>
              <a:t>24</a:t>
            </a:fld>
            <a:endParaRPr lang="en-US"/>
          </a:p>
        </p:txBody>
      </p:sp>
    </p:spTree>
    <p:extLst>
      <p:ext uri="{BB962C8B-B14F-4D97-AF65-F5344CB8AC3E}">
        <p14:creationId xmlns:p14="http://schemas.microsoft.com/office/powerpoint/2010/main" val="749836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we decided</a:t>
            </a:r>
            <a:r>
              <a:rPr lang="en-US" baseline="0" dirty="0"/>
              <a:t> to change to McMaster </a:t>
            </a:r>
            <a:r>
              <a:rPr lang="en-US" baseline="0" dirty="0" err="1"/>
              <a:t>Ottowa</a:t>
            </a:r>
            <a:endParaRPr lang="en-US" dirty="0"/>
          </a:p>
        </p:txBody>
      </p:sp>
      <p:sp>
        <p:nvSpPr>
          <p:cNvPr id="4" name="Slide Number Placeholder 3"/>
          <p:cNvSpPr>
            <a:spLocks noGrp="1"/>
          </p:cNvSpPr>
          <p:nvPr>
            <p:ph type="sldNum" sz="quarter" idx="10"/>
          </p:nvPr>
        </p:nvSpPr>
        <p:spPr/>
        <p:txBody>
          <a:bodyPr/>
          <a:lstStyle/>
          <a:p>
            <a:fld id="{D7EF25A9-1FEC-464B-A746-BA864235FBFB}" type="slidenum">
              <a:rPr lang="en-US" smtClean="0"/>
              <a:t>25</a:t>
            </a:fld>
            <a:endParaRPr lang="en-US"/>
          </a:p>
        </p:txBody>
      </p:sp>
    </p:spTree>
    <p:extLst>
      <p:ext uri="{BB962C8B-B14F-4D97-AF65-F5344CB8AC3E}">
        <p14:creationId xmlns:p14="http://schemas.microsoft.com/office/powerpoint/2010/main" val="4269581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healthcare shifts from working in silos to team-based care, inter-professional collaboration skills will be required in healthcare workers and professionals from multiple disciplines to effectively together for better patient care.</a:t>
            </a:r>
          </a:p>
          <a:p>
            <a:endParaRPr lang="en-US" baseline="0" dirty="0"/>
          </a:p>
          <a:p>
            <a:r>
              <a:rPr lang="en-US" baseline="0" dirty="0"/>
              <a:t>With that being said, measuring interprofessional communication/</a:t>
            </a:r>
            <a:r>
              <a:rPr lang="en-US" baseline="0" dirty="0" err="1"/>
              <a:t>collalboration</a:t>
            </a:r>
            <a:r>
              <a:rPr lang="en-US" baseline="0" dirty="0"/>
              <a:t> is important to determine which models of care are more effective in practice. For GWEP, the project team decided to have Cedar Crest College nursing students, who shadow the GWEP nurses during  their clinical rotations,  evaluate interprofessional collaboration using the McMaster-Ottawa Team Scale.</a:t>
            </a:r>
          </a:p>
          <a:p>
            <a:endParaRPr lang="en-US" baseline="0" dirty="0"/>
          </a:p>
          <a:p>
            <a:r>
              <a:rPr lang="en-US" baseline="0" dirty="0"/>
              <a:t>The McMaster-Ottawa is a reliable and validated measurement tool used to assess team function</a:t>
            </a:r>
          </a:p>
          <a:p>
            <a:endParaRPr lang="en-US" dirty="0"/>
          </a:p>
        </p:txBody>
      </p:sp>
      <p:sp>
        <p:nvSpPr>
          <p:cNvPr id="4" name="Slide Number Placeholder 3"/>
          <p:cNvSpPr>
            <a:spLocks noGrp="1"/>
          </p:cNvSpPr>
          <p:nvPr>
            <p:ph type="sldNum" sz="quarter" idx="10"/>
          </p:nvPr>
        </p:nvSpPr>
        <p:spPr/>
        <p:txBody>
          <a:bodyPr/>
          <a:lstStyle/>
          <a:p>
            <a:fld id="{D7EF25A9-1FEC-464B-A746-BA864235FBFB}" type="slidenum">
              <a:rPr lang="en-US" smtClean="0"/>
              <a:t>26</a:t>
            </a:fld>
            <a:endParaRPr lang="en-US"/>
          </a:p>
        </p:txBody>
      </p:sp>
    </p:spTree>
    <p:extLst>
      <p:ext uri="{BB962C8B-B14F-4D97-AF65-F5344CB8AC3E}">
        <p14:creationId xmlns:p14="http://schemas.microsoft.com/office/powerpoint/2010/main" val="908457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Collaboration:</a:t>
            </a:r>
          </a:p>
          <a:p>
            <a:pPr marL="0" indent="0">
              <a:buFont typeface="Arial" panose="020B0604020202020204" pitchFamily="34" charset="0"/>
              <a:buNone/>
            </a:pPr>
            <a:r>
              <a:rPr lang="en-US" dirty="0"/>
              <a:t>Above</a:t>
            </a:r>
            <a:r>
              <a:rPr lang="en-US" baseline="0" dirty="0"/>
              <a:t> expected: Team recognizes disagreements and acts to reach consensus so that the patient perceives an unified approach.</a:t>
            </a:r>
          </a:p>
          <a:p>
            <a:pPr marL="0" indent="0">
              <a:buFont typeface="Arial" panose="020B0604020202020204" pitchFamily="34" charset="0"/>
              <a:buNone/>
            </a:pPr>
            <a:r>
              <a:rPr lang="en-US" baseline="0" dirty="0"/>
              <a:t>At Expected: The team is able to reach agreement by discussing issues, with the patient’s best interest in mind.</a:t>
            </a:r>
          </a:p>
          <a:p>
            <a:pPr marL="0" indent="0">
              <a:buFont typeface="Arial" panose="020B0604020202020204" pitchFamily="34" charset="0"/>
              <a:buNone/>
            </a:pPr>
            <a:r>
              <a:rPr lang="en-US" baseline="0" dirty="0"/>
              <a:t>Below expected: The team is unable to reach agreement on at least half the issues prior to or after the patient encounter.</a:t>
            </a:r>
          </a:p>
          <a:p>
            <a:pPr marL="0" indent="0">
              <a:buFont typeface="Arial" panose="020B0604020202020204" pitchFamily="34" charset="0"/>
              <a:buNone/>
            </a:pPr>
            <a:endParaRPr lang="en-US" dirty="0"/>
          </a:p>
          <a:p>
            <a:r>
              <a:rPr lang="en-US" dirty="0"/>
              <a:t>Roles and responsibilities:</a:t>
            </a:r>
          </a:p>
          <a:p>
            <a:r>
              <a:rPr lang="en-US" dirty="0"/>
              <a:t>Above expected:</a:t>
            </a:r>
            <a:r>
              <a:rPr lang="en-US" baseline="0" dirty="0"/>
              <a:t> Team members actively solicit information about one another’s roles before the patient encounter.</a:t>
            </a:r>
          </a:p>
          <a:p>
            <a:r>
              <a:rPr lang="en-US" baseline="0" dirty="0"/>
              <a:t>At expected: Team members check in when a misunderstanding about another’s role is apparent.</a:t>
            </a:r>
          </a:p>
          <a:p>
            <a:r>
              <a:rPr lang="en-US" baseline="0" dirty="0"/>
              <a:t>Below expected: The team acts on mistaken assumptions about one another’s roles.</a:t>
            </a:r>
            <a:endParaRPr lang="en-US" dirty="0"/>
          </a:p>
          <a:p>
            <a:endParaRPr lang="en-US" dirty="0"/>
          </a:p>
          <a:p>
            <a:r>
              <a:rPr lang="en-US" dirty="0"/>
              <a:t>Patient-Family</a:t>
            </a:r>
            <a:r>
              <a:rPr lang="en-US" baseline="0" dirty="0"/>
              <a:t> Centered Approach:</a:t>
            </a:r>
          </a:p>
          <a:p>
            <a:r>
              <a:rPr lang="en-US" baseline="0" dirty="0"/>
              <a:t>Above expected: The team elicits family and community information, and actively seeks to involve both in the patient’s care plan.</a:t>
            </a:r>
          </a:p>
          <a:p>
            <a:r>
              <a:rPr lang="en-US" baseline="0" dirty="0"/>
              <a:t>At expected: The team expresses disagreement in a respectful manner and comes to an agreement before seeing the patient.</a:t>
            </a:r>
          </a:p>
          <a:p>
            <a:r>
              <a:rPr lang="en-US" baseline="0" dirty="0"/>
              <a:t>Below expected: The team fails to elicit any information about the patient’s family or home setting.</a:t>
            </a:r>
            <a:endParaRPr lang="en-US" dirty="0"/>
          </a:p>
          <a:p>
            <a:endParaRPr lang="en-US" dirty="0"/>
          </a:p>
          <a:p>
            <a:r>
              <a:rPr lang="en-US" dirty="0"/>
              <a:t>Conflict Management</a:t>
            </a:r>
            <a:r>
              <a:rPr lang="en-US" baseline="0" dirty="0"/>
              <a:t> Resolution:</a:t>
            </a:r>
          </a:p>
          <a:p>
            <a:r>
              <a:rPr lang="en-US" baseline="0" dirty="0"/>
              <a:t>Above expected: The team recognizes areas of potential conflict and elicits ways to resolve them and agrees on a process to anticipate future conflict.</a:t>
            </a:r>
          </a:p>
          <a:p>
            <a:r>
              <a:rPr lang="en-US" baseline="0" dirty="0"/>
              <a:t>At expected: The team demonstrates recognition of its function as a unit and discusses communication strategies</a:t>
            </a:r>
          </a:p>
          <a:p>
            <a:r>
              <a:rPr lang="en-US" baseline="0" dirty="0"/>
              <a:t>Below expected: The team has no recognition of the need to function as unit; individuals make decisions according to their own opinion.</a:t>
            </a:r>
            <a:endParaRPr lang="en-US" dirty="0"/>
          </a:p>
          <a:p>
            <a:endParaRPr lang="en-US" dirty="0"/>
          </a:p>
          <a:p>
            <a:r>
              <a:rPr lang="en-US" dirty="0"/>
              <a:t>Team Functioning</a:t>
            </a:r>
            <a:r>
              <a:rPr lang="en-US" baseline="0" dirty="0"/>
              <a:t>:</a:t>
            </a:r>
            <a:endParaRPr lang="en-US" dirty="0"/>
          </a:p>
          <a:p>
            <a:r>
              <a:rPr lang="en-US" dirty="0"/>
              <a:t>Above expected:</a:t>
            </a:r>
            <a:r>
              <a:rPr lang="en-US" baseline="0" dirty="0"/>
              <a:t> The team is able to reflect on its own actions and purpose and change dynamics to achieve excellence in team function. </a:t>
            </a:r>
          </a:p>
          <a:p>
            <a:r>
              <a:rPr lang="en-US" baseline="0" dirty="0"/>
              <a:t>At expected: The team demonstrates recognition of its function as a unit and discusses communication strategies.</a:t>
            </a:r>
          </a:p>
          <a:p>
            <a:r>
              <a:rPr lang="en-US" baseline="0" dirty="0"/>
              <a:t>Below expected: The team has no recognition of the need to function as unit; individuals make decisions according to their own opinion.</a:t>
            </a:r>
            <a:endParaRPr lang="en-US" dirty="0"/>
          </a:p>
        </p:txBody>
      </p:sp>
      <p:sp>
        <p:nvSpPr>
          <p:cNvPr id="4" name="Slide Number Placeholder 3"/>
          <p:cNvSpPr>
            <a:spLocks noGrp="1"/>
          </p:cNvSpPr>
          <p:nvPr>
            <p:ph type="sldNum" sz="quarter" idx="10"/>
          </p:nvPr>
        </p:nvSpPr>
        <p:spPr/>
        <p:txBody>
          <a:bodyPr/>
          <a:lstStyle/>
          <a:p>
            <a:fld id="{D7EF25A9-1FEC-464B-A746-BA864235FBFB}" type="slidenum">
              <a:rPr lang="en-US" smtClean="0"/>
              <a:t>27</a:t>
            </a:fld>
            <a:endParaRPr lang="en-US"/>
          </a:p>
        </p:txBody>
      </p:sp>
    </p:spTree>
    <p:extLst>
      <p:ext uri="{BB962C8B-B14F-4D97-AF65-F5344CB8AC3E}">
        <p14:creationId xmlns:p14="http://schemas.microsoft.com/office/powerpoint/2010/main" val="2380886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DCAA09-0410-49BC-8446-39D27C126EC3}" type="slidenum">
              <a:rPr lang="en-US" smtClean="0"/>
              <a:t>6</a:t>
            </a:fld>
            <a:endParaRPr lang="en-US"/>
          </a:p>
        </p:txBody>
      </p:sp>
    </p:spTree>
    <p:extLst>
      <p:ext uri="{BB962C8B-B14F-4D97-AF65-F5344CB8AC3E}">
        <p14:creationId xmlns:p14="http://schemas.microsoft.com/office/powerpoint/2010/main" val="3035132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pPr>
            <a:r>
              <a:rPr lang="en-US" dirty="0"/>
              <a:t>In home assessments – gives</a:t>
            </a:r>
            <a:r>
              <a:rPr lang="en-US" baseline="0" dirty="0"/>
              <a:t> true picture. Provides education and support also for patients and care givers</a:t>
            </a:r>
          </a:p>
          <a:p>
            <a:pPr marL="181240" indent="-181240">
              <a:buFont typeface="Arial" panose="020B0604020202020204" pitchFamily="34" charset="0"/>
              <a:buChar char="•"/>
            </a:pPr>
            <a:r>
              <a:rPr lang="en-US" baseline="0" dirty="0"/>
              <a:t>Guided Care model – From Johns Hopkins – Nurses certified in Guided Care. </a:t>
            </a:r>
          </a:p>
          <a:p>
            <a:pPr marL="181240" indent="-181240">
              <a:buFont typeface="Arial" panose="020B0604020202020204" pitchFamily="34" charset="0"/>
              <a:buChar char="•"/>
            </a:pPr>
            <a:r>
              <a:rPr lang="en-US" baseline="0" dirty="0"/>
              <a:t>Partnerships  and communication with community resources – provides education support, and to provide more robust services for patients, families and the community</a:t>
            </a:r>
          </a:p>
          <a:p>
            <a:pPr marL="638440" lvl="1" indent="-181240">
              <a:buFont typeface="Arial" panose="020B0604020202020204" pitchFamily="34" charset="0"/>
              <a:buChar char="•"/>
            </a:pPr>
            <a:r>
              <a:rPr lang="en-US" baseline="0" dirty="0"/>
              <a:t>AA – 2 way communication, not previously seen</a:t>
            </a:r>
            <a:endParaRPr lang="en-US" dirty="0"/>
          </a:p>
        </p:txBody>
      </p:sp>
      <p:sp>
        <p:nvSpPr>
          <p:cNvPr id="4" name="Slide Number Placeholder 3"/>
          <p:cNvSpPr>
            <a:spLocks noGrp="1"/>
          </p:cNvSpPr>
          <p:nvPr>
            <p:ph type="sldNum" sz="quarter" idx="10"/>
          </p:nvPr>
        </p:nvSpPr>
        <p:spPr/>
        <p:txBody>
          <a:bodyPr/>
          <a:lstStyle/>
          <a:p>
            <a:fld id="{BD4E16FC-29DA-4D84-9EDD-287F636FF331}"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747743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effectLst/>
              </a:rPr>
              <a:t>Ambulatory Certification as Certified Care Coordination and Transitions Management – required by Year 3 of grant by CCT</a:t>
            </a:r>
          </a:p>
          <a:p>
            <a:endParaRPr lang="en-US" dirty="0"/>
          </a:p>
        </p:txBody>
      </p:sp>
      <p:sp>
        <p:nvSpPr>
          <p:cNvPr id="4" name="Slide Number Placeholder 3"/>
          <p:cNvSpPr>
            <a:spLocks noGrp="1"/>
          </p:cNvSpPr>
          <p:nvPr>
            <p:ph type="sldNum" sz="quarter" idx="10"/>
          </p:nvPr>
        </p:nvSpPr>
        <p:spPr/>
        <p:txBody>
          <a:bodyPr/>
          <a:lstStyle/>
          <a:p>
            <a:fld id="{A6DCAA09-0410-49BC-8446-39D27C126EC3}" type="slidenum">
              <a:rPr lang="en-US" smtClean="0"/>
              <a:t>8</a:t>
            </a:fld>
            <a:endParaRPr lang="en-US"/>
          </a:p>
        </p:txBody>
      </p:sp>
    </p:spTree>
    <p:extLst>
      <p:ext uri="{BB962C8B-B14F-4D97-AF65-F5344CB8AC3E}">
        <p14:creationId xmlns:p14="http://schemas.microsoft.com/office/powerpoint/2010/main" val="1555721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effectLst/>
              </a:rPr>
              <a:t>Ambulatory Certification as Certified Care Coordination and Transitions Management – required by Year 3 of grant by CCT</a:t>
            </a:r>
          </a:p>
          <a:p>
            <a:endParaRPr lang="en-US" dirty="0"/>
          </a:p>
        </p:txBody>
      </p:sp>
      <p:sp>
        <p:nvSpPr>
          <p:cNvPr id="4" name="Slide Number Placeholder 3"/>
          <p:cNvSpPr>
            <a:spLocks noGrp="1"/>
          </p:cNvSpPr>
          <p:nvPr>
            <p:ph type="sldNum" sz="quarter" idx="10"/>
          </p:nvPr>
        </p:nvSpPr>
        <p:spPr/>
        <p:txBody>
          <a:bodyPr/>
          <a:lstStyle/>
          <a:p>
            <a:fld id="{A6DCAA09-0410-49BC-8446-39D27C126EC3}" type="slidenum">
              <a:rPr lang="en-US" smtClean="0"/>
              <a:t>9</a:t>
            </a:fld>
            <a:endParaRPr lang="en-US"/>
          </a:p>
        </p:txBody>
      </p:sp>
    </p:spTree>
    <p:extLst>
      <p:ext uri="{BB962C8B-B14F-4D97-AF65-F5344CB8AC3E}">
        <p14:creationId xmlns:p14="http://schemas.microsoft.com/office/powerpoint/2010/main" val="3357770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Training done by</a:t>
            </a:r>
            <a:r>
              <a:rPr lang="en-US" baseline="0" dirty="0"/>
              <a:t> AHEC – the area health education center, network that </a:t>
            </a:r>
            <a:r>
              <a:rPr lang="en-US" sz="1300" dirty="0"/>
              <a:t>mission is to enhance access to quality health care, particularly primary and preventive care, by improving the supply and distribution of healthcare professionals. </a:t>
            </a:r>
          </a:p>
          <a:p>
            <a:r>
              <a:rPr lang="en-US" sz="1300" dirty="0"/>
              <a:t>Continued staff development needs: boundaries, stages of change, emotional intelligence, health literacy expectations.  </a:t>
            </a:r>
          </a:p>
          <a:p>
            <a:r>
              <a:rPr lang="en-US" sz="1300" dirty="0"/>
              <a:t>Disease-specific information.</a:t>
            </a:r>
          </a:p>
          <a:p>
            <a:r>
              <a:rPr lang="en-US" sz="1300" dirty="0"/>
              <a:t>Current duties: </a:t>
            </a:r>
            <a:r>
              <a:rPr lang="en-US" dirty="0"/>
              <a:t>For now mostly noncomplex social needs linkage for services,</a:t>
            </a:r>
            <a:r>
              <a:rPr lang="en-US" baseline="0" dirty="0"/>
              <a:t> Explo</a:t>
            </a:r>
            <a:r>
              <a:rPr lang="en-US" dirty="0"/>
              <a:t>ration of training to support education done by RNs.  </a:t>
            </a:r>
            <a:br>
              <a:rPr lang="en-US" dirty="0"/>
            </a:br>
            <a:r>
              <a:rPr lang="en-US" dirty="0"/>
              <a:t>Development of competency expectations pending</a:t>
            </a:r>
          </a:p>
        </p:txBody>
      </p:sp>
      <p:sp>
        <p:nvSpPr>
          <p:cNvPr id="4" name="Slide Number Placeholder 3"/>
          <p:cNvSpPr>
            <a:spLocks noGrp="1"/>
          </p:cNvSpPr>
          <p:nvPr>
            <p:ph type="sldNum" sz="quarter" idx="10"/>
          </p:nvPr>
        </p:nvSpPr>
        <p:spPr/>
        <p:txBody>
          <a:bodyPr/>
          <a:lstStyle/>
          <a:p>
            <a:fld id="{BD4E16FC-29DA-4D84-9EDD-287F636FF331}"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966425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F25A9-1FEC-464B-A746-BA864235FBFB}" type="slidenum">
              <a:rPr lang="en-US" smtClean="0"/>
              <a:t>11</a:t>
            </a:fld>
            <a:endParaRPr lang="en-US"/>
          </a:p>
        </p:txBody>
      </p:sp>
    </p:spTree>
    <p:extLst>
      <p:ext uri="{BB962C8B-B14F-4D97-AF65-F5344CB8AC3E}">
        <p14:creationId xmlns:p14="http://schemas.microsoft.com/office/powerpoint/2010/main" val="1549079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Communication: verbal and written</a:t>
            </a:r>
            <a:r>
              <a:rPr lang="en-US" baseline="0" dirty="0"/>
              <a:t> (EMR)</a:t>
            </a:r>
            <a:endParaRPr lang="en-US" dirty="0"/>
          </a:p>
        </p:txBody>
      </p:sp>
      <p:sp>
        <p:nvSpPr>
          <p:cNvPr id="4" name="Slide Number Placeholder 3"/>
          <p:cNvSpPr>
            <a:spLocks noGrp="1"/>
          </p:cNvSpPr>
          <p:nvPr>
            <p:ph type="sldNum" sz="quarter" idx="10"/>
          </p:nvPr>
        </p:nvSpPr>
        <p:spPr/>
        <p:txBody>
          <a:bodyPr/>
          <a:lstStyle/>
          <a:p>
            <a:fld id="{D7EF25A9-1FEC-464B-A746-BA864235FBFB}" type="slidenum">
              <a:rPr lang="en-US" smtClean="0"/>
              <a:t>12</a:t>
            </a:fld>
            <a:endParaRPr lang="en-US"/>
          </a:p>
        </p:txBody>
      </p:sp>
    </p:spTree>
    <p:extLst>
      <p:ext uri="{BB962C8B-B14F-4D97-AF65-F5344CB8AC3E}">
        <p14:creationId xmlns:p14="http://schemas.microsoft.com/office/powerpoint/2010/main" val="3989733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Hands-off assessments</a:t>
            </a:r>
          </a:p>
          <a:p>
            <a:endParaRPr lang="en-US" dirty="0"/>
          </a:p>
        </p:txBody>
      </p:sp>
      <p:sp>
        <p:nvSpPr>
          <p:cNvPr id="4" name="Slide Number Placeholder 3"/>
          <p:cNvSpPr>
            <a:spLocks noGrp="1"/>
          </p:cNvSpPr>
          <p:nvPr>
            <p:ph type="sldNum" sz="quarter" idx="5"/>
          </p:nvPr>
        </p:nvSpPr>
        <p:spPr/>
        <p:txBody>
          <a:bodyPr/>
          <a:lstStyle/>
          <a:p>
            <a:fld id="{D7EF25A9-1FEC-464B-A746-BA864235FBFB}" type="slidenum">
              <a:rPr lang="en-US" smtClean="0"/>
              <a:t>15</a:t>
            </a:fld>
            <a:endParaRPr lang="en-US"/>
          </a:p>
        </p:txBody>
      </p:sp>
    </p:spTree>
    <p:extLst>
      <p:ext uri="{BB962C8B-B14F-4D97-AF65-F5344CB8AC3E}">
        <p14:creationId xmlns:p14="http://schemas.microsoft.com/office/powerpoint/2010/main" val="2234983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66868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5703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19200" y="2895600"/>
            <a:ext cx="7086600" cy="2392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txBox="1">
            <a:spLocks/>
          </p:cNvSpPr>
          <p:nvPr/>
        </p:nvSpPr>
        <p:spPr>
          <a:xfrm>
            <a:off x="0" y="0"/>
            <a:ext cx="9144000"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The 39</a:t>
            </a:r>
            <a:r>
              <a:rPr lang="en-US" sz="2400" baseline="30000" dirty="0"/>
              <a:t>th</a:t>
            </a:r>
            <a:r>
              <a:rPr lang="en-US" sz="2400" dirty="0"/>
              <a:t> Forum for Behavioral Science in Family Medicine  </a:t>
            </a:r>
          </a:p>
        </p:txBody>
      </p:sp>
      <p:sp>
        <p:nvSpPr>
          <p:cNvPr id="8" name="Text Placeholder 11"/>
          <p:cNvSpPr txBox="1">
            <a:spLocks/>
          </p:cNvSpPr>
          <p:nvPr/>
        </p:nvSpPr>
        <p:spPr>
          <a:xfrm>
            <a:off x="0" y="6248400"/>
            <a:ext cx="9169958"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1800" i="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Sponsored by The </a:t>
            </a:r>
            <a:r>
              <a:rPr lang="en-US" b="1" dirty="0"/>
              <a:t>Medical College of Wisconsin</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1999" y="43179"/>
            <a:ext cx="381001" cy="566421"/>
          </a:xfrm>
          <a:prstGeom prst="rect">
            <a:avLst/>
          </a:prstGeom>
        </p:spPr>
      </p:pic>
    </p:spTree>
    <p:extLst>
      <p:ext uri="{BB962C8B-B14F-4D97-AF65-F5344CB8AC3E}">
        <p14:creationId xmlns:p14="http://schemas.microsoft.com/office/powerpoint/2010/main" val="105762067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2133600"/>
          </a:xfrm>
        </p:spPr>
        <p:txBody>
          <a:bodyPr>
            <a:normAutofit/>
          </a:bodyPr>
          <a:lstStyle/>
          <a:p>
            <a:r>
              <a:rPr lang="en-US" dirty="0"/>
              <a:t>Teaching the Value of Interdisciplinary Collaborative </a:t>
            </a:r>
            <a:br>
              <a:rPr lang="en-US" dirty="0"/>
            </a:br>
            <a:r>
              <a:rPr lang="en-US" dirty="0"/>
              <a:t>Team-Based Care</a:t>
            </a:r>
          </a:p>
        </p:txBody>
      </p:sp>
      <p:sp>
        <p:nvSpPr>
          <p:cNvPr id="3" name="Subtitle 2"/>
          <p:cNvSpPr>
            <a:spLocks noGrp="1"/>
          </p:cNvSpPr>
          <p:nvPr>
            <p:ph type="subTitle" idx="1"/>
          </p:nvPr>
        </p:nvSpPr>
        <p:spPr/>
        <p:txBody>
          <a:bodyPr/>
          <a:lstStyle/>
          <a:p>
            <a:r>
              <a:rPr lang="en-US" dirty="0"/>
              <a:t>Lynn Wilson, DO</a:t>
            </a:r>
          </a:p>
          <a:p>
            <a:r>
              <a:rPr lang="en-US" dirty="0"/>
              <a:t>Nyann Biery, MS</a:t>
            </a:r>
          </a:p>
          <a:p>
            <a:r>
              <a:rPr lang="en-US" dirty="0"/>
              <a:t>Lehigh Valley Health Network</a:t>
            </a:r>
          </a:p>
        </p:txBody>
      </p:sp>
    </p:spTree>
    <p:extLst>
      <p:ext uri="{BB962C8B-B14F-4D97-AF65-F5344CB8AC3E}">
        <p14:creationId xmlns:p14="http://schemas.microsoft.com/office/powerpoint/2010/main" val="1011858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85800"/>
          </a:xfrm>
        </p:spPr>
        <p:txBody>
          <a:bodyPr>
            <a:noAutofit/>
          </a:bodyPr>
          <a:lstStyle/>
          <a:p>
            <a:r>
              <a:rPr lang="en-US" sz="4000" dirty="0"/>
              <a:t>Community Health Workers (CHWs)</a:t>
            </a:r>
          </a:p>
        </p:txBody>
      </p:sp>
      <p:sp>
        <p:nvSpPr>
          <p:cNvPr id="3" name="Content Placeholder 2"/>
          <p:cNvSpPr>
            <a:spLocks noGrp="1"/>
          </p:cNvSpPr>
          <p:nvPr>
            <p:ph idx="1"/>
          </p:nvPr>
        </p:nvSpPr>
        <p:spPr>
          <a:xfrm>
            <a:off x="609600" y="1828800"/>
            <a:ext cx="8077200" cy="4114800"/>
          </a:xfrm>
        </p:spPr>
        <p:txBody>
          <a:bodyPr>
            <a:normAutofit fontScale="85000" lnSpcReduction="20000"/>
          </a:bodyPr>
          <a:lstStyle/>
          <a:p>
            <a:r>
              <a:rPr lang="en-US" dirty="0">
                <a:effectLst/>
              </a:rPr>
              <a:t>Education</a:t>
            </a:r>
          </a:p>
          <a:p>
            <a:pPr lvl="1"/>
            <a:r>
              <a:rPr lang="en-US" dirty="0">
                <a:effectLst/>
              </a:rPr>
              <a:t>100 hours through local Area Health Education Center (AHEC)</a:t>
            </a:r>
          </a:p>
          <a:p>
            <a:pPr lvl="1"/>
            <a:r>
              <a:rPr lang="en-US" dirty="0">
                <a:effectLst/>
              </a:rPr>
              <a:t>Ongoing staff development and geriatric specific education</a:t>
            </a:r>
          </a:p>
          <a:p>
            <a:r>
              <a:rPr lang="en-US" dirty="0">
                <a:effectLst/>
              </a:rPr>
              <a:t>CHW duties</a:t>
            </a:r>
          </a:p>
          <a:p>
            <a:pPr lvl="1"/>
            <a:r>
              <a:rPr lang="en-US" dirty="0">
                <a:effectLst/>
              </a:rPr>
              <a:t>Community program linkage</a:t>
            </a:r>
          </a:p>
          <a:p>
            <a:pPr lvl="1"/>
            <a:r>
              <a:rPr lang="en-US" dirty="0">
                <a:effectLst/>
              </a:rPr>
              <a:t>Reinforcement of nursing education</a:t>
            </a:r>
          </a:p>
          <a:p>
            <a:pPr lvl="1"/>
            <a:r>
              <a:rPr lang="en-US" dirty="0">
                <a:effectLst/>
              </a:rPr>
              <a:t>Social barrier exploration</a:t>
            </a:r>
          </a:p>
          <a:p>
            <a:pPr lvl="0"/>
            <a:r>
              <a:rPr lang="en-US" dirty="0">
                <a:effectLst/>
              </a:rPr>
              <a:t>Documentation within EMR</a:t>
            </a:r>
          </a:p>
          <a:p>
            <a:pPr lvl="1"/>
            <a:r>
              <a:rPr lang="en-US" dirty="0">
                <a:effectLst/>
              </a:rPr>
              <a:t>Based on CCT Social Work template and workflow</a:t>
            </a:r>
          </a:p>
          <a:p>
            <a:pPr lvl="2"/>
            <a:endParaRPr lang="en-US" dirty="0">
              <a:effectLst/>
            </a:endParaRPr>
          </a:p>
          <a:p>
            <a:pPr lvl="2"/>
            <a:endParaRPr lang="en-US" dirty="0">
              <a:effectLst/>
            </a:endParaRPr>
          </a:p>
          <a:p>
            <a:pPr marL="265212" lvl="1" indent="0">
              <a:buNone/>
            </a:pPr>
            <a:endParaRPr lang="en-US" dirty="0">
              <a:effectLst/>
            </a:endParaRPr>
          </a:p>
          <a:p>
            <a:pPr marL="265212" lvl="1" indent="0">
              <a:buNone/>
            </a:pPr>
            <a:endParaRPr lang="en-US" dirty="0">
              <a:effectLst/>
            </a:endParaRPr>
          </a:p>
          <a:p>
            <a:pPr marL="265212" lvl="1" indent="0">
              <a:buNone/>
            </a:pPr>
            <a:endParaRPr lang="en-US" dirty="0">
              <a:effectLst/>
            </a:endParaRPr>
          </a:p>
        </p:txBody>
      </p:sp>
    </p:spTree>
    <p:extLst>
      <p:ext uri="{BB962C8B-B14F-4D97-AF65-F5344CB8AC3E}">
        <p14:creationId xmlns:p14="http://schemas.microsoft.com/office/powerpoint/2010/main" val="789197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227137"/>
            <a:ext cx="8229600" cy="685800"/>
          </a:xfrm>
        </p:spPr>
        <p:txBody>
          <a:bodyPr>
            <a:normAutofit fontScale="90000"/>
          </a:bodyPr>
          <a:lstStyle/>
          <a:p>
            <a:r>
              <a:rPr lang="en-US" dirty="0"/>
              <a:t>Pharmacy</a:t>
            </a:r>
          </a:p>
        </p:txBody>
      </p:sp>
      <p:sp>
        <p:nvSpPr>
          <p:cNvPr id="6" name="Content Placeholder 5"/>
          <p:cNvSpPr>
            <a:spLocks noGrp="1"/>
          </p:cNvSpPr>
          <p:nvPr>
            <p:ph idx="1"/>
          </p:nvPr>
        </p:nvSpPr>
        <p:spPr>
          <a:xfrm>
            <a:off x="1066800" y="2438400"/>
            <a:ext cx="7467600" cy="3192463"/>
          </a:xfrm>
        </p:spPr>
        <p:txBody>
          <a:bodyPr>
            <a:normAutofit fontScale="92500" lnSpcReduction="10000"/>
          </a:bodyPr>
          <a:lstStyle/>
          <a:p>
            <a:r>
              <a:rPr lang="en-US" dirty="0">
                <a:effectLst/>
              </a:rPr>
              <a:t>In-home assessments and education for patients and caregivers</a:t>
            </a:r>
          </a:p>
          <a:p>
            <a:r>
              <a:rPr lang="en-US" dirty="0">
                <a:effectLst/>
              </a:rPr>
              <a:t>Disease/Drug Management</a:t>
            </a:r>
          </a:p>
          <a:p>
            <a:r>
              <a:rPr lang="en-US" dirty="0">
                <a:effectLst/>
              </a:rPr>
              <a:t>Medication Therapy Management</a:t>
            </a:r>
          </a:p>
          <a:p>
            <a:r>
              <a:rPr lang="en-US" dirty="0">
                <a:effectLst/>
              </a:rPr>
              <a:t>Promote patient self-management</a:t>
            </a:r>
          </a:p>
          <a:p>
            <a:r>
              <a:rPr lang="en-US" dirty="0">
                <a:effectLst/>
              </a:rPr>
              <a:t>Practice-based education</a:t>
            </a:r>
          </a:p>
        </p:txBody>
      </p:sp>
    </p:spTree>
    <p:extLst>
      <p:ext uri="{BB962C8B-B14F-4D97-AF65-F5344CB8AC3E}">
        <p14:creationId xmlns:p14="http://schemas.microsoft.com/office/powerpoint/2010/main" val="2567734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85800"/>
          </a:xfrm>
        </p:spPr>
        <p:txBody>
          <a:bodyPr>
            <a:normAutofit fontScale="90000"/>
          </a:bodyPr>
          <a:lstStyle/>
          <a:p>
            <a:r>
              <a:rPr lang="en-US" dirty="0"/>
              <a:t>Practice Coach/Facilitator</a:t>
            </a:r>
          </a:p>
        </p:txBody>
      </p:sp>
      <p:sp>
        <p:nvSpPr>
          <p:cNvPr id="3" name="Content Placeholder 2"/>
          <p:cNvSpPr>
            <a:spLocks noGrp="1"/>
          </p:cNvSpPr>
          <p:nvPr>
            <p:ph idx="1"/>
          </p:nvPr>
        </p:nvSpPr>
        <p:spPr>
          <a:xfrm>
            <a:off x="914400" y="2362200"/>
            <a:ext cx="7391400" cy="3124200"/>
          </a:xfrm>
        </p:spPr>
        <p:txBody>
          <a:bodyPr>
            <a:normAutofit fontScale="85000" lnSpcReduction="20000"/>
          </a:bodyPr>
          <a:lstStyle/>
          <a:p>
            <a:r>
              <a:rPr lang="en-US" dirty="0"/>
              <a:t>Team building</a:t>
            </a:r>
          </a:p>
          <a:p>
            <a:r>
              <a:rPr lang="en-US" dirty="0"/>
              <a:t>Standard workflow</a:t>
            </a:r>
          </a:p>
          <a:p>
            <a:r>
              <a:rPr lang="en-US" dirty="0"/>
              <a:t>Communication skills</a:t>
            </a:r>
          </a:p>
          <a:p>
            <a:r>
              <a:rPr lang="en-US" dirty="0"/>
              <a:t>Trust development</a:t>
            </a:r>
          </a:p>
          <a:p>
            <a:r>
              <a:rPr lang="en-US" dirty="0"/>
              <a:t>Practicing to the full extent of education/ training</a:t>
            </a:r>
          </a:p>
          <a:p>
            <a:r>
              <a:rPr lang="en-US" dirty="0"/>
              <a:t>Integration into Primary Care Practices</a:t>
            </a:r>
          </a:p>
          <a:p>
            <a:r>
              <a:rPr lang="en-US" dirty="0"/>
              <a:t>Practice Improvement project oversite </a:t>
            </a:r>
          </a:p>
        </p:txBody>
      </p:sp>
    </p:spTree>
    <p:extLst>
      <p:ext uri="{BB962C8B-B14F-4D97-AF65-F5344CB8AC3E}">
        <p14:creationId xmlns:p14="http://schemas.microsoft.com/office/powerpoint/2010/main" val="1305112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Home Visit Team</a:t>
            </a:r>
          </a:p>
        </p:txBody>
      </p:sp>
      <p:sp>
        <p:nvSpPr>
          <p:cNvPr id="3" name="Content Placeholder 2"/>
          <p:cNvSpPr>
            <a:spLocks noGrp="1"/>
          </p:cNvSpPr>
          <p:nvPr>
            <p:ph idx="1"/>
          </p:nvPr>
        </p:nvSpPr>
        <p:spPr>
          <a:xfrm>
            <a:off x="1143000" y="2514600"/>
            <a:ext cx="7162800" cy="2773363"/>
          </a:xfrm>
        </p:spPr>
        <p:txBody>
          <a:bodyPr>
            <a:normAutofit lnSpcReduction="10000"/>
          </a:bodyPr>
          <a:lstStyle/>
          <a:p>
            <a:r>
              <a:rPr lang="en-US" dirty="0"/>
              <a:t>Resident Physician</a:t>
            </a:r>
          </a:p>
          <a:p>
            <a:r>
              <a:rPr lang="en-US" dirty="0"/>
              <a:t>Attending</a:t>
            </a:r>
          </a:p>
          <a:p>
            <a:r>
              <a:rPr lang="en-US" dirty="0"/>
              <a:t>GC-RN</a:t>
            </a:r>
          </a:p>
          <a:p>
            <a:r>
              <a:rPr lang="en-US" dirty="0"/>
              <a:t>CHW</a:t>
            </a:r>
          </a:p>
          <a:p>
            <a:r>
              <a:rPr lang="en-US" dirty="0"/>
              <a:t>Pharmacist</a:t>
            </a:r>
          </a:p>
        </p:txBody>
      </p:sp>
    </p:spTree>
    <p:extLst>
      <p:ext uri="{BB962C8B-B14F-4D97-AF65-F5344CB8AC3E}">
        <p14:creationId xmlns:p14="http://schemas.microsoft.com/office/powerpoint/2010/main" val="1949395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7137"/>
            <a:ext cx="8229600" cy="685800"/>
          </a:xfrm>
        </p:spPr>
        <p:txBody>
          <a:bodyPr>
            <a:normAutofit fontScale="90000"/>
          </a:bodyPr>
          <a:lstStyle/>
          <a:p>
            <a:r>
              <a:rPr lang="en-US" dirty="0"/>
              <a:t>Home Visits</a:t>
            </a:r>
          </a:p>
        </p:txBody>
      </p:sp>
      <p:sp>
        <p:nvSpPr>
          <p:cNvPr id="3" name="Content Placeholder 2"/>
          <p:cNvSpPr>
            <a:spLocks noGrp="1"/>
          </p:cNvSpPr>
          <p:nvPr>
            <p:ph idx="1"/>
          </p:nvPr>
        </p:nvSpPr>
        <p:spPr>
          <a:xfrm>
            <a:off x="914400" y="2362200"/>
            <a:ext cx="7391400" cy="2925763"/>
          </a:xfrm>
        </p:spPr>
        <p:txBody>
          <a:bodyPr>
            <a:normAutofit fontScale="92500" lnSpcReduction="20000"/>
          </a:bodyPr>
          <a:lstStyle/>
          <a:p>
            <a:r>
              <a:rPr lang="en-US" dirty="0"/>
              <a:t>Targets both medical and non-medical needs of elderly patients at home using:</a:t>
            </a:r>
          </a:p>
          <a:p>
            <a:pPr lvl="1"/>
            <a:r>
              <a:rPr lang="en-US" dirty="0"/>
              <a:t>Care coordination</a:t>
            </a:r>
          </a:p>
          <a:p>
            <a:pPr lvl="1"/>
            <a:r>
              <a:rPr lang="en-US" dirty="0"/>
              <a:t>Self-management support</a:t>
            </a:r>
          </a:p>
          <a:p>
            <a:pPr lvl="1"/>
            <a:r>
              <a:rPr lang="en-US" dirty="0"/>
              <a:t>Transitions of care</a:t>
            </a:r>
          </a:p>
          <a:p>
            <a:pPr lvl="1"/>
            <a:r>
              <a:rPr lang="en-US" dirty="0"/>
              <a:t>Linkage to community resources</a:t>
            </a:r>
          </a:p>
          <a:p>
            <a:pPr lvl="1"/>
            <a:r>
              <a:rPr lang="en-US" dirty="0"/>
              <a:t>Medication reconciliation</a:t>
            </a:r>
          </a:p>
        </p:txBody>
      </p:sp>
    </p:spTree>
    <p:extLst>
      <p:ext uri="{BB962C8B-B14F-4D97-AF65-F5344CB8AC3E}">
        <p14:creationId xmlns:p14="http://schemas.microsoft.com/office/powerpoint/2010/main" val="3833297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85800"/>
          </a:xfrm>
        </p:spPr>
        <p:txBody>
          <a:bodyPr>
            <a:normAutofit fontScale="90000"/>
          </a:bodyPr>
          <a:lstStyle/>
          <a:p>
            <a:r>
              <a:rPr lang="en-US" dirty="0"/>
              <a:t>Home Visit Assessments </a:t>
            </a:r>
          </a:p>
        </p:txBody>
      </p:sp>
      <p:sp>
        <p:nvSpPr>
          <p:cNvPr id="3" name="Content Placeholder 2"/>
          <p:cNvSpPr>
            <a:spLocks noGrp="1"/>
          </p:cNvSpPr>
          <p:nvPr>
            <p:ph idx="1"/>
          </p:nvPr>
        </p:nvSpPr>
        <p:spPr>
          <a:xfrm>
            <a:off x="1066800" y="2362200"/>
            <a:ext cx="7315200" cy="3200400"/>
          </a:xfrm>
        </p:spPr>
        <p:txBody>
          <a:bodyPr>
            <a:normAutofit fontScale="92500" lnSpcReduction="20000"/>
          </a:bodyPr>
          <a:lstStyle/>
          <a:p>
            <a:r>
              <a:rPr lang="en-US" dirty="0"/>
              <a:t>Performed by GC-RN, CHW, and Pharmacy, lasting up to 2 hours and includes: </a:t>
            </a:r>
          </a:p>
          <a:p>
            <a:pPr lvl="1"/>
            <a:r>
              <a:rPr lang="en-US" dirty="0"/>
              <a:t>Home safety assessment</a:t>
            </a:r>
          </a:p>
          <a:p>
            <a:pPr lvl="1"/>
            <a:r>
              <a:rPr lang="en-US" dirty="0"/>
              <a:t>Caregiver stress evaluation</a:t>
            </a:r>
          </a:p>
          <a:p>
            <a:pPr lvl="1"/>
            <a:r>
              <a:rPr lang="en-US" dirty="0"/>
              <a:t>Accurate medication reconciliation </a:t>
            </a:r>
          </a:p>
          <a:p>
            <a:r>
              <a:rPr lang="en-US" dirty="0"/>
              <a:t>Results in improved patient experience</a:t>
            </a:r>
          </a:p>
          <a:p>
            <a:r>
              <a:rPr lang="en-US" dirty="0"/>
              <a:t>Reduces transportation difficulties</a:t>
            </a:r>
          </a:p>
        </p:txBody>
      </p:sp>
    </p:spTree>
    <p:extLst>
      <p:ext uri="{BB962C8B-B14F-4D97-AF65-F5344CB8AC3E}">
        <p14:creationId xmlns:p14="http://schemas.microsoft.com/office/powerpoint/2010/main" val="2134143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7137"/>
            <a:ext cx="8229600" cy="685800"/>
          </a:xfrm>
        </p:spPr>
        <p:txBody>
          <a:bodyPr>
            <a:normAutofit fontScale="90000"/>
          </a:bodyPr>
          <a:lstStyle/>
          <a:p>
            <a:r>
              <a:rPr lang="en-US" dirty="0"/>
              <a:t>Interdisciplinary Team Meetings</a:t>
            </a:r>
          </a:p>
        </p:txBody>
      </p:sp>
      <p:sp>
        <p:nvSpPr>
          <p:cNvPr id="3" name="Content Placeholder 2"/>
          <p:cNvSpPr>
            <a:spLocks noGrp="1"/>
          </p:cNvSpPr>
          <p:nvPr>
            <p:ph idx="1"/>
          </p:nvPr>
        </p:nvSpPr>
        <p:spPr>
          <a:xfrm>
            <a:off x="1028700" y="2286000"/>
            <a:ext cx="7086600" cy="3344863"/>
          </a:xfrm>
        </p:spPr>
        <p:txBody>
          <a:bodyPr>
            <a:normAutofit fontScale="85000" lnSpcReduction="20000"/>
          </a:bodyPr>
          <a:lstStyle/>
          <a:p>
            <a:r>
              <a:rPr lang="en-US" dirty="0"/>
              <a:t>Primary Care Clinicians</a:t>
            </a:r>
          </a:p>
          <a:p>
            <a:r>
              <a:rPr lang="en-US" dirty="0"/>
              <a:t>Primary Care and Pharmacy Residents</a:t>
            </a:r>
          </a:p>
          <a:p>
            <a:r>
              <a:rPr lang="en-US" dirty="0"/>
              <a:t>PCP Office Staff</a:t>
            </a:r>
          </a:p>
          <a:p>
            <a:r>
              <a:rPr lang="en-US" dirty="0"/>
              <a:t>Medical and Nursing Students</a:t>
            </a:r>
          </a:p>
          <a:p>
            <a:r>
              <a:rPr lang="en-US" dirty="0"/>
              <a:t>GC-RN</a:t>
            </a:r>
          </a:p>
          <a:p>
            <a:r>
              <a:rPr lang="en-US" dirty="0"/>
              <a:t>CHW</a:t>
            </a:r>
          </a:p>
          <a:p>
            <a:r>
              <a:rPr lang="en-US" dirty="0"/>
              <a:t>Pharmacist</a:t>
            </a:r>
          </a:p>
          <a:p>
            <a:r>
              <a:rPr lang="en-US" dirty="0"/>
              <a:t>Community Partners/Resources</a:t>
            </a:r>
          </a:p>
        </p:txBody>
      </p:sp>
    </p:spTree>
    <p:extLst>
      <p:ext uri="{BB962C8B-B14F-4D97-AF65-F5344CB8AC3E}">
        <p14:creationId xmlns:p14="http://schemas.microsoft.com/office/powerpoint/2010/main" val="2046149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85800"/>
          </a:xfrm>
        </p:spPr>
        <p:txBody>
          <a:bodyPr>
            <a:normAutofit fontScale="90000"/>
          </a:bodyPr>
          <a:lstStyle/>
          <a:p>
            <a:r>
              <a:rPr lang="en-US" dirty="0"/>
              <a:t>Continuity Care Site Team Meeting</a:t>
            </a:r>
          </a:p>
        </p:txBody>
      </p:sp>
      <p:sp>
        <p:nvSpPr>
          <p:cNvPr id="3" name="Content Placeholder 2"/>
          <p:cNvSpPr>
            <a:spLocks noGrp="1"/>
          </p:cNvSpPr>
          <p:nvPr>
            <p:ph idx="1"/>
          </p:nvPr>
        </p:nvSpPr>
        <p:spPr>
          <a:xfrm>
            <a:off x="1066800" y="2362200"/>
            <a:ext cx="7239000" cy="2925763"/>
          </a:xfrm>
        </p:spPr>
        <p:txBody>
          <a:bodyPr>
            <a:normAutofit/>
          </a:bodyPr>
          <a:lstStyle/>
          <a:p>
            <a:r>
              <a:rPr lang="en-US" dirty="0"/>
              <a:t>Monthly</a:t>
            </a:r>
          </a:p>
          <a:p>
            <a:r>
              <a:rPr lang="en-US" dirty="0"/>
              <a:t>Case-based presentations</a:t>
            </a:r>
          </a:p>
          <a:p>
            <a:r>
              <a:rPr lang="en-US" dirty="0"/>
              <a:t>Guided care document review</a:t>
            </a:r>
          </a:p>
          <a:p>
            <a:r>
              <a:rPr lang="en-US" dirty="0"/>
              <a:t>Didactic sessions</a:t>
            </a:r>
          </a:p>
          <a:p>
            <a:r>
              <a:rPr lang="en-US" dirty="0"/>
              <a:t>Referral review</a:t>
            </a:r>
          </a:p>
        </p:txBody>
      </p:sp>
    </p:spTree>
    <p:extLst>
      <p:ext uri="{BB962C8B-B14F-4D97-AF65-F5344CB8AC3E}">
        <p14:creationId xmlns:p14="http://schemas.microsoft.com/office/powerpoint/2010/main" val="2253056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27C5-DB4C-4229-9D3B-E3608B850E8D}"/>
              </a:ext>
            </a:extLst>
          </p:cNvPr>
          <p:cNvSpPr>
            <a:spLocks noGrp="1"/>
          </p:cNvSpPr>
          <p:nvPr>
            <p:ph type="title"/>
          </p:nvPr>
        </p:nvSpPr>
        <p:spPr>
          <a:xfrm>
            <a:off x="457200" y="994751"/>
            <a:ext cx="8229600" cy="685800"/>
          </a:xfrm>
        </p:spPr>
        <p:txBody>
          <a:bodyPr>
            <a:normAutofit fontScale="90000"/>
          </a:bodyPr>
          <a:lstStyle/>
          <a:p>
            <a:r>
              <a:rPr lang="en-US" dirty="0"/>
              <a:t>Results</a:t>
            </a:r>
          </a:p>
        </p:txBody>
      </p:sp>
      <p:sp>
        <p:nvSpPr>
          <p:cNvPr id="3" name="Content Placeholder 2">
            <a:extLst>
              <a:ext uri="{FF2B5EF4-FFF2-40B4-BE49-F238E27FC236}">
                <a16:creationId xmlns:a16="http://schemas.microsoft.com/office/drawing/2014/main" id="{E1B5562C-026F-426E-85FA-5A3C52A6AEB3}"/>
              </a:ext>
            </a:extLst>
          </p:cNvPr>
          <p:cNvSpPr>
            <a:spLocks noGrp="1"/>
          </p:cNvSpPr>
          <p:nvPr>
            <p:ph idx="1"/>
          </p:nvPr>
        </p:nvSpPr>
        <p:spPr>
          <a:xfrm>
            <a:off x="1066800" y="2438400"/>
            <a:ext cx="7239000" cy="2849563"/>
          </a:xfrm>
        </p:spPr>
        <p:txBody>
          <a:bodyPr/>
          <a:lstStyle/>
          <a:p>
            <a:pPr marL="0" indent="0">
              <a:buNone/>
            </a:pPr>
            <a:r>
              <a:rPr lang="en-US" dirty="0"/>
              <a:t>Data through 8/31/18</a:t>
            </a:r>
          </a:p>
          <a:p>
            <a:pPr lvl="1"/>
            <a:r>
              <a:rPr lang="en-US" sz="3200" dirty="0"/>
              <a:t>2243 total home visits </a:t>
            </a:r>
          </a:p>
          <a:p>
            <a:pPr lvl="1"/>
            <a:r>
              <a:rPr lang="en-US" sz="3200" dirty="0"/>
              <a:t>554 interdisciplinary home visits</a:t>
            </a:r>
          </a:p>
        </p:txBody>
      </p:sp>
    </p:spTree>
    <p:extLst>
      <p:ext uri="{BB962C8B-B14F-4D97-AF65-F5344CB8AC3E}">
        <p14:creationId xmlns:p14="http://schemas.microsoft.com/office/powerpoint/2010/main" val="2635293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26192" cy="685800"/>
          </a:xfrm>
        </p:spPr>
        <p:txBody>
          <a:bodyPr>
            <a:normAutofit fontScale="90000"/>
          </a:bodyPr>
          <a:lstStyle/>
          <a:p>
            <a:r>
              <a:rPr lang="en-US" dirty="0"/>
              <a:t>Qualitative Analysis of Student Journals</a:t>
            </a:r>
          </a:p>
        </p:txBody>
      </p:sp>
      <p:sp>
        <p:nvSpPr>
          <p:cNvPr id="3" name="Content Placeholder 2"/>
          <p:cNvSpPr>
            <a:spLocks noGrp="1"/>
          </p:cNvSpPr>
          <p:nvPr>
            <p:ph idx="1"/>
          </p:nvPr>
        </p:nvSpPr>
        <p:spPr>
          <a:xfrm>
            <a:off x="609600" y="2057400"/>
            <a:ext cx="8021392" cy="3962400"/>
          </a:xfrm>
        </p:spPr>
        <p:txBody>
          <a:bodyPr>
            <a:normAutofit fontScale="85000" lnSpcReduction="20000"/>
          </a:bodyPr>
          <a:lstStyle/>
          <a:p>
            <a:r>
              <a:rPr lang="en-US" dirty="0"/>
              <a:t>Academic Year 2016-17</a:t>
            </a:r>
          </a:p>
          <a:p>
            <a:pPr lvl="1"/>
            <a:r>
              <a:rPr lang="en-US" dirty="0"/>
              <a:t>Fall, Spring, Summer semester classes</a:t>
            </a:r>
          </a:p>
          <a:p>
            <a:pPr lvl="1"/>
            <a:r>
              <a:rPr lang="en-US" dirty="0"/>
              <a:t>3</a:t>
            </a:r>
            <a:r>
              <a:rPr lang="en-US" baseline="30000" dirty="0"/>
              <a:t>rd</a:t>
            </a:r>
            <a:r>
              <a:rPr lang="en-US" dirty="0"/>
              <a:t> and 4</a:t>
            </a:r>
            <a:r>
              <a:rPr lang="en-US" baseline="30000" dirty="0"/>
              <a:t>th</a:t>
            </a:r>
            <a:r>
              <a:rPr lang="en-US" dirty="0"/>
              <a:t> year nursing students (n=131)</a:t>
            </a:r>
          </a:p>
          <a:p>
            <a:pPr lvl="2"/>
            <a:r>
              <a:rPr lang="en-US" dirty="0"/>
              <a:t>n=78 Juniors in N321 Family Health Promotion II</a:t>
            </a:r>
          </a:p>
          <a:p>
            <a:pPr lvl="2"/>
            <a:r>
              <a:rPr lang="en-US" dirty="0"/>
              <a:t>n=53 Seniors in N333 Community Health</a:t>
            </a:r>
          </a:p>
          <a:p>
            <a:pPr lvl="1"/>
            <a:r>
              <a:rPr lang="en-US" dirty="0"/>
              <a:t>Gerontology certificate students (n=4)</a:t>
            </a:r>
          </a:p>
          <a:p>
            <a:pPr lvl="1"/>
            <a:endParaRPr lang="en-US" dirty="0"/>
          </a:p>
          <a:p>
            <a:r>
              <a:rPr lang="en-US" dirty="0"/>
              <a:t>Written responses to prompts given by instructor</a:t>
            </a:r>
          </a:p>
          <a:p>
            <a:pPr lvl="1"/>
            <a:r>
              <a:rPr lang="en-US" dirty="0"/>
              <a:t>Analysis by 2 evaluators</a:t>
            </a:r>
          </a:p>
          <a:p>
            <a:pPr lvl="1"/>
            <a:r>
              <a:rPr lang="en-US" sz="2600" dirty="0"/>
              <a:t>NVivo10 for Windows software (version 10.0.637.0)</a:t>
            </a:r>
          </a:p>
          <a:p>
            <a:endParaRPr lang="en-US" dirty="0"/>
          </a:p>
        </p:txBody>
      </p:sp>
    </p:spTree>
    <p:extLst>
      <p:ext uri="{BB962C8B-B14F-4D97-AF65-F5344CB8AC3E}">
        <p14:creationId xmlns:p14="http://schemas.microsoft.com/office/powerpoint/2010/main" val="213115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750"/>
                                  </p:stCondLst>
                                  <p:childTnLst>
                                    <p:set>
                                      <p:cBhvr>
                                        <p:cTn id="8" dur="1" fill="hold">
                                          <p:stCondLst>
                                            <p:cond delay="9"/>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1250"/>
                                  </p:stCondLst>
                                  <p:childTnLst>
                                    <p:set>
                                      <p:cBhvr>
                                        <p:cTn id="10" dur="1" fill="hold">
                                          <p:stCondLst>
                                            <p:cond delay="9"/>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1750"/>
                                  </p:stCondLst>
                                  <p:childTnLst>
                                    <p:set>
                                      <p:cBhvr>
                                        <p:cTn id="12" dur="1" fill="hold">
                                          <p:stCondLst>
                                            <p:cond delay="9"/>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2250"/>
                                  </p:stCondLst>
                                  <p:childTnLst>
                                    <p:set>
                                      <p:cBhvr>
                                        <p:cTn id="14" dur="1" fill="hold">
                                          <p:stCondLst>
                                            <p:cond delay="9"/>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2750"/>
                                  </p:stCondLst>
                                  <p:childTnLst>
                                    <p:set>
                                      <p:cBhvr>
                                        <p:cTn id="16" dur="1" fill="hold">
                                          <p:stCondLst>
                                            <p:cond delay="9"/>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Disclosures</a:t>
            </a:r>
          </a:p>
        </p:txBody>
      </p:sp>
      <p:sp>
        <p:nvSpPr>
          <p:cNvPr id="3" name="Subtitle 2"/>
          <p:cNvSpPr>
            <a:spLocks noGrp="1"/>
          </p:cNvSpPr>
          <p:nvPr>
            <p:ph idx="1"/>
          </p:nvPr>
        </p:nvSpPr>
        <p:spPr>
          <a:xfrm>
            <a:off x="609600" y="2438400"/>
            <a:ext cx="8077200" cy="3429000"/>
          </a:xfrm>
        </p:spPr>
        <p:txBody>
          <a:bodyPr>
            <a:normAutofit fontScale="77500" lnSpcReduction="20000"/>
          </a:bodyPr>
          <a:lstStyle/>
          <a:p>
            <a:r>
              <a:rPr lang="en-US" dirty="0"/>
              <a:t>Funding for this session was made possible in part by the Health Resources and Services Administration (HRSA) of the U.S. Department of Health and Human Services HHS) grant number U1QHP28704 titled “Geriatrics Workforce Enhancement Program.” </a:t>
            </a:r>
          </a:p>
          <a:p>
            <a:r>
              <a:rPr lang="en-US" dirty="0"/>
              <a:t>The information or content and conclusions presented are those of the author and should not be construed as the official position or policy of, nor should any endorsements be inferred by HRSA, HHS or the U.S. Government.</a:t>
            </a:r>
          </a:p>
        </p:txBody>
      </p:sp>
    </p:spTree>
    <p:extLst>
      <p:ext uri="{BB962C8B-B14F-4D97-AF65-F5344CB8AC3E}">
        <p14:creationId xmlns:p14="http://schemas.microsoft.com/office/powerpoint/2010/main" val="2127906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066800"/>
            <a:ext cx="8229600" cy="685800"/>
          </a:xfrm>
        </p:spPr>
        <p:txBody>
          <a:bodyPr>
            <a:normAutofit fontScale="90000"/>
          </a:bodyPr>
          <a:lstStyle/>
          <a:p>
            <a:r>
              <a:rPr lang="en-US" dirty="0"/>
              <a:t>Student Journals</a:t>
            </a:r>
          </a:p>
        </p:txBody>
      </p:sp>
      <p:sp>
        <p:nvSpPr>
          <p:cNvPr id="3" name="Content Placeholder 2"/>
          <p:cNvSpPr>
            <a:spLocks noGrp="1"/>
          </p:cNvSpPr>
          <p:nvPr>
            <p:ph idx="1"/>
          </p:nvPr>
        </p:nvSpPr>
        <p:spPr>
          <a:xfrm>
            <a:off x="495300" y="2057400"/>
            <a:ext cx="8039100" cy="3733800"/>
          </a:xfrm>
        </p:spPr>
        <p:txBody>
          <a:bodyPr>
            <a:normAutofit fontScale="85000" lnSpcReduction="20000"/>
          </a:bodyPr>
          <a:lstStyle/>
          <a:p>
            <a:r>
              <a:rPr lang="en-US" dirty="0"/>
              <a:t>Intercollaborative practice prompts</a:t>
            </a:r>
          </a:p>
          <a:p>
            <a:pPr lvl="1"/>
            <a:r>
              <a:rPr lang="en-US" dirty="0"/>
              <a:t>Juniors: Observe types of communication</a:t>
            </a:r>
          </a:p>
          <a:p>
            <a:pPr lvl="1"/>
            <a:r>
              <a:rPr lang="en-US" dirty="0"/>
              <a:t>Seniors: Identify/evaluate IC practice skills</a:t>
            </a:r>
          </a:p>
          <a:p>
            <a:pPr lvl="1"/>
            <a:r>
              <a:rPr lang="en-US" dirty="0"/>
              <a:t>Gerontology Certificate: Identify positive aspects of intercollaborative practice and multidisciplinary teamwork in geriatric care</a:t>
            </a:r>
          </a:p>
          <a:p>
            <a:pPr lvl="1"/>
            <a:endParaRPr lang="en-US" dirty="0"/>
          </a:p>
          <a:p>
            <a:r>
              <a:rPr lang="en-US" dirty="0"/>
              <a:t>Emergent themes</a:t>
            </a:r>
          </a:p>
          <a:p>
            <a:pPr lvl="1"/>
            <a:r>
              <a:rPr lang="en-US" dirty="0"/>
              <a:t>Main learning points</a:t>
            </a:r>
          </a:p>
          <a:p>
            <a:pPr lvl="1"/>
            <a:r>
              <a:rPr lang="en-US" dirty="0"/>
              <a:t>Value of GWEP experience</a:t>
            </a:r>
          </a:p>
        </p:txBody>
      </p:sp>
    </p:spTree>
    <p:extLst>
      <p:ext uri="{BB962C8B-B14F-4D97-AF65-F5344CB8AC3E}">
        <p14:creationId xmlns:p14="http://schemas.microsoft.com/office/powerpoint/2010/main" val="1643934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7137"/>
            <a:ext cx="8229600" cy="685800"/>
          </a:xfrm>
        </p:spPr>
        <p:txBody>
          <a:bodyPr>
            <a:noAutofit/>
          </a:bodyPr>
          <a:lstStyle/>
          <a:p>
            <a:r>
              <a:rPr lang="en-US" sz="4000" dirty="0"/>
              <a:t>Intercollaborative Practice</a:t>
            </a:r>
          </a:p>
        </p:txBody>
      </p:sp>
      <p:sp>
        <p:nvSpPr>
          <p:cNvPr id="3" name="Content Placeholder 2"/>
          <p:cNvSpPr>
            <a:spLocks noGrp="1"/>
          </p:cNvSpPr>
          <p:nvPr>
            <p:ph idx="1"/>
          </p:nvPr>
        </p:nvSpPr>
        <p:spPr>
          <a:xfrm>
            <a:off x="1219200" y="2582009"/>
            <a:ext cx="7086600" cy="2392363"/>
          </a:xfrm>
        </p:spPr>
        <p:txBody>
          <a:bodyPr>
            <a:normAutofit/>
          </a:bodyPr>
          <a:lstStyle/>
          <a:p>
            <a:r>
              <a:rPr lang="en-US" dirty="0"/>
              <a:t>Collaboration = communication</a:t>
            </a:r>
          </a:p>
          <a:p>
            <a:pPr lvl="1"/>
            <a:r>
              <a:rPr lang="en-US" dirty="0"/>
              <a:t>WHO – Participants</a:t>
            </a:r>
          </a:p>
          <a:p>
            <a:pPr lvl="1"/>
            <a:r>
              <a:rPr lang="en-US" dirty="0"/>
              <a:t>HOW – Multiple modes of communication</a:t>
            </a:r>
          </a:p>
          <a:p>
            <a:pPr lvl="1"/>
            <a:r>
              <a:rPr lang="en-US" dirty="0"/>
              <a:t>WHY – Purpose of interactions</a:t>
            </a:r>
          </a:p>
        </p:txBody>
      </p:sp>
    </p:spTree>
    <p:extLst>
      <p:ext uri="{BB962C8B-B14F-4D97-AF65-F5344CB8AC3E}">
        <p14:creationId xmlns:p14="http://schemas.microsoft.com/office/powerpoint/2010/main" val="2630445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7137"/>
            <a:ext cx="8229600" cy="685800"/>
          </a:xfrm>
        </p:spPr>
        <p:txBody>
          <a:bodyPr>
            <a:noAutofit/>
          </a:bodyPr>
          <a:lstStyle/>
          <a:p>
            <a:r>
              <a:rPr lang="en-US" sz="4000" dirty="0"/>
              <a:t>Main Learnings</a:t>
            </a:r>
          </a:p>
        </p:txBody>
      </p:sp>
      <p:sp>
        <p:nvSpPr>
          <p:cNvPr id="3" name="Content Placeholder 2"/>
          <p:cNvSpPr>
            <a:spLocks noGrp="1"/>
          </p:cNvSpPr>
          <p:nvPr>
            <p:ph idx="1"/>
          </p:nvPr>
        </p:nvSpPr>
        <p:spPr>
          <a:xfrm>
            <a:off x="762000" y="2286000"/>
            <a:ext cx="7772400" cy="3344863"/>
          </a:xfrm>
        </p:spPr>
        <p:txBody>
          <a:bodyPr>
            <a:normAutofit/>
          </a:bodyPr>
          <a:lstStyle/>
          <a:p>
            <a:pPr marL="0" indent="0">
              <a:buNone/>
            </a:pPr>
            <a:r>
              <a:rPr lang="en-US" dirty="0"/>
              <a:t>Variation/specificity of roles within team</a:t>
            </a:r>
          </a:p>
          <a:p>
            <a:pPr lvl="1"/>
            <a:r>
              <a:rPr lang="en-US" dirty="0"/>
              <a:t>“It showed me how an interdisciplinary team really improves the outcome for a patient.”</a:t>
            </a:r>
          </a:p>
          <a:p>
            <a:pPr lvl="1"/>
            <a:r>
              <a:rPr lang="en-US" dirty="0"/>
              <a:t>“The team members at GWEP truly strive to give the most continuous care to their clients.”</a:t>
            </a:r>
          </a:p>
          <a:p>
            <a:pPr lvl="1"/>
            <a:r>
              <a:rPr lang="en-US" dirty="0"/>
              <a:t>“It felt like a cohesive team effort.”</a:t>
            </a:r>
          </a:p>
        </p:txBody>
      </p:sp>
    </p:spTree>
    <p:extLst>
      <p:ext uri="{BB962C8B-B14F-4D97-AF65-F5344CB8AC3E}">
        <p14:creationId xmlns:p14="http://schemas.microsoft.com/office/powerpoint/2010/main" val="715550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85800"/>
          </a:xfrm>
        </p:spPr>
        <p:txBody>
          <a:bodyPr>
            <a:noAutofit/>
          </a:bodyPr>
          <a:lstStyle/>
          <a:p>
            <a:r>
              <a:rPr lang="en-US" sz="4000" dirty="0"/>
              <a:t>Main Learnings Continued</a:t>
            </a:r>
          </a:p>
        </p:txBody>
      </p:sp>
      <p:sp>
        <p:nvSpPr>
          <p:cNvPr id="3" name="Content Placeholder 2"/>
          <p:cNvSpPr>
            <a:spLocks noGrp="1"/>
          </p:cNvSpPr>
          <p:nvPr>
            <p:ph idx="1"/>
          </p:nvPr>
        </p:nvSpPr>
        <p:spPr>
          <a:xfrm>
            <a:off x="838200" y="2057400"/>
            <a:ext cx="7467600" cy="3733800"/>
          </a:xfrm>
        </p:spPr>
        <p:txBody>
          <a:bodyPr>
            <a:normAutofit fontScale="77500" lnSpcReduction="20000"/>
          </a:bodyPr>
          <a:lstStyle/>
          <a:p>
            <a:pPr marL="0" indent="0">
              <a:buNone/>
            </a:pPr>
            <a:r>
              <a:rPr lang="en-US" dirty="0"/>
              <a:t>Differences between hospital/guided care nurses </a:t>
            </a:r>
          </a:p>
          <a:p>
            <a:pPr lvl="1"/>
            <a:r>
              <a:rPr lang="en-US" dirty="0"/>
              <a:t>“I was guided through the regular offices and downstairs to what seemed like the basement of a home. … I am so used to the hospital and acute care setting that sitting in this carpeted little office, I couldn’t help but think to myself, ‘Am I sure I’m in the right place?” Then the GWEP nurses came in and started talking to me. Instantly my perception of just how important this care was became a little clearer.”</a:t>
            </a:r>
          </a:p>
          <a:p>
            <a:pPr lvl="1"/>
            <a:endParaRPr lang="en-US" dirty="0"/>
          </a:p>
          <a:p>
            <a:pPr lvl="1"/>
            <a:r>
              <a:rPr lang="en-US" dirty="0"/>
              <a:t>“Nurses must use their critical thinking skills to identify the priorities of the patient in their home environment.”</a:t>
            </a:r>
          </a:p>
          <a:p>
            <a:endParaRPr lang="en-US" dirty="0"/>
          </a:p>
        </p:txBody>
      </p:sp>
    </p:spTree>
    <p:extLst>
      <p:ext uri="{BB962C8B-B14F-4D97-AF65-F5344CB8AC3E}">
        <p14:creationId xmlns:p14="http://schemas.microsoft.com/office/powerpoint/2010/main" val="1361764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7137"/>
            <a:ext cx="8229600" cy="685800"/>
          </a:xfrm>
        </p:spPr>
        <p:txBody>
          <a:bodyPr>
            <a:noAutofit/>
          </a:bodyPr>
          <a:lstStyle/>
          <a:p>
            <a:r>
              <a:rPr lang="en-US" sz="4000" dirty="0"/>
              <a:t>Main Learnings Continued</a:t>
            </a:r>
          </a:p>
        </p:txBody>
      </p:sp>
      <p:sp>
        <p:nvSpPr>
          <p:cNvPr id="3" name="Content Placeholder 2"/>
          <p:cNvSpPr>
            <a:spLocks noGrp="1"/>
          </p:cNvSpPr>
          <p:nvPr>
            <p:ph idx="1"/>
          </p:nvPr>
        </p:nvSpPr>
        <p:spPr>
          <a:xfrm>
            <a:off x="838200" y="2209800"/>
            <a:ext cx="7848600" cy="3657600"/>
          </a:xfrm>
        </p:spPr>
        <p:txBody>
          <a:bodyPr>
            <a:normAutofit fontScale="85000" lnSpcReduction="20000"/>
          </a:bodyPr>
          <a:lstStyle/>
          <a:p>
            <a:pPr marL="0" indent="0">
              <a:buNone/>
            </a:pPr>
            <a:r>
              <a:rPr lang="en-US" dirty="0"/>
              <a:t>Recognition of patient context</a:t>
            </a:r>
          </a:p>
          <a:p>
            <a:pPr lvl="1"/>
            <a:r>
              <a:rPr lang="en-US" dirty="0"/>
              <a:t>Medical and social needs addressed</a:t>
            </a:r>
          </a:p>
          <a:p>
            <a:pPr lvl="2"/>
            <a:r>
              <a:rPr lang="en-US" dirty="0"/>
              <a:t>“There was a large box of medications, many discontinued, on the kitchen table. The patient had been considered ‘non-compliant’ in the past, however, it appeared that she had a language barrier that prevented compliance with medications.”</a:t>
            </a:r>
          </a:p>
          <a:p>
            <a:pPr lvl="2"/>
            <a:r>
              <a:rPr lang="en-US" dirty="0"/>
              <a:t>“We had to educate [the patient] on the proper use of her medication.  The client does not speak English and could not read, as she had only completed up to fifth grade. She was prescribed Flonase and was administering the medication in her ears.”</a:t>
            </a:r>
          </a:p>
          <a:p>
            <a:pPr marL="0" indent="0">
              <a:buNone/>
            </a:pPr>
            <a:r>
              <a:rPr lang="en-US" dirty="0"/>
              <a:t>Connection to community resources</a:t>
            </a:r>
          </a:p>
        </p:txBody>
      </p:sp>
    </p:spTree>
    <p:extLst>
      <p:ext uri="{BB962C8B-B14F-4D97-AF65-F5344CB8AC3E}">
        <p14:creationId xmlns:p14="http://schemas.microsoft.com/office/powerpoint/2010/main" val="1265475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85800"/>
          </a:xfrm>
        </p:spPr>
        <p:txBody>
          <a:bodyPr>
            <a:normAutofit fontScale="90000"/>
          </a:bodyPr>
          <a:lstStyle/>
          <a:p>
            <a:r>
              <a:rPr lang="en-US" dirty="0"/>
              <a:t>Student Journal Reflections</a:t>
            </a:r>
          </a:p>
        </p:txBody>
      </p:sp>
      <p:sp>
        <p:nvSpPr>
          <p:cNvPr id="3" name="Content Placeholder 2"/>
          <p:cNvSpPr>
            <a:spLocks noGrp="1"/>
          </p:cNvSpPr>
          <p:nvPr>
            <p:ph idx="1"/>
          </p:nvPr>
        </p:nvSpPr>
        <p:spPr/>
        <p:txBody>
          <a:bodyPr/>
          <a:lstStyle/>
          <a:p>
            <a:r>
              <a:rPr lang="en-US" dirty="0"/>
              <a:t>Time consuming to review</a:t>
            </a:r>
          </a:p>
          <a:p>
            <a:r>
              <a:rPr lang="en-US" dirty="0"/>
              <a:t>Similar themes throughout</a:t>
            </a:r>
          </a:p>
          <a:p>
            <a:r>
              <a:rPr lang="en-US" dirty="0"/>
              <a:t>Prompted questions from instructors</a:t>
            </a:r>
          </a:p>
        </p:txBody>
      </p:sp>
    </p:spTree>
    <p:extLst>
      <p:ext uri="{BB962C8B-B14F-4D97-AF65-F5344CB8AC3E}">
        <p14:creationId xmlns:p14="http://schemas.microsoft.com/office/powerpoint/2010/main" val="67178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290E0-86C8-435F-9589-138358762539}"/>
              </a:ext>
            </a:extLst>
          </p:cNvPr>
          <p:cNvSpPr>
            <a:spLocks noGrp="1"/>
          </p:cNvSpPr>
          <p:nvPr>
            <p:ph type="title"/>
          </p:nvPr>
        </p:nvSpPr>
        <p:spPr>
          <a:xfrm>
            <a:off x="438150" y="967677"/>
            <a:ext cx="8229600" cy="685800"/>
          </a:xfrm>
        </p:spPr>
        <p:txBody>
          <a:bodyPr>
            <a:normAutofit fontScale="90000"/>
          </a:bodyPr>
          <a:lstStyle/>
          <a:p>
            <a:r>
              <a:rPr lang="en-US" dirty="0"/>
              <a:t>McMaster-</a:t>
            </a:r>
            <a:r>
              <a:rPr lang="en-US" dirty="0" err="1"/>
              <a:t>Ottowa</a:t>
            </a:r>
            <a:endParaRPr lang="en-US" dirty="0"/>
          </a:p>
        </p:txBody>
      </p:sp>
      <p:sp>
        <p:nvSpPr>
          <p:cNvPr id="3" name="Content Placeholder 2">
            <a:extLst>
              <a:ext uri="{FF2B5EF4-FFF2-40B4-BE49-F238E27FC236}">
                <a16:creationId xmlns:a16="http://schemas.microsoft.com/office/drawing/2014/main" id="{A82A32F1-C8B0-4633-8A85-E21315E03531}"/>
              </a:ext>
            </a:extLst>
          </p:cNvPr>
          <p:cNvSpPr>
            <a:spLocks noGrp="1"/>
          </p:cNvSpPr>
          <p:nvPr>
            <p:ph idx="1"/>
          </p:nvPr>
        </p:nvSpPr>
        <p:spPr>
          <a:xfrm>
            <a:off x="762000" y="1912938"/>
            <a:ext cx="7924800" cy="3497262"/>
          </a:xfrm>
        </p:spPr>
        <p:txBody>
          <a:bodyPr>
            <a:normAutofit fontScale="85000" lnSpcReduction="10000"/>
          </a:bodyPr>
          <a:lstStyle/>
          <a:p>
            <a:r>
              <a:rPr lang="en-US" dirty="0"/>
              <a:t>McMaster-Ottawa Team Scale is an assessment tool for team performance (Forest, Lie, &amp; Ma, 2016)</a:t>
            </a:r>
          </a:p>
          <a:p>
            <a:r>
              <a:rPr lang="en-US" dirty="0"/>
              <a:t>Six questions rated on a 9 point scale from well below to well above expected</a:t>
            </a:r>
          </a:p>
          <a:p>
            <a:r>
              <a:rPr lang="en-US" dirty="0"/>
              <a:t>Nursing students (n = 20) completed the tool during their clinical rotations with GWEP</a:t>
            </a:r>
          </a:p>
          <a:p>
            <a:pPr lvl="1"/>
            <a:r>
              <a:rPr lang="en-US" dirty="0"/>
              <a:t>6 Juniors</a:t>
            </a:r>
          </a:p>
          <a:p>
            <a:pPr lvl="1"/>
            <a:r>
              <a:rPr lang="en-US" dirty="0"/>
              <a:t>14 Seniors</a:t>
            </a:r>
          </a:p>
          <a:p>
            <a:endParaRPr lang="en-US" dirty="0"/>
          </a:p>
        </p:txBody>
      </p:sp>
      <p:sp>
        <p:nvSpPr>
          <p:cNvPr id="4" name="Rectangle 3">
            <a:extLst>
              <a:ext uri="{FF2B5EF4-FFF2-40B4-BE49-F238E27FC236}">
                <a16:creationId xmlns:a16="http://schemas.microsoft.com/office/drawing/2014/main" id="{9FC028C0-0F55-49E4-89AD-89A1625101F0}"/>
              </a:ext>
            </a:extLst>
          </p:cNvPr>
          <p:cNvSpPr/>
          <p:nvPr/>
        </p:nvSpPr>
        <p:spPr>
          <a:xfrm>
            <a:off x="190500" y="5287963"/>
            <a:ext cx="8724900" cy="584775"/>
          </a:xfrm>
          <a:prstGeom prst="rect">
            <a:avLst/>
          </a:prstGeom>
        </p:spPr>
        <p:txBody>
          <a:bodyPr wrap="square">
            <a:spAutoFit/>
          </a:bodyPr>
          <a:lstStyle/>
          <a:p>
            <a:r>
              <a:rPr lang="en-US" sz="1600" dirty="0"/>
              <a:t>Forest, C. P., Lie, D. A., &amp; Ma, S. B. (2016). Evaluating interprofessional team performance: a faculty rater tool. </a:t>
            </a:r>
            <a:r>
              <a:rPr lang="en-US" sz="1600" i="1" dirty="0" err="1"/>
              <a:t>MedEdPORTAL</a:t>
            </a:r>
            <a:r>
              <a:rPr lang="en-US" sz="1600" i="1" dirty="0"/>
              <a:t> Publications, 12. </a:t>
            </a:r>
            <a:r>
              <a:rPr lang="en-US" sz="1600" dirty="0" err="1"/>
              <a:t>doi</a:t>
            </a:r>
            <a:r>
              <a:rPr lang="en-US" sz="1600" dirty="0"/>
              <a:t>: 10.15766/mep_2374-8265.10447 </a:t>
            </a:r>
          </a:p>
        </p:txBody>
      </p:sp>
    </p:spTree>
    <p:extLst>
      <p:ext uri="{BB962C8B-B14F-4D97-AF65-F5344CB8AC3E}">
        <p14:creationId xmlns:p14="http://schemas.microsoft.com/office/powerpoint/2010/main" val="3682417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48F22C4-F54C-4718-9C54-3A4B1EF84E54}"/>
              </a:ext>
            </a:extLst>
          </p:cNvPr>
          <p:cNvGraphicFramePr>
            <a:graphicFrameLocks noGrp="1"/>
          </p:cNvGraphicFramePr>
          <p:nvPr>
            <p:ph idx="1"/>
            <p:extLst>
              <p:ext uri="{D42A27DB-BD31-4B8C-83A1-F6EECF244321}">
                <p14:modId xmlns:p14="http://schemas.microsoft.com/office/powerpoint/2010/main" val="1215550027"/>
              </p:ext>
            </p:extLst>
          </p:nvPr>
        </p:nvGraphicFramePr>
        <p:xfrm>
          <a:off x="762000" y="762000"/>
          <a:ext cx="7467601" cy="5232400"/>
        </p:xfrm>
        <a:graphic>
          <a:graphicData uri="http://schemas.openxmlformats.org/drawingml/2006/table">
            <a:tbl>
              <a:tblPr firstRow="1" bandRow="1">
                <a:tableStyleId>{5C22544A-7EE6-4342-B048-85BDC9FD1C3A}</a:tableStyleId>
              </a:tblPr>
              <a:tblGrid>
                <a:gridCol w="3452762">
                  <a:extLst>
                    <a:ext uri="{9D8B030D-6E8A-4147-A177-3AD203B41FA5}">
                      <a16:colId xmlns:a16="http://schemas.microsoft.com/office/drawing/2014/main" val="2138705912"/>
                    </a:ext>
                  </a:extLst>
                </a:gridCol>
                <a:gridCol w="1766529">
                  <a:extLst>
                    <a:ext uri="{9D8B030D-6E8A-4147-A177-3AD203B41FA5}">
                      <a16:colId xmlns:a16="http://schemas.microsoft.com/office/drawing/2014/main" val="3736892967"/>
                    </a:ext>
                  </a:extLst>
                </a:gridCol>
                <a:gridCol w="2248310">
                  <a:extLst>
                    <a:ext uri="{9D8B030D-6E8A-4147-A177-3AD203B41FA5}">
                      <a16:colId xmlns:a16="http://schemas.microsoft.com/office/drawing/2014/main" val="4111018722"/>
                    </a:ext>
                  </a:extLst>
                </a:gridCol>
              </a:tblGrid>
              <a:tr h="741680">
                <a:tc>
                  <a:txBody>
                    <a:bodyPr/>
                    <a:lstStyle/>
                    <a:p>
                      <a:endParaRPr lang="en-US" sz="2200" dirty="0"/>
                    </a:p>
                  </a:txBody>
                  <a:tcPr marL="98311" marR="98311"/>
                </a:tc>
                <a:tc>
                  <a:txBody>
                    <a:bodyPr/>
                    <a:lstStyle/>
                    <a:p>
                      <a:r>
                        <a:rPr lang="en-US" sz="2200" dirty="0"/>
                        <a:t>At Expected</a:t>
                      </a:r>
                    </a:p>
                  </a:txBody>
                  <a:tcPr marL="98311" marR="98311"/>
                </a:tc>
                <a:tc>
                  <a:txBody>
                    <a:bodyPr/>
                    <a:lstStyle/>
                    <a:p>
                      <a:r>
                        <a:rPr lang="en-US" sz="2200" dirty="0"/>
                        <a:t>Above Expected</a:t>
                      </a:r>
                    </a:p>
                  </a:txBody>
                  <a:tcPr marL="98311" marR="98311"/>
                </a:tc>
                <a:extLst>
                  <a:ext uri="{0D108BD9-81ED-4DB2-BD59-A6C34878D82A}">
                    <a16:rowId xmlns:a16="http://schemas.microsoft.com/office/drawing/2014/main" val="3818255637"/>
                  </a:ext>
                </a:extLst>
              </a:tr>
              <a:tr h="741680">
                <a:tc>
                  <a:txBody>
                    <a:bodyPr/>
                    <a:lstStyle/>
                    <a:p>
                      <a:r>
                        <a:rPr lang="en-US" sz="2200" dirty="0"/>
                        <a:t>Communication</a:t>
                      </a:r>
                    </a:p>
                  </a:txBody>
                  <a:tcPr marL="98311" marR="98311"/>
                </a:tc>
                <a:tc>
                  <a:txBody>
                    <a:bodyPr/>
                    <a:lstStyle/>
                    <a:p>
                      <a:r>
                        <a:rPr lang="en-US" sz="2200" dirty="0"/>
                        <a:t>5%</a:t>
                      </a:r>
                    </a:p>
                  </a:txBody>
                  <a:tcPr marL="98311" marR="98311"/>
                </a:tc>
                <a:tc>
                  <a:txBody>
                    <a:bodyPr/>
                    <a:lstStyle/>
                    <a:p>
                      <a:r>
                        <a:rPr lang="en-US" sz="2200" dirty="0"/>
                        <a:t>85%</a:t>
                      </a:r>
                    </a:p>
                  </a:txBody>
                  <a:tcPr marL="98311" marR="98311"/>
                </a:tc>
                <a:extLst>
                  <a:ext uri="{0D108BD9-81ED-4DB2-BD59-A6C34878D82A}">
                    <a16:rowId xmlns:a16="http://schemas.microsoft.com/office/drawing/2014/main" val="3923762161"/>
                  </a:ext>
                </a:extLst>
              </a:tr>
              <a:tr h="741680">
                <a:tc>
                  <a:txBody>
                    <a:bodyPr/>
                    <a:lstStyle/>
                    <a:p>
                      <a:r>
                        <a:rPr lang="en-US" sz="2200" dirty="0"/>
                        <a:t>Collaboration</a:t>
                      </a:r>
                    </a:p>
                  </a:txBody>
                  <a:tcPr marL="98311" marR="98311"/>
                </a:tc>
                <a:tc>
                  <a:txBody>
                    <a:bodyPr/>
                    <a:lstStyle/>
                    <a:p>
                      <a:r>
                        <a:rPr lang="en-US" sz="2200" dirty="0"/>
                        <a:t>10%</a:t>
                      </a:r>
                    </a:p>
                  </a:txBody>
                  <a:tcPr marL="98311" marR="98311"/>
                </a:tc>
                <a:tc>
                  <a:txBody>
                    <a:bodyPr/>
                    <a:lstStyle/>
                    <a:p>
                      <a:r>
                        <a:rPr lang="en-US" sz="2200" dirty="0"/>
                        <a:t>90%</a:t>
                      </a:r>
                    </a:p>
                  </a:txBody>
                  <a:tcPr marL="98311" marR="98311"/>
                </a:tc>
                <a:extLst>
                  <a:ext uri="{0D108BD9-81ED-4DB2-BD59-A6C34878D82A}">
                    <a16:rowId xmlns:a16="http://schemas.microsoft.com/office/drawing/2014/main" val="3297955077"/>
                  </a:ext>
                </a:extLst>
              </a:tr>
              <a:tr h="741680">
                <a:tc>
                  <a:txBody>
                    <a:bodyPr/>
                    <a:lstStyle/>
                    <a:p>
                      <a:r>
                        <a:rPr lang="en-US" sz="2200" dirty="0"/>
                        <a:t>Roles &amp; Responsibilities</a:t>
                      </a:r>
                    </a:p>
                  </a:txBody>
                  <a:tcPr marL="98311" marR="98311"/>
                </a:tc>
                <a:tc>
                  <a:txBody>
                    <a:bodyPr/>
                    <a:lstStyle/>
                    <a:p>
                      <a:r>
                        <a:rPr lang="en-US" sz="2200" dirty="0"/>
                        <a:t>15%</a:t>
                      </a:r>
                    </a:p>
                  </a:txBody>
                  <a:tcPr marL="98311" marR="98311"/>
                </a:tc>
                <a:tc>
                  <a:txBody>
                    <a:bodyPr/>
                    <a:lstStyle/>
                    <a:p>
                      <a:r>
                        <a:rPr lang="en-US" sz="2200" dirty="0"/>
                        <a:t>85%</a:t>
                      </a:r>
                    </a:p>
                  </a:txBody>
                  <a:tcPr marL="98311" marR="98311"/>
                </a:tc>
                <a:extLst>
                  <a:ext uri="{0D108BD9-81ED-4DB2-BD59-A6C34878D82A}">
                    <a16:rowId xmlns:a16="http://schemas.microsoft.com/office/drawing/2014/main" val="4237464736"/>
                  </a:ext>
                </a:extLst>
              </a:tr>
              <a:tr h="741680">
                <a:tc>
                  <a:txBody>
                    <a:bodyPr/>
                    <a:lstStyle/>
                    <a:p>
                      <a:r>
                        <a:rPr lang="en-US" sz="2200" dirty="0"/>
                        <a:t>Patient-Family Centered Approach</a:t>
                      </a:r>
                    </a:p>
                  </a:txBody>
                  <a:tcPr marL="98311" marR="98311"/>
                </a:tc>
                <a:tc>
                  <a:txBody>
                    <a:bodyPr/>
                    <a:lstStyle/>
                    <a:p>
                      <a:r>
                        <a:rPr lang="en-US" sz="2200" dirty="0"/>
                        <a:t>5%</a:t>
                      </a:r>
                    </a:p>
                  </a:txBody>
                  <a:tcPr marL="98311" marR="98311"/>
                </a:tc>
                <a:tc>
                  <a:txBody>
                    <a:bodyPr/>
                    <a:lstStyle/>
                    <a:p>
                      <a:r>
                        <a:rPr lang="en-US" sz="2200" dirty="0"/>
                        <a:t>80%</a:t>
                      </a:r>
                    </a:p>
                  </a:txBody>
                  <a:tcPr marL="98311" marR="98311"/>
                </a:tc>
                <a:extLst>
                  <a:ext uri="{0D108BD9-81ED-4DB2-BD59-A6C34878D82A}">
                    <a16:rowId xmlns:a16="http://schemas.microsoft.com/office/drawing/2014/main" val="3510222360"/>
                  </a:ext>
                </a:extLst>
              </a:tr>
              <a:tr h="741680">
                <a:tc>
                  <a:txBody>
                    <a:bodyPr/>
                    <a:lstStyle/>
                    <a:p>
                      <a:r>
                        <a:rPr lang="en-US" sz="2200" dirty="0"/>
                        <a:t>Conflict Management Resolution</a:t>
                      </a:r>
                    </a:p>
                  </a:txBody>
                  <a:tcPr marL="98311" marR="98311"/>
                </a:tc>
                <a:tc>
                  <a:txBody>
                    <a:bodyPr/>
                    <a:lstStyle/>
                    <a:p>
                      <a:r>
                        <a:rPr lang="en-US" sz="2200" dirty="0"/>
                        <a:t>15%</a:t>
                      </a:r>
                    </a:p>
                  </a:txBody>
                  <a:tcPr marL="98311" marR="98311"/>
                </a:tc>
                <a:tc>
                  <a:txBody>
                    <a:bodyPr/>
                    <a:lstStyle/>
                    <a:p>
                      <a:r>
                        <a:rPr lang="en-US" sz="2200" dirty="0"/>
                        <a:t>75%</a:t>
                      </a:r>
                    </a:p>
                  </a:txBody>
                  <a:tcPr marL="98311" marR="98311"/>
                </a:tc>
                <a:extLst>
                  <a:ext uri="{0D108BD9-81ED-4DB2-BD59-A6C34878D82A}">
                    <a16:rowId xmlns:a16="http://schemas.microsoft.com/office/drawing/2014/main" val="2074646036"/>
                  </a:ext>
                </a:extLst>
              </a:tr>
              <a:tr h="741680">
                <a:tc>
                  <a:txBody>
                    <a:bodyPr/>
                    <a:lstStyle/>
                    <a:p>
                      <a:r>
                        <a:rPr lang="en-US" sz="2200" dirty="0"/>
                        <a:t>Team Functioning</a:t>
                      </a:r>
                    </a:p>
                  </a:txBody>
                  <a:tcPr marL="98311" marR="98311"/>
                </a:tc>
                <a:tc>
                  <a:txBody>
                    <a:bodyPr/>
                    <a:lstStyle/>
                    <a:p>
                      <a:r>
                        <a:rPr lang="en-US" sz="2200" dirty="0"/>
                        <a:t>10%</a:t>
                      </a:r>
                    </a:p>
                  </a:txBody>
                  <a:tcPr marL="98311" marR="98311"/>
                </a:tc>
                <a:tc>
                  <a:txBody>
                    <a:bodyPr/>
                    <a:lstStyle/>
                    <a:p>
                      <a:r>
                        <a:rPr lang="en-US" sz="2200" dirty="0"/>
                        <a:t>90%</a:t>
                      </a:r>
                    </a:p>
                  </a:txBody>
                  <a:tcPr marL="98311" marR="98311"/>
                </a:tc>
                <a:extLst>
                  <a:ext uri="{0D108BD9-81ED-4DB2-BD59-A6C34878D82A}">
                    <a16:rowId xmlns:a16="http://schemas.microsoft.com/office/drawing/2014/main" val="2073322422"/>
                  </a:ext>
                </a:extLst>
              </a:tr>
            </a:tbl>
          </a:graphicData>
        </a:graphic>
      </p:graphicFrame>
    </p:spTree>
    <p:extLst>
      <p:ext uri="{BB962C8B-B14F-4D97-AF65-F5344CB8AC3E}">
        <p14:creationId xmlns:p14="http://schemas.microsoft.com/office/powerpoint/2010/main" val="2909413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84190"/>
            <a:ext cx="7772400" cy="1470025"/>
          </a:xfrm>
        </p:spPr>
        <p:txBody>
          <a:bodyPr/>
          <a:lstStyle/>
          <a:p>
            <a:r>
              <a:rPr lang="en-US" dirty="0"/>
              <a:t>Questions? </a:t>
            </a:r>
          </a:p>
        </p:txBody>
      </p:sp>
      <p:sp>
        <p:nvSpPr>
          <p:cNvPr id="6" name="Subtitle 5"/>
          <p:cNvSpPr>
            <a:spLocks noGrp="1"/>
          </p:cNvSpPr>
          <p:nvPr>
            <p:ph type="subTitle" idx="1"/>
          </p:nvPr>
        </p:nvSpPr>
        <p:spPr>
          <a:xfrm>
            <a:off x="1371600" y="3733800"/>
            <a:ext cx="6400800" cy="1905000"/>
          </a:xfrm>
        </p:spPr>
        <p:txBody>
          <a:bodyPr>
            <a:normAutofit fontScale="55000" lnSpcReduction="20000"/>
          </a:bodyPr>
          <a:lstStyle/>
          <a:p>
            <a:r>
              <a:rPr lang="en-US" dirty="0"/>
              <a:t>Lynn M. Wilson, DO</a:t>
            </a:r>
          </a:p>
          <a:p>
            <a:r>
              <a:rPr lang="en-US" dirty="0"/>
              <a:t>Department of Family Medicine, Section Chief of Geriatrics</a:t>
            </a:r>
          </a:p>
          <a:p>
            <a:r>
              <a:rPr lang="en-US" dirty="0"/>
              <a:t>Geriatrics Workforce Enhancement Program, Program Director</a:t>
            </a:r>
          </a:p>
          <a:p>
            <a:r>
              <a:rPr lang="en-US" dirty="0"/>
              <a:t>Clinical Associate Professor, USF </a:t>
            </a:r>
            <a:r>
              <a:rPr lang="en-US" dirty="0" err="1"/>
              <a:t>Morsani</a:t>
            </a:r>
            <a:r>
              <a:rPr lang="en-US" dirty="0"/>
              <a:t> College of Medicine </a:t>
            </a:r>
          </a:p>
          <a:p>
            <a:r>
              <a:rPr lang="en-US" dirty="0"/>
              <a:t>Lynn_M.Wilson@lvhn.org</a:t>
            </a:r>
          </a:p>
        </p:txBody>
      </p:sp>
    </p:spTree>
    <p:extLst>
      <p:ext uri="{BB962C8B-B14F-4D97-AF65-F5344CB8AC3E}">
        <p14:creationId xmlns:p14="http://schemas.microsoft.com/office/powerpoint/2010/main" val="353750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Goals and Objectives</a:t>
            </a:r>
          </a:p>
        </p:txBody>
      </p:sp>
      <p:sp>
        <p:nvSpPr>
          <p:cNvPr id="3" name="Content Placeholder 2"/>
          <p:cNvSpPr>
            <a:spLocks noGrp="1"/>
          </p:cNvSpPr>
          <p:nvPr>
            <p:ph idx="1"/>
          </p:nvPr>
        </p:nvSpPr>
        <p:spPr>
          <a:xfrm>
            <a:off x="990600" y="2514600"/>
            <a:ext cx="7315200" cy="3200400"/>
          </a:xfrm>
        </p:spPr>
        <p:txBody>
          <a:bodyPr>
            <a:normAutofit fontScale="77500" lnSpcReduction="20000"/>
          </a:bodyPr>
          <a:lstStyle/>
          <a:p>
            <a:pPr marL="0" indent="0">
              <a:buNone/>
            </a:pPr>
            <a:r>
              <a:rPr lang="en-US" dirty="0"/>
              <a:t>1. Describe the tools to model interdisciplinary collaboration and communication.</a:t>
            </a:r>
          </a:p>
          <a:p>
            <a:pPr marL="514350" indent="-514350">
              <a:buAutoNum type="arabicPeriod"/>
            </a:pPr>
            <a:endParaRPr lang="en-US" dirty="0"/>
          </a:p>
          <a:p>
            <a:pPr marL="0" indent="0">
              <a:buNone/>
            </a:pPr>
            <a:r>
              <a:rPr lang="en-US" dirty="0"/>
              <a:t>2. Describe the home visit model for geriatric patients in primary care settings.</a:t>
            </a:r>
          </a:p>
          <a:p>
            <a:pPr marL="0" indent="0">
              <a:buNone/>
            </a:pPr>
            <a:endParaRPr lang="en-US" dirty="0"/>
          </a:p>
          <a:p>
            <a:pPr marL="0" indent="0">
              <a:buNone/>
            </a:pPr>
            <a:r>
              <a:rPr lang="en-US" dirty="0"/>
              <a:t>3. Implement the Modified McMaster-Ottawa Team Scale for measurement of individual and team performance around inter-professional collaboration.</a:t>
            </a:r>
          </a:p>
          <a:p>
            <a:endParaRPr lang="en-US" dirty="0"/>
          </a:p>
        </p:txBody>
      </p:sp>
    </p:spTree>
    <p:extLst>
      <p:ext uri="{BB962C8B-B14F-4D97-AF65-F5344CB8AC3E}">
        <p14:creationId xmlns:p14="http://schemas.microsoft.com/office/powerpoint/2010/main" val="298118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85800"/>
          </a:xfrm>
        </p:spPr>
        <p:txBody>
          <a:bodyPr>
            <a:normAutofit fontScale="90000"/>
          </a:bodyPr>
          <a:lstStyle/>
          <a:p>
            <a:r>
              <a:rPr lang="en-US" dirty="0"/>
              <a:t>Background</a:t>
            </a:r>
          </a:p>
        </p:txBody>
      </p:sp>
      <p:sp>
        <p:nvSpPr>
          <p:cNvPr id="3" name="Content Placeholder 2"/>
          <p:cNvSpPr>
            <a:spLocks noGrp="1"/>
          </p:cNvSpPr>
          <p:nvPr>
            <p:ph idx="1"/>
          </p:nvPr>
        </p:nvSpPr>
        <p:spPr>
          <a:xfrm>
            <a:off x="685800" y="2133600"/>
            <a:ext cx="8001000" cy="3733800"/>
          </a:xfrm>
        </p:spPr>
        <p:txBody>
          <a:bodyPr>
            <a:normAutofit fontScale="70000" lnSpcReduction="20000"/>
          </a:bodyPr>
          <a:lstStyle/>
          <a:p>
            <a:r>
              <a:rPr lang="en-US" dirty="0">
                <a:effectLst/>
              </a:rPr>
              <a:t>With a growing older adult population, caring for elderly patients will be one of the greatest challenges for the healthcare field</a:t>
            </a:r>
          </a:p>
          <a:p>
            <a:endParaRPr lang="en-US" dirty="0">
              <a:effectLst/>
            </a:endParaRPr>
          </a:p>
          <a:p>
            <a:r>
              <a:rPr lang="en-US" dirty="0">
                <a:effectLst/>
              </a:rPr>
              <a:t>By 2025, more than 25% of the U.S. population will be living with multiple chronic conditions, and the cost for managing their care is expected to reach $1.07 trillion</a:t>
            </a:r>
          </a:p>
          <a:p>
            <a:endParaRPr lang="en-US" dirty="0">
              <a:effectLst/>
            </a:endParaRPr>
          </a:p>
          <a:p>
            <a:r>
              <a:rPr lang="en-US" dirty="0">
                <a:effectLst/>
              </a:rPr>
              <a:t>This demonstration project fosters practice improvement by embedding a team of interdisciplinary professionals into primary care sites to improve care for elderly patients</a:t>
            </a:r>
          </a:p>
        </p:txBody>
      </p:sp>
    </p:spTree>
    <p:extLst>
      <p:ext uri="{BB962C8B-B14F-4D97-AF65-F5344CB8AC3E}">
        <p14:creationId xmlns:p14="http://schemas.microsoft.com/office/powerpoint/2010/main" val="347831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7137"/>
            <a:ext cx="8229600" cy="685800"/>
          </a:xfrm>
        </p:spPr>
        <p:txBody>
          <a:bodyPr>
            <a:normAutofit fontScale="90000"/>
          </a:bodyPr>
          <a:lstStyle/>
          <a:p>
            <a:r>
              <a:rPr lang="en-US" dirty="0"/>
              <a:t>Community Care Teams (CCTs)</a:t>
            </a:r>
          </a:p>
        </p:txBody>
      </p:sp>
      <p:sp>
        <p:nvSpPr>
          <p:cNvPr id="3" name="Content Placeholder 2"/>
          <p:cNvSpPr>
            <a:spLocks noGrp="1"/>
          </p:cNvSpPr>
          <p:nvPr>
            <p:ph idx="1"/>
          </p:nvPr>
        </p:nvSpPr>
        <p:spPr>
          <a:xfrm>
            <a:off x="762000" y="2362200"/>
            <a:ext cx="7924800" cy="3429000"/>
          </a:xfrm>
        </p:spPr>
        <p:txBody>
          <a:bodyPr>
            <a:normAutofit fontScale="85000" lnSpcReduction="20000"/>
          </a:bodyPr>
          <a:lstStyle/>
          <a:p>
            <a:r>
              <a:rPr lang="en-US" dirty="0"/>
              <a:t>I</a:t>
            </a:r>
            <a:r>
              <a:rPr lang="en-US" dirty="0">
                <a:effectLst/>
              </a:rPr>
              <a:t>nterdisciplinary teams working collaboratively with primary care and select specialty practices to offer care coordination and management of high risk patient populations.</a:t>
            </a:r>
          </a:p>
          <a:p>
            <a:r>
              <a:rPr lang="en-US" dirty="0">
                <a:effectLst/>
              </a:rPr>
              <a:t>CCTs are comprised of the following members:</a:t>
            </a:r>
          </a:p>
          <a:p>
            <a:pPr lvl="1"/>
            <a:r>
              <a:rPr lang="en-US" dirty="0">
                <a:effectLst/>
              </a:rPr>
              <a:t>Nurse Care Managers</a:t>
            </a:r>
          </a:p>
          <a:p>
            <a:pPr lvl="1"/>
            <a:r>
              <a:rPr lang="en-US" dirty="0">
                <a:effectLst/>
              </a:rPr>
              <a:t>Behavioral Health Specialists</a:t>
            </a:r>
          </a:p>
          <a:p>
            <a:pPr lvl="1"/>
            <a:r>
              <a:rPr lang="en-US" dirty="0">
                <a:effectLst/>
              </a:rPr>
              <a:t>Social Worker/ Social Service Coordinator</a:t>
            </a:r>
          </a:p>
          <a:p>
            <a:pPr lvl="1"/>
            <a:r>
              <a:rPr lang="en-US" dirty="0">
                <a:effectLst/>
              </a:rPr>
              <a:t>Clinical Pharmacists</a:t>
            </a:r>
          </a:p>
        </p:txBody>
      </p:sp>
    </p:spTree>
    <p:extLst>
      <p:ext uri="{BB962C8B-B14F-4D97-AF65-F5344CB8AC3E}">
        <p14:creationId xmlns:p14="http://schemas.microsoft.com/office/powerpoint/2010/main" val="167489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19200"/>
          </a:xfrm>
        </p:spPr>
        <p:txBody>
          <a:bodyPr>
            <a:normAutofit fontScale="90000"/>
          </a:bodyPr>
          <a:lstStyle/>
          <a:p>
            <a:r>
              <a:rPr lang="en-US" dirty="0"/>
              <a:t>Geriatrics Workforce Enhancement Program (GWEP) Grant</a:t>
            </a:r>
          </a:p>
        </p:txBody>
      </p:sp>
      <p:sp>
        <p:nvSpPr>
          <p:cNvPr id="3" name="Content Placeholder 2"/>
          <p:cNvSpPr>
            <a:spLocks noGrp="1"/>
          </p:cNvSpPr>
          <p:nvPr>
            <p:ph idx="1"/>
          </p:nvPr>
        </p:nvSpPr>
        <p:spPr>
          <a:xfrm>
            <a:off x="457200" y="2514600"/>
            <a:ext cx="8229600" cy="3352800"/>
          </a:xfrm>
        </p:spPr>
        <p:txBody>
          <a:bodyPr>
            <a:normAutofit fontScale="77500" lnSpcReduction="20000"/>
          </a:bodyPr>
          <a:lstStyle/>
          <a:p>
            <a:r>
              <a:rPr lang="en-US" dirty="0">
                <a:effectLst/>
              </a:rPr>
              <a:t>$3.4 million dollar grant over 4 years from the Health Resources and Services Administration (HRSA) under U.S. Department of Health and Human Services</a:t>
            </a:r>
            <a:endParaRPr lang="en-US" dirty="0"/>
          </a:p>
          <a:p>
            <a:r>
              <a:rPr lang="en-US" dirty="0">
                <a:effectLst/>
              </a:rPr>
              <a:t>Started on July 1, 2015</a:t>
            </a:r>
          </a:p>
          <a:p>
            <a:r>
              <a:rPr lang="en-US" dirty="0">
                <a:effectLst/>
              </a:rPr>
              <a:t>One of 44 programs across country</a:t>
            </a:r>
          </a:p>
          <a:p>
            <a:r>
              <a:rPr lang="en-US" dirty="0">
                <a:effectLst/>
              </a:rPr>
              <a:t>LVHN Locations:</a:t>
            </a:r>
          </a:p>
          <a:p>
            <a:pPr lvl="1"/>
            <a:r>
              <a:rPr lang="en-US" dirty="0">
                <a:effectLst/>
              </a:rPr>
              <a:t>4 practices owned by LVHN network</a:t>
            </a:r>
          </a:p>
          <a:p>
            <a:pPr lvl="1"/>
            <a:r>
              <a:rPr lang="en-US" dirty="0">
                <a:effectLst/>
              </a:rPr>
              <a:t>1 FQHC</a:t>
            </a:r>
          </a:p>
          <a:p>
            <a:pPr lvl="1"/>
            <a:r>
              <a:rPr lang="en-US" dirty="0">
                <a:effectLst/>
              </a:rPr>
              <a:t>All are Family Medicine or Internal Medicine Residency program</a:t>
            </a:r>
          </a:p>
          <a:p>
            <a:endParaRPr lang="en-US" dirty="0"/>
          </a:p>
        </p:txBody>
      </p:sp>
    </p:spTree>
    <p:extLst>
      <p:ext uri="{BB962C8B-B14F-4D97-AF65-F5344CB8AC3E}">
        <p14:creationId xmlns:p14="http://schemas.microsoft.com/office/powerpoint/2010/main" val="4115956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7137"/>
            <a:ext cx="8229600" cy="685800"/>
          </a:xfrm>
        </p:spPr>
        <p:txBody>
          <a:bodyPr>
            <a:normAutofit fontScale="90000"/>
          </a:bodyPr>
          <a:lstStyle/>
          <a:p>
            <a:r>
              <a:rPr lang="en-US" dirty="0"/>
              <a:t>Expansion of CCT</a:t>
            </a:r>
          </a:p>
        </p:txBody>
      </p:sp>
      <p:sp>
        <p:nvSpPr>
          <p:cNvPr id="3" name="Content Placeholder 2"/>
          <p:cNvSpPr>
            <a:spLocks noGrp="1"/>
          </p:cNvSpPr>
          <p:nvPr>
            <p:ph idx="1"/>
          </p:nvPr>
        </p:nvSpPr>
        <p:spPr>
          <a:xfrm>
            <a:off x="762000" y="2286000"/>
            <a:ext cx="7924800" cy="3344863"/>
          </a:xfrm>
        </p:spPr>
        <p:txBody>
          <a:bodyPr>
            <a:normAutofit fontScale="77500" lnSpcReduction="20000"/>
          </a:bodyPr>
          <a:lstStyle/>
          <a:p>
            <a:r>
              <a:rPr lang="en-US" b="1" dirty="0">
                <a:effectLst/>
              </a:rPr>
              <a:t>Home-based</a:t>
            </a:r>
            <a:r>
              <a:rPr lang="en-US" dirty="0">
                <a:effectLst/>
              </a:rPr>
              <a:t>, team assessments </a:t>
            </a:r>
          </a:p>
          <a:p>
            <a:r>
              <a:rPr lang="en-US" dirty="0">
                <a:effectLst/>
              </a:rPr>
              <a:t>Integration of Community Health Workers into patient care team </a:t>
            </a:r>
          </a:p>
          <a:p>
            <a:r>
              <a:rPr lang="en-US" dirty="0">
                <a:effectLst/>
              </a:rPr>
              <a:t>Utilization of the Guided Care Model for nursing</a:t>
            </a:r>
          </a:p>
          <a:p>
            <a:r>
              <a:rPr lang="en-US" dirty="0">
                <a:effectLst/>
              </a:rPr>
              <a:t>Enhanced partnerships and communication with community resources</a:t>
            </a:r>
          </a:p>
          <a:p>
            <a:r>
              <a:rPr lang="en-US" dirty="0">
                <a:effectLst/>
              </a:rPr>
              <a:t>16 assessments specific to geriatric adults </a:t>
            </a:r>
          </a:p>
          <a:p>
            <a:r>
              <a:rPr lang="en-US" dirty="0">
                <a:effectLst/>
              </a:rPr>
              <a:t>Provides in-home and community-based caregiver support and education</a:t>
            </a:r>
          </a:p>
        </p:txBody>
      </p:sp>
    </p:spTree>
    <p:extLst>
      <p:ext uri="{BB962C8B-B14F-4D97-AF65-F5344CB8AC3E}">
        <p14:creationId xmlns:p14="http://schemas.microsoft.com/office/powerpoint/2010/main" val="1287395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6204"/>
            <a:ext cx="8229600" cy="685800"/>
          </a:xfrm>
        </p:spPr>
        <p:txBody>
          <a:bodyPr>
            <a:normAutofit fontScale="90000"/>
          </a:bodyPr>
          <a:lstStyle/>
          <a:p>
            <a:r>
              <a:rPr lang="en-US" dirty="0"/>
              <a:t>Guided Care Model</a:t>
            </a:r>
          </a:p>
        </p:txBody>
      </p:sp>
      <p:sp>
        <p:nvSpPr>
          <p:cNvPr id="3" name="Content Placeholder 2"/>
          <p:cNvSpPr>
            <a:spLocks noGrp="1"/>
          </p:cNvSpPr>
          <p:nvPr>
            <p:ph idx="1"/>
          </p:nvPr>
        </p:nvSpPr>
        <p:spPr>
          <a:xfrm>
            <a:off x="609601" y="1905001"/>
            <a:ext cx="7924800" cy="3725862"/>
          </a:xfrm>
        </p:spPr>
        <p:txBody>
          <a:bodyPr>
            <a:normAutofit fontScale="77500" lnSpcReduction="20000"/>
          </a:bodyPr>
          <a:lstStyle/>
          <a:p>
            <a:r>
              <a:rPr lang="en-US" dirty="0">
                <a:effectLst/>
              </a:rPr>
              <a:t>The Guided Care model was developed by a team of researchers at Johns Hopkins University.   </a:t>
            </a:r>
          </a:p>
          <a:p>
            <a:endParaRPr lang="en-US" sz="2300" dirty="0">
              <a:effectLst/>
            </a:endParaRPr>
          </a:p>
          <a:p>
            <a:r>
              <a:rPr lang="en-US" dirty="0">
                <a:effectLst/>
              </a:rPr>
              <a:t>Results indicate that Guided Care: </a:t>
            </a:r>
          </a:p>
          <a:p>
            <a:pPr lvl="1"/>
            <a:r>
              <a:rPr lang="en-US" dirty="0">
                <a:effectLst/>
              </a:rPr>
              <a:t>Improves the quality of patient care </a:t>
            </a:r>
          </a:p>
          <a:p>
            <a:pPr lvl="1"/>
            <a:r>
              <a:rPr lang="en-US" dirty="0">
                <a:effectLst/>
              </a:rPr>
              <a:t>Improves family caregivers' perception of quality</a:t>
            </a:r>
          </a:p>
          <a:p>
            <a:pPr lvl="1"/>
            <a:r>
              <a:rPr lang="en-US" dirty="0">
                <a:effectLst/>
              </a:rPr>
              <a:t>Improves physicians' satisfaction with chronic care </a:t>
            </a:r>
          </a:p>
          <a:p>
            <a:pPr lvl="1"/>
            <a:r>
              <a:rPr lang="en-US" dirty="0">
                <a:effectLst/>
              </a:rPr>
              <a:t>Produces high job satisfaction among nurses</a:t>
            </a:r>
          </a:p>
          <a:p>
            <a:pPr lvl="1"/>
            <a:r>
              <a:rPr lang="en-US" dirty="0">
                <a:effectLst/>
              </a:rPr>
              <a:t>Increased patient perception of care quality and may reduce the use of expensive services</a:t>
            </a:r>
          </a:p>
          <a:p>
            <a:pPr lvl="1"/>
            <a:r>
              <a:rPr lang="en-US" dirty="0">
                <a:effectLst/>
              </a:rPr>
              <a:t>Reduced the use of services in an Integrated Delivery System</a:t>
            </a:r>
          </a:p>
        </p:txBody>
      </p:sp>
      <p:sp>
        <p:nvSpPr>
          <p:cNvPr id="4" name="TextBox 3"/>
          <p:cNvSpPr txBox="1"/>
          <p:nvPr/>
        </p:nvSpPr>
        <p:spPr>
          <a:xfrm>
            <a:off x="228600" y="5775853"/>
            <a:ext cx="8686800" cy="553998"/>
          </a:xfrm>
          <a:prstGeom prst="rect">
            <a:avLst/>
          </a:prstGeom>
          <a:noFill/>
        </p:spPr>
        <p:txBody>
          <a:bodyPr wrap="square" rtlCol="0">
            <a:spAutoFit/>
          </a:bodyPr>
          <a:lstStyle/>
          <a:p>
            <a:r>
              <a:rPr lang="en-US" sz="1200" dirty="0" err="1"/>
              <a:t>Boult</a:t>
            </a:r>
            <a:r>
              <a:rPr lang="en-US" sz="1200" dirty="0"/>
              <a:t>, C., </a:t>
            </a:r>
            <a:r>
              <a:rPr lang="en-US" sz="1200" dirty="0" err="1"/>
              <a:t>Karm</a:t>
            </a:r>
            <a:r>
              <a:rPr lang="en-US" sz="1200" dirty="0"/>
              <a:t>, L., &amp; Groves, C. (2008). Improving Chronic Care: The “Guided Care” Model. The Permanente </a:t>
            </a:r>
            <a:r>
              <a:rPr lang="en-US" sz="1400" dirty="0"/>
              <a:t>Journal</a:t>
            </a:r>
            <a:r>
              <a:rPr lang="en-US" sz="1200" dirty="0"/>
              <a:t>, 12(1), 50-54.</a:t>
            </a:r>
          </a:p>
          <a:p>
            <a:endParaRPr lang="en-US" sz="1600" dirty="0"/>
          </a:p>
        </p:txBody>
      </p:sp>
    </p:spTree>
    <p:extLst>
      <p:ext uri="{BB962C8B-B14F-4D97-AF65-F5344CB8AC3E}">
        <p14:creationId xmlns:p14="http://schemas.microsoft.com/office/powerpoint/2010/main" val="3778795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85800"/>
          </a:xfrm>
        </p:spPr>
        <p:txBody>
          <a:bodyPr>
            <a:normAutofit fontScale="90000"/>
          </a:bodyPr>
          <a:lstStyle/>
          <a:p>
            <a:r>
              <a:rPr lang="en-US" dirty="0"/>
              <a:t>Guided Care Nurses</a:t>
            </a:r>
          </a:p>
        </p:txBody>
      </p:sp>
      <p:sp>
        <p:nvSpPr>
          <p:cNvPr id="3" name="Content Placeholder 2"/>
          <p:cNvSpPr>
            <a:spLocks noGrp="1"/>
          </p:cNvSpPr>
          <p:nvPr>
            <p:ph idx="1"/>
          </p:nvPr>
        </p:nvSpPr>
        <p:spPr>
          <a:xfrm>
            <a:off x="990600" y="2438400"/>
            <a:ext cx="7391400" cy="3124200"/>
          </a:xfrm>
        </p:spPr>
        <p:txBody>
          <a:bodyPr>
            <a:normAutofit fontScale="85000" lnSpcReduction="20000"/>
          </a:bodyPr>
          <a:lstStyle/>
          <a:p>
            <a:r>
              <a:rPr lang="en-US" dirty="0">
                <a:effectLst/>
              </a:rPr>
              <a:t>Completion of Guided Care Course through Johns Hopkins </a:t>
            </a:r>
          </a:p>
          <a:p>
            <a:r>
              <a:rPr lang="en-US" dirty="0">
                <a:effectLst/>
              </a:rPr>
              <a:t>Ambulatory Certification as Certified Care Coordination and Transitions Management </a:t>
            </a:r>
          </a:p>
          <a:p>
            <a:r>
              <a:rPr lang="en-US" dirty="0">
                <a:effectLst/>
              </a:rPr>
              <a:t>Negotiated understanding of CHW’s role on the team</a:t>
            </a:r>
          </a:p>
          <a:p>
            <a:r>
              <a:rPr lang="en-US" dirty="0">
                <a:effectLst/>
              </a:rPr>
              <a:t>Facilitated care planning with clinicians and residents</a:t>
            </a:r>
          </a:p>
        </p:txBody>
      </p:sp>
    </p:spTree>
    <p:extLst>
      <p:ext uri="{BB962C8B-B14F-4D97-AF65-F5344CB8AC3E}">
        <p14:creationId xmlns:p14="http://schemas.microsoft.com/office/powerpoint/2010/main" val="2438937818"/>
      </p:ext>
    </p:extLst>
  </p:cSld>
  <p:clrMapOvr>
    <a:masterClrMapping/>
  </p:clrMapOvr>
</p:sld>
</file>

<file path=ppt/theme/theme1.xml><?xml version="1.0" encoding="utf-8"?>
<a:theme xmlns:a="http://schemas.openxmlformats.org/drawingml/2006/main" name="forum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209</TotalTime>
  <Words>2430</Words>
  <Application>Microsoft Office PowerPoint</Application>
  <PresentationFormat>On-screen Show (4:3)</PresentationFormat>
  <Paragraphs>287</Paragraphs>
  <Slides>28</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forum2014</vt:lpstr>
      <vt:lpstr>Teaching the Value of Interdisciplinary Collaborative  Team-Based Care</vt:lpstr>
      <vt:lpstr>Disclosures</vt:lpstr>
      <vt:lpstr>Goals and Objectives</vt:lpstr>
      <vt:lpstr>Background</vt:lpstr>
      <vt:lpstr>Community Care Teams (CCTs)</vt:lpstr>
      <vt:lpstr>Geriatrics Workforce Enhancement Program (GWEP) Grant</vt:lpstr>
      <vt:lpstr>Expansion of CCT</vt:lpstr>
      <vt:lpstr>Guided Care Model</vt:lpstr>
      <vt:lpstr>Guided Care Nurses</vt:lpstr>
      <vt:lpstr>Community Health Workers (CHWs)</vt:lpstr>
      <vt:lpstr>Pharmacy</vt:lpstr>
      <vt:lpstr>Practice Coach/Facilitator</vt:lpstr>
      <vt:lpstr>Home Visit Team</vt:lpstr>
      <vt:lpstr>Home Visits</vt:lpstr>
      <vt:lpstr>Home Visit Assessments </vt:lpstr>
      <vt:lpstr>Interdisciplinary Team Meetings</vt:lpstr>
      <vt:lpstr>Continuity Care Site Team Meeting</vt:lpstr>
      <vt:lpstr>Results</vt:lpstr>
      <vt:lpstr>Qualitative Analysis of Student Journals</vt:lpstr>
      <vt:lpstr>Student Journals</vt:lpstr>
      <vt:lpstr>Intercollaborative Practice</vt:lpstr>
      <vt:lpstr>Main Learnings</vt:lpstr>
      <vt:lpstr>Main Learnings Continued</vt:lpstr>
      <vt:lpstr>Main Learnings Continued</vt:lpstr>
      <vt:lpstr>Student Journal Reflections</vt:lpstr>
      <vt:lpstr>McMaster-Ottowa</vt:lpstr>
      <vt:lpstr>PowerPoint Presentation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Radjenovich, MaryEllen</dc:creator>
  <cp:lastModifiedBy>North Warren Robotics</cp:lastModifiedBy>
  <cp:revision>46</cp:revision>
  <dcterms:created xsi:type="dcterms:W3CDTF">2014-07-22T20:27:04Z</dcterms:created>
  <dcterms:modified xsi:type="dcterms:W3CDTF">2018-10-10T14:59:15Z</dcterms:modified>
</cp:coreProperties>
</file>