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9" r:id="rId1"/>
  </p:sldMasterIdLst>
  <p:notesMasterIdLst>
    <p:notesMasterId r:id="rId37"/>
  </p:notesMasterIdLst>
  <p:sldIdLst>
    <p:sldId id="256" r:id="rId2"/>
    <p:sldId id="257" r:id="rId3"/>
    <p:sldId id="258" r:id="rId4"/>
    <p:sldId id="259" r:id="rId5"/>
    <p:sldId id="260" r:id="rId6"/>
    <p:sldId id="261" r:id="rId7"/>
    <p:sldId id="262" r:id="rId8"/>
    <p:sldId id="269" r:id="rId9"/>
    <p:sldId id="270" r:id="rId10"/>
    <p:sldId id="265" r:id="rId11"/>
    <p:sldId id="266" r:id="rId12"/>
    <p:sldId id="267" r:id="rId13"/>
    <p:sldId id="268" r:id="rId14"/>
    <p:sldId id="271" r:id="rId15"/>
    <p:sldId id="272" r:id="rId16"/>
    <p:sldId id="273" r:id="rId17"/>
    <p:sldId id="274" r:id="rId18"/>
    <p:sldId id="275" r:id="rId19"/>
    <p:sldId id="277" r:id="rId20"/>
    <p:sldId id="278" r:id="rId21"/>
    <p:sldId id="279" r:id="rId22"/>
    <p:sldId id="280" r:id="rId23"/>
    <p:sldId id="281" r:id="rId24"/>
    <p:sldId id="283" r:id="rId25"/>
    <p:sldId id="276" r:id="rId26"/>
    <p:sldId id="285" r:id="rId27"/>
    <p:sldId id="286" r:id="rId28"/>
    <p:sldId id="287" r:id="rId29"/>
    <p:sldId id="288" r:id="rId30"/>
    <p:sldId id="289" r:id="rId31"/>
    <p:sldId id="290" r:id="rId32"/>
    <p:sldId id="291" r:id="rId33"/>
    <p:sldId id="292" r:id="rId34"/>
    <p:sldId id="293" r:id="rId35"/>
    <p:sldId id="29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91944"/>
  </p:normalViewPr>
  <p:slideViewPr>
    <p:cSldViewPr snapToGrid="0" snapToObjects="1">
      <p:cViewPr varScale="1">
        <p:scale>
          <a:sx n="98" d="100"/>
          <a:sy n="98" d="100"/>
        </p:scale>
        <p:origin x="216"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5474E-CAE9-AD4C-97DB-6F0196147EA2}" type="datetimeFigureOut">
              <a:rPr lang="en-US" smtClean="0"/>
              <a:t>2/14/20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8C4CD-5990-E443-B6F7-A3DF30EF4BC7}" type="slidenum">
              <a:rPr lang="en-US" smtClean="0"/>
              <a:t>‹#›</a:t>
            </a:fld>
            <a:endParaRPr lang="en-US"/>
          </a:p>
        </p:txBody>
      </p:sp>
    </p:spTree>
    <p:extLst>
      <p:ext uri="{BB962C8B-B14F-4D97-AF65-F5344CB8AC3E}">
        <p14:creationId xmlns:p14="http://schemas.microsoft.com/office/powerpoint/2010/main" val="338537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looked at lots of schemes (called clinical decision rules or CDR’s).  No matter the study or the approach, no scheme was very good at ruling in pneumonia.  All the predictive value percentages are lousy.</a:t>
            </a:r>
          </a:p>
        </p:txBody>
      </p:sp>
      <p:sp>
        <p:nvSpPr>
          <p:cNvPr id="4" name="Slide Number Placeholder 3"/>
          <p:cNvSpPr>
            <a:spLocks noGrp="1"/>
          </p:cNvSpPr>
          <p:nvPr>
            <p:ph type="sldNum" sz="quarter" idx="5"/>
          </p:nvPr>
        </p:nvSpPr>
        <p:spPr/>
        <p:txBody>
          <a:bodyPr/>
          <a:lstStyle/>
          <a:p>
            <a:fld id="{4B98C4CD-5990-E443-B6F7-A3DF30EF4BC7}" type="slidenum">
              <a:rPr lang="en-US" smtClean="0"/>
              <a:t>3</a:t>
            </a:fld>
            <a:endParaRPr lang="en-US"/>
          </a:p>
        </p:txBody>
      </p:sp>
    </p:spTree>
    <p:extLst>
      <p:ext uri="{BB962C8B-B14F-4D97-AF65-F5344CB8AC3E}">
        <p14:creationId xmlns:p14="http://schemas.microsoft.com/office/powerpoint/2010/main" val="185050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98C4CD-5990-E443-B6F7-A3DF30EF4BC7}" type="slidenum">
              <a:rPr lang="en-US" smtClean="0"/>
              <a:t>6</a:t>
            </a:fld>
            <a:endParaRPr lang="en-US"/>
          </a:p>
        </p:txBody>
      </p:sp>
    </p:spTree>
    <p:extLst>
      <p:ext uri="{BB962C8B-B14F-4D97-AF65-F5344CB8AC3E}">
        <p14:creationId xmlns:p14="http://schemas.microsoft.com/office/powerpoint/2010/main" val="149314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these clinical prediction tools?  Well, here’s the Pneumonia Severity Index, the PSI.  Higher scores correlate with higher mortality, and </a:t>
            </a:r>
            <a:r>
              <a:rPr lang="en-US" dirty="0" err="1"/>
              <a:t>ya</a:t>
            </a:r>
            <a:r>
              <a:rPr lang="en-US" dirty="0"/>
              <a:t> don’t want your patient to die, so put those at risk of death in the hospital.  </a:t>
            </a:r>
          </a:p>
          <a:p>
            <a:endParaRPr lang="en-US" dirty="0"/>
          </a:p>
          <a:p>
            <a:r>
              <a:rPr lang="en-US" dirty="0"/>
              <a:t>Trouble is, the PSI is ridiculously complicated and relies on lab tests like CBC &amp; BMP which you certainly won’t have in an office setting and tests like ABG which we don’t get on most ER patients.</a:t>
            </a:r>
          </a:p>
        </p:txBody>
      </p:sp>
      <p:sp>
        <p:nvSpPr>
          <p:cNvPr id="4" name="Slide Number Placeholder 3"/>
          <p:cNvSpPr>
            <a:spLocks noGrp="1"/>
          </p:cNvSpPr>
          <p:nvPr>
            <p:ph type="sldNum" sz="quarter" idx="5"/>
          </p:nvPr>
        </p:nvSpPr>
        <p:spPr/>
        <p:txBody>
          <a:bodyPr/>
          <a:lstStyle/>
          <a:p>
            <a:fld id="{4B98C4CD-5990-E443-B6F7-A3DF30EF4BC7}" type="slidenum">
              <a:rPr lang="en-US" smtClean="0"/>
              <a:t>10</a:t>
            </a:fld>
            <a:endParaRPr lang="en-US"/>
          </a:p>
        </p:txBody>
      </p:sp>
    </p:spTree>
    <p:extLst>
      <p:ext uri="{BB962C8B-B14F-4D97-AF65-F5344CB8AC3E}">
        <p14:creationId xmlns:p14="http://schemas.microsoft.com/office/powerpoint/2010/main" val="29207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CURB-65 and CRB-65 scores.  These are simpler, more user friendly, and CRB doesn’t even require any labs.  2 pts or more on CURB-65 warrants inpatient, and 1 or 2 on the CRB-65.  </a:t>
            </a:r>
          </a:p>
          <a:p>
            <a:endParaRPr lang="en-US" dirty="0"/>
          </a:p>
          <a:p>
            <a:r>
              <a:rPr lang="en-US" dirty="0"/>
              <a:t>Don’t forget.  If considering outpatient therapy, patient can’t be nauseated or vomiting </a:t>
            </a:r>
            <a:r>
              <a:rPr lang="en-US" dirty="0" err="1"/>
              <a:t>cuz</a:t>
            </a:r>
            <a:r>
              <a:rPr lang="en-US" dirty="0"/>
              <a:t> they’re </a:t>
            </a:r>
            <a:r>
              <a:rPr lang="en-US" dirty="0" err="1"/>
              <a:t>gonna</a:t>
            </a:r>
            <a:r>
              <a:rPr lang="en-US" dirty="0"/>
              <a:t> have to take PO antibiotics.  And can’t be hypoxic.  And have to have good support and ability to f/up.</a:t>
            </a:r>
          </a:p>
        </p:txBody>
      </p:sp>
      <p:sp>
        <p:nvSpPr>
          <p:cNvPr id="4" name="Slide Number Placeholder 3"/>
          <p:cNvSpPr>
            <a:spLocks noGrp="1"/>
          </p:cNvSpPr>
          <p:nvPr>
            <p:ph type="sldNum" sz="quarter" idx="5"/>
          </p:nvPr>
        </p:nvSpPr>
        <p:spPr/>
        <p:txBody>
          <a:bodyPr/>
          <a:lstStyle/>
          <a:p>
            <a:fld id="{4B98C4CD-5990-E443-B6F7-A3DF30EF4BC7}" type="slidenum">
              <a:rPr lang="en-US" smtClean="0"/>
              <a:t>11</a:t>
            </a:fld>
            <a:endParaRPr lang="en-US"/>
          </a:p>
        </p:txBody>
      </p:sp>
    </p:spTree>
    <p:extLst>
      <p:ext uri="{BB962C8B-B14F-4D97-AF65-F5344CB8AC3E}">
        <p14:creationId xmlns:p14="http://schemas.microsoft.com/office/powerpoint/2010/main" val="2142188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CURB-65 and CRB-65 scores.  These are simpler, more user friendly, and CRB doesn’t even require any labs.  2 pts or more on CURB-65 warrants inpatient, and 1 or 2 on the CRB-65.  </a:t>
            </a:r>
          </a:p>
          <a:p>
            <a:endParaRPr lang="en-US" dirty="0"/>
          </a:p>
          <a:p>
            <a:r>
              <a:rPr lang="en-US" dirty="0"/>
              <a:t>Don’t forget.  If considering outpatient therapy, patient can’t be nauseated or vomiting </a:t>
            </a:r>
            <a:r>
              <a:rPr lang="en-US" dirty="0" err="1"/>
              <a:t>cuz</a:t>
            </a:r>
            <a:r>
              <a:rPr lang="en-US" dirty="0"/>
              <a:t> they’re </a:t>
            </a:r>
            <a:r>
              <a:rPr lang="en-US" dirty="0" err="1"/>
              <a:t>gonna</a:t>
            </a:r>
            <a:r>
              <a:rPr lang="en-US" dirty="0"/>
              <a:t> have to take PO antibiotics.  And can’t be hypoxic.  And have to have good support and ability to f/up.</a:t>
            </a:r>
          </a:p>
        </p:txBody>
      </p:sp>
      <p:sp>
        <p:nvSpPr>
          <p:cNvPr id="4" name="Slide Number Placeholder 3"/>
          <p:cNvSpPr>
            <a:spLocks noGrp="1"/>
          </p:cNvSpPr>
          <p:nvPr>
            <p:ph type="sldNum" sz="quarter" idx="5"/>
          </p:nvPr>
        </p:nvSpPr>
        <p:spPr/>
        <p:txBody>
          <a:bodyPr/>
          <a:lstStyle/>
          <a:p>
            <a:fld id="{4B98C4CD-5990-E443-B6F7-A3DF30EF4BC7}" type="slidenum">
              <a:rPr lang="en-US" smtClean="0"/>
              <a:t>13</a:t>
            </a:fld>
            <a:endParaRPr lang="en-US"/>
          </a:p>
        </p:txBody>
      </p:sp>
    </p:spTree>
    <p:extLst>
      <p:ext uri="{BB962C8B-B14F-4D97-AF65-F5344CB8AC3E}">
        <p14:creationId xmlns:p14="http://schemas.microsoft.com/office/powerpoint/2010/main" val="102364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942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437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3630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E2B4-04E2-2446-A09B-662F09698E9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EEA3568-DCD1-FD4D-B7DE-BC74935D2CBF}"/>
              </a:ext>
            </a:extLst>
          </p:cNvPr>
          <p:cNvSpPr>
            <a:spLocks noGrp="1"/>
          </p:cNvSpPr>
          <p:nvPr>
            <p:ph type="dt" sz="half" idx="10"/>
          </p:nvPr>
        </p:nvSpPr>
        <p:spPr/>
        <p:txBody>
          <a:bodyPr/>
          <a:lstStyle/>
          <a:p>
            <a:fld id="{48A87A34-81AB-432B-8DAE-1953F412C126}" type="datetimeFigureOut">
              <a:rPr lang="en-US" smtClean="0"/>
              <a:pPr/>
              <a:t>2/14/20</a:t>
            </a:fld>
            <a:endParaRPr lang="en-US" dirty="0"/>
          </a:p>
        </p:txBody>
      </p:sp>
      <p:sp>
        <p:nvSpPr>
          <p:cNvPr id="4" name="Footer Placeholder 3">
            <a:extLst>
              <a:ext uri="{FF2B5EF4-FFF2-40B4-BE49-F238E27FC236}">
                <a16:creationId xmlns:a16="http://schemas.microsoft.com/office/drawing/2014/main" id="{3870B41F-0977-AC4B-B42B-97B8FB8AF6C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D036FBA-A18B-4146-B3AE-470369DAC7D1}"/>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8040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4013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313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pPr/>
              <a:t>2/14/20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2429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pPr/>
              <a:t>2/14/20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7174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2/14/20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243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2/14/20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01240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pPr/>
              <a:t>2/14/20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77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pPr/>
              <a:t>2/14/20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7663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2/14/20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0045836"/>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6C8F-29A6-BF4E-90B0-C3E1B491C69A}"/>
              </a:ext>
            </a:extLst>
          </p:cNvPr>
          <p:cNvSpPr>
            <a:spLocks noGrp="1"/>
          </p:cNvSpPr>
          <p:nvPr>
            <p:ph type="ctrTitle"/>
          </p:nvPr>
        </p:nvSpPr>
        <p:spPr>
          <a:xfrm>
            <a:off x="1069848" y="1116419"/>
            <a:ext cx="7315200" cy="3437293"/>
          </a:xfrm>
        </p:spPr>
        <p:txBody>
          <a:bodyPr>
            <a:normAutofit/>
          </a:bodyPr>
          <a:lstStyle/>
          <a:p>
            <a:r>
              <a:rPr lang="en-US" sz="6600" dirty="0"/>
              <a:t>All About</a:t>
            </a:r>
            <a:br>
              <a:rPr lang="en-US" sz="6600" dirty="0"/>
            </a:br>
            <a:r>
              <a:rPr lang="en-US" sz="6600" dirty="0"/>
              <a:t>Community Acquired Pneumonia</a:t>
            </a:r>
          </a:p>
        </p:txBody>
      </p:sp>
      <p:sp>
        <p:nvSpPr>
          <p:cNvPr id="3" name="Subtitle 2">
            <a:extLst>
              <a:ext uri="{FF2B5EF4-FFF2-40B4-BE49-F238E27FC236}">
                <a16:creationId xmlns:a16="http://schemas.microsoft.com/office/drawing/2014/main" id="{5469EA19-B877-A940-A4FB-AD59D099CDC6}"/>
              </a:ext>
            </a:extLst>
          </p:cNvPr>
          <p:cNvSpPr>
            <a:spLocks noGrp="1"/>
          </p:cNvSpPr>
          <p:nvPr>
            <p:ph type="subTitle" idx="1"/>
          </p:nvPr>
        </p:nvSpPr>
        <p:spPr/>
        <p:txBody>
          <a:bodyPr>
            <a:noAutofit/>
          </a:bodyPr>
          <a:lstStyle/>
          <a:p>
            <a:pPr>
              <a:spcBef>
                <a:spcPts val="200"/>
              </a:spcBef>
            </a:pPr>
            <a:r>
              <a:rPr lang="en-US" sz="2000" dirty="0"/>
              <a:t>Joshua Steinberg MD</a:t>
            </a:r>
          </a:p>
          <a:p>
            <a:pPr>
              <a:spcBef>
                <a:spcPts val="200"/>
              </a:spcBef>
            </a:pPr>
            <a:r>
              <a:rPr lang="en-US" sz="2000" dirty="0"/>
              <a:t>UHS Wilson Family Medicine Residency</a:t>
            </a:r>
          </a:p>
          <a:p>
            <a:pPr>
              <a:spcBef>
                <a:spcPts val="200"/>
              </a:spcBef>
            </a:pPr>
            <a:r>
              <a:rPr lang="en-US" sz="2000" dirty="0"/>
              <a:t>Binghamton, NY</a:t>
            </a:r>
          </a:p>
        </p:txBody>
      </p:sp>
    </p:spTree>
    <p:extLst>
      <p:ext uri="{BB962C8B-B14F-4D97-AF65-F5344CB8AC3E}">
        <p14:creationId xmlns:p14="http://schemas.microsoft.com/office/powerpoint/2010/main" val="205750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a:xfrm>
            <a:off x="135924" y="1123837"/>
            <a:ext cx="3175687" cy="4601183"/>
          </a:xfrm>
        </p:spPr>
        <p:txBody>
          <a:bodyPr/>
          <a:lstStyle/>
          <a:p>
            <a:r>
              <a:rPr lang="en-US" sz="2800" u="sng" dirty="0"/>
              <a:t>Key take-home</a:t>
            </a:r>
            <a:r>
              <a:rPr lang="en-US" sz="2800" dirty="0"/>
              <a:t> 5: </a:t>
            </a:r>
            <a:br>
              <a:rPr lang="en-US" dirty="0"/>
            </a:br>
            <a:r>
              <a:rPr lang="en-US" dirty="0"/>
              <a:t>Use a mortality prediction tool to admit those at risk of death</a:t>
            </a:r>
          </a:p>
        </p:txBody>
      </p:sp>
      <p:pic>
        <p:nvPicPr>
          <p:cNvPr id="6" name="Content Placeholder 5">
            <a:extLst>
              <a:ext uri="{FF2B5EF4-FFF2-40B4-BE49-F238E27FC236}">
                <a16:creationId xmlns:a16="http://schemas.microsoft.com/office/drawing/2014/main" id="{518D674E-206F-4043-8DE2-488B2D4F74EF}"/>
              </a:ext>
            </a:extLst>
          </p:cNvPr>
          <p:cNvPicPr>
            <a:picLocks noGrp="1" noChangeAspect="1"/>
          </p:cNvPicPr>
          <p:nvPr>
            <p:ph idx="1"/>
          </p:nvPr>
        </p:nvPicPr>
        <p:blipFill>
          <a:blip r:embed="rId3"/>
          <a:srcRect/>
          <a:stretch/>
        </p:blipFill>
        <p:spPr>
          <a:xfrm>
            <a:off x="3929449" y="939841"/>
            <a:ext cx="7698259" cy="7268140"/>
          </a:xfrm>
        </p:spPr>
      </p:pic>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Evidence: Site of Care decision</a:t>
            </a:r>
          </a:p>
        </p:txBody>
      </p:sp>
      <p:sp>
        <p:nvSpPr>
          <p:cNvPr id="9" name="Donut 8">
            <a:extLst>
              <a:ext uri="{FF2B5EF4-FFF2-40B4-BE49-F238E27FC236}">
                <a16:creationId xmlns:a16="http://schemas.microsoft.com/office/drawing/2014/main" id="{FBFB7E5A-7721-9A43-B431-5E096893724C}"/>
              </a:ext>
            </a:extLst>
          </p:cNvPr>
          <p:cNvSpPr/>
          <p:nvPr/>
        </p:nvSpPr>
        <p:spPr>
          <a:xfrm>
            <a:off x="3694670" y="2842053"/>
            <a:ext cx="5696466" cy="1458097"/>
          </a:xfrm>
          <a:prstGeom prst="donut">
            <a:avLst>
              <a:gd name="adj" fmla="val 59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C907B573-9E9A-4E42-9D09-BB82DC082809}"/>
              </a:ext>
            </a:extLst>
          </p:cNvPr>
          <p:cNvPicPr>
            <a:picLocks noChangeAspect="1"/>
          </p:cNvPicPr>
          <p:nvPr/>
        </p:nvPicPr>
        <p:blipFill>
          <a:blip r:embed="rId4"/>
          <a:stretch>
            <a:fillRect/>
          </a:stretch>
        </p:blipFill>
        <p:spPr>
          <a:xfrm>
            <a:off x="86499" y="6321339"/>
            <a:ext cx="4953000" cy="393700"/>
          </a:xfrm>
          <a:prstGeom prst="rect">
            <a:avLst/>
          </a:prstGeom>
          <a:ln>
            <a:solidFill>
              <a:schemeClr val="bg1">
                <a:lumMod val="75000"/>
              </a:schemeClr>
            </a:solidFill>
          </a:ln>
        </p:spPr>
      </p:pic>
      <p:pic>
        <p:nvPicPr>
          <p:cNvPr id="11" name="Picture 10">
            <a:extLst>
              <a:ext uri="{FF2B5EF4-FFF2-40B4-BE49-F238E27FC236}">
                <a16:creationId xmlns:a16="http://schemas.microsoft.com/office/drawing/2014/main" id="{34E61D38-2678-9F4C-9286-7ADC120472C6}"/>
              </a:ext>
            </a:extLst>
          </p:cNvPr>
          <p:cNvPicPr>
            <a:picLocks noChangeAspect="1"/>
          </p:cNvPicPr>
          <p:nvPr/>
        </p:nvPicPr>
        <p:blipFill>
          <a:blip r:embed="rId5"/>
          <a:stretch>
            <a:fillRect/>
          </a:stretch>
        </p:blipFill>
        <p:spPr>
          <a:xfrm>
            <a:off x="2088292" y="4864503"/>
            <a:ext cx="8695038" cy="1993497"/>
          </a:xfrm>
          <a:prstGeom prst="rect">
            <a:avLst/>
          </a:prstGeom>
          <a:ln>
            <a:solidFill>
              <a:schemeClr val="bg1">
                <a:lumMod val="75000"/>
              </a:schemeClr>
            </a:solidFill>
          </a:ln>
        </p:spPr>
      </p:pic>
      <p:pic>
        <p:nvPicPr>
          <p:cNvPr id="13" name="Picture 12">
            <a:extLst>
              <a:ext uri="{FF2B5EF4-FFF2-40B4-BE49-F238E27FC236}">
                <a16:creationId xmlns:a16="http://schemas.microsoft.com/office/drawing/2014/main" id="{D4F3F859-2024-4F4A-9A40-E14490E5C150}"/>
              </a:ext>
            </a:extLst>
          </p:cNvPr>
          <p:cNvPicPr>
            <a:picLocks noChangeAspect="1"/>
          </p:cNvPicPr>
          <p:nvPr/>
        </p:nvPicPr>
        <p:blipFill>
          <a:blip r:embed="rId6"/>
          <a:stretch>
            <a:fillRect/>
          </a:stretch>
        </p:blipFill>
        <p:spPr>
          <a:xfrm>
            <a:off x="7844280" y="716692"/>
            <a:ext cx="4261221" cy="4942703"/>
          </a:xfrm>
          <a:prstGeom prst="rect">
            <a:avLst/>
          </a:prstGeom>
          <a:ln>
            <a:solidFill>
              <a:schemeClr val="bg1">
                <a:lumMod val="75000"/>
              </a:schemeClr>
            </a:solidFill>
          </a:ln>
        </p:spPr>
      </p:pic>
      <p:sp>
        <p:nvSpPr>
          <p:cNvPr id="3" name="TextBox 2">
            <a:extLst>
              <a:ext uri="{FF2B5EF4-FFF2-40B4-BE49-F238E27FC236}">
                <a16:creationId xmlns:a16="http://schemas.microsoft.com/office/drawing/2014/main" id="{F93147B1-8DFF-D945-AD7F-79CEC02D2ED2}"/>
              </a:ext>
            </a:extLst>
          </p:cNvPr>
          <p:cNvSpPr txBox="1"/>
          <p:nvPr/>
        </p:nvSpPr>
        <p:spPr>
          <a:xfrm>
            <a:off x="2730139" y="4741817"/>
            <a:ext cx="1291444" cy="523220"/>
          </a:xfrm>
          <a:prstGeom prst="rect">
            <a:avLst/>
          </a:prstGeom>
          <a:solidFill>
            <a:schemeClr val="bg1"/>
          </a:solidFill>
          <a:ln>
            <a:solidFill>
              <a:schemeClr val="accent1"/>
            </a:solidFill>
          </a:ln>
        </p:spPr>
        <p:txBody>
          <a:bodyPr wrap="none" rtlCol="0">
            <a:spAutoFit/>
          </a:bodyPr>
          <a:lstStyle/>
          <a:p>
            <a:r>
              <a:rPr lang="en-US" sz="1400" b="1" dirty="0"/>
              <a:t>Pneumonia</a:t>
            </a:r>
          </a:p>
          <a:p>
            <a:r>
              <a:rPr lang="en-US" sz="1400" b="1" dirty="0"/>
              <a:t>Severity index</a:t>
            </a:r>
          </a:p>
        </p:txBody>
      </p:sp>
    </p:spTree>
    <p:extLst>
      <p:ext uri="{BB962C8B-B14F-4D97-AF65-F5344CB8AC3E}">
        <p14:creationId xmlns:p14="http://schemas.microsoft.com/office/powerpoint/2010/main" val="1710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F98094-8D0A-9E4B-9928-6E12BEFA1CCC}"/>
              </a:ext>
            </a:extLst>
          </p:cNvPr>
          <p:cNvPicPr>
            <a:picLocks noChangeAspect="1"/>
          </p:cNvPicPr>
          <p:nvPr/>
        </p:nvPicPr>
        <p:blipFill>
          <a:blip r:embed="rId3"/>
          <a:stretch>
            <a:fillRect/>
          </a:stretch>
        </p:blipFill>
        <p:spPr>
          <a:xfrm>
            <a:off x="3855308" y="6513883"/>
            <a:ext cx="3188043" cy="257620"/>
          </a:xfrm>
          <a:prstGeom prst="rect">
            <a:avLst/>
          </a:prstGeom>
        </p:spPr>
      </p:pic>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a:xfrm>
            <a:off x="135924" y="1123837"/>
            <a:ext cx="3175687" cy="4601183"/>
          </a:xfrm>
        </p:spPr>
        <p:txBody>
          <a:bodyPr/>
          <a:lstStyle/>
          <a:p>
            <a:r>
              <a:rPr lang="en-US" sz="2800" u="sng" dirty="0"/>
              <a:t>Key take-home</a:t>
            </a:r>
            <a:r>
              <a:rPr lang="en-US" sz="2800" dirty="0"/>
              <a:t> 5: </a:t>
            </a:r>
            <a:br>
              <a:rPr lang="en-US" dirty="0"/>
            </a:br>
            <a:r>
              <a:rPr lang="en-US" dirty="0"/>
              <a:t>Use a mortality prediction tool to admit those at risk of death, like CURB-65 or CRB-65.  </a:t>
            </a:r>
            <a:br>
              <a:rPr lang="en-US" dirty="0"/>
            </a:br>
            <a:r>
              <a:rPr lang="en-US" dirty="0"/>
              <a:t>PO, O2 sat, too.</a:t>
            </a:r>
          </a:p>
        </p:txBody>
      </p:sp>
      <p:pic>
        <p:nvPicPr>
          <p:cNvPr id="6" name="Content Placeholder 5">
            <a:extLst>
              <a:ext uri="{FF2B5EF4-FFF2-40B4-BE49-F238E27FC236}">
                <a16:creationId xmlns:a16="http://schemas.microsoft.com/office/drawing/2014/main" id="{518D674E-206F-4043-8DE2-488B2D4F74EF}"/>
              </a:ext>
            </a:extLst>
          </p:cNvPr>
          <p:cNvPicPr>
            <a:picLocks noGrp="1" noChangeAspect="1"/>
          </p:cNvPicPr>
          <p:nvPr>
            <p:ph idx="1"/>
          </p:nvPr>
        </p:nvPicPr>
        <p:blipFill>
          <a:blip r:embed="rId4"/>
          <a:srcRect/>
          <a:stretch/>
        </p:blipFill>
        <p:spPr>
          <a:xfrm>
            <a:off x="3929449" y="939841"/>
            <a:ext cx="7698259" cy="7268140"/>
          </a:xfrm>
        </p:spPr>
      </p:pic>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Evidence: Site of Care decision</a:t>
            </a:r>
          </a:p>
        </p:txBody>
      </p:sp>
      <p:pic>
        <p:nvPicPr>
          <p:cNvPr id="7" name="Picture 6">
            <a:extLst>
              <a:ext uri="{FF2B5EF4-FFF2-40B4-BE49-F238E27FC236}">
                <a16:creationId xmlns:a16="http://schemas.microsoft.com/office/drawing/2014/main" id="{C907B573-9E9A-4E42-9D09-BB82DC082809}"/>
              </a:ext>
            </a:extLst>
          </p:cNvPr>
          <p:cNvPicPr>
            <a:picLocks noChangeAspect="1"/>
          </p:cNvPicPr>
          <p:nvPr/>
        </p:nvPicPr>
        <p:blipFill>
          <a:blip r:embed="rId5"/>
          <a:stretch>
            <a:fillRect/>
          </a:stretch>
        </p:blipFill>
        <p:spPr>
          <a:xfrm>
            <a:off x="86499" y="6321339"/>
            <a:ext cx="4953000" cy="393700"/>
          </a:xfrm>
          <a:prstGeom prst="rect">
            <a:avLst/>
          </a:prstGeom>
          <a:ln>
            <a:solidFill>
              <a:schemeClr val="bg1">
                <a:lumMod val="75000"/>
              </a:schemeClr>
            </a:solidFill>
          </a:ln>
        </p:spPr>
      </p:pic>
      <p:pic>
        <p:nvPicPr>
          <p:cNvPr id="5" name="Picture 4">
            <a:extLst>
              <a:ext uri="{FF2B5EF4-FFF2-40B4-BE49-F238E27FC236}">
                <a16:creationId xmlns:a16="http://schemas.microsoft.com/office/drawing/2014/main" id="{2C7479A9-D381-0144-8611-FD47C034FF3F}"/>
              </a:ext>
            </a:extLst>
          </p:cNvPr>
          <p:cNvPicPr>
            <a:picLocks noChangeAspect="1"/>
          </p:cNvPicPr>
          <p:nvPr/>
        </p:nvPicPr>
        <p:blipFill>
          <a:blip r:embed="rId6"/>
          <a:stretch>
            <a:fillRect/>
          </a:stretch>
        </p:blipFill>
        <p:spPr>
          <a:xfrm>
            <a:off x="6829954" y="988883"/>
            <a:ext cx="5397500" cy="3175000"/>
          </a:xfrm>
          <a:prstGeom prst="rect">
            <a:avLst/>
          </a:prstGeom>
          <a:ln>
            <a:solidFill>
              <a:schemeClr val="bg1">
                <a:lumMod val="75000"/>
              </a:schemeClr>
            </a:solidFill>
          </a:ln>
        </p:spPr>
      </p:pic>
      <p:pic>
        <p:nvPicPr>
          <p:cNvPr id="12" name="Picture 11">
            <a:extLst>
              <a:ext uri="{FF2B5EF4-FFF2-40B4-BE49-F238E27FC236}">
                <a16:creationId xmlns:a16="http://schemas.microsoft.com/office/drawing/2014/main" id="{06EC58C1-D490-6240-B6B0-DB61D7680CDF}"/>
              </a:ext>
            </a:extLst>
          </p:cNvPr>
          <p:cNvPicPr>
            <a:picLocks noChangeAspect="1"/>
          </p:cNvPicPr>
          <p:nvPr/>
        </p:nvPicPr>
        <p:blipFill>
          <a:blip r:embed="rId7"/>
          <a:stretch>
            <a:fillRect/>
          </a:stretch>
        </p:blipFill>
        <p:spPr>
          <a:xfrm>
            <a:off x="3474479" y="4440883"/>
            <a:ext cx="4254500" cy="1930400"/>
          </a:xfrm>
          <a:prstGeom prst="rect">
            <a:avLst/>
          </a:prstGeom>
          <a:ln>
            <a:solidFill>
              <a:schemeClr val="bg1">
                <a:lumMod val="75000"/>
              </a:schemeClr>
            </a:solidFill>
          </a:ln>
        </p:spPr>
      </p:pic>
      <p:pic>
        <p:nvPicPr>
          <p:cNvPr id="15" name="Picture 14">
            <a:extLst>
              <a:ext uri="{FF2B5EF4-FFF2-40B4-BE49-F238E27FC236}">
                <a16:creationId xmlns:a16="http://schemas.microsoft.com/office/drawing/2014/main" id="{FD645CE3-A95C-9B47-B6E3-8DD7D19188C8}"/>
              </a:ext>
            </a:extLst>
          </p:cNvPr>
          <p:cNvPicPr>
            <a:picLocks noChangeAspect="1"/>
          </p:cNvPicPr>
          <p:nvPr/>
        </p:nvPicPr>
        <p:blipFill>
          <a:blip r:embed="rId8"/>
          <a:stretch>
            <a:fillRect/>
          </a:stretch>
        </p:blipFill>
        <p:spPr>
          <a:xfrm>
            <a:off x="7761931" y="4451008"/>
            <a:ext cx="4279900" cy="1638300"/>
          </a:xfrm>
          <a:prstGeom prst="rect">
            <a:avLst/>
          </a:prstGeom>
          <a:ln>
            <a:solidFill>
              <a:schemeClr val="bg1">
                <a:lumMod val="75000"/>
              </a:schemeClr>
            </a:solidFill>
          </a:ln>
        </p:spPr>
      </p:pic>
      <p:sp>
        <p:nvSpPr>
          <p:cNvPr id="3" name="TextBox 2">
            <a:extLst>
              <a:ext uri="{FF2B5EF4-FFF2-40B4-BE49-F238E27FC236}">
                <a16:creationId xmlns:a16="http://schemas.microsoft.com/office/drawing/2014/main" id="{B36223B9-BA8D-D348-ACC9-237FC78E40C3}"/>
              </a:ext>
            </a:extLst>
          </p:cNvPr>
          <p:cNvSpPr txBox="1"/>
          <p:nvPr/>
        </p:nvSpPr>
        <p:spPr>
          <a:xfrm>
            <a:off x="11913326" y="953588"/>
            <a:ext cx="410690" cy="400110"/>
          </a:xfrm>
          <a:prstGeom prst="rect">
            <a:avLst/>
          </a:prstGeom>
          <a:solidFill>
            <a:schemeClr val="bg1"/>
          </a:solidFill>
        </p:spPr>
        <p:txBody>
          <a:bodyPr wrap="none" rtlCol="0">
            <a:spAutoFit/>
          </a:bodyPr>
          <a:lstStyle/>
          <a:p>
            <a:r>
              <a:rPr lang="en-US" sz="2000" b="1" dirty="0"/>
              <a:t>...</a:t>
            </a:r>
          </a:p>
        </p:txBody>
      </p:sp>
    </p:spTree>
    <p:extLst>
      <p:ext uri="{BB962C8B-B14F-4D97-AF65-F5344CB8AC3E}">
        <p14:creationId xmlns:p14="http://schemas.microsoft.com/office/powerpoint/2010/main" val="271338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535039"/>
          </a:xfrm>
        </p:spPr>
        <p:txBody>
          <a:bodyPr anchor="t">
            <a:normAutofit/>
          </a:bodyPr>
          <a:lstStyle/>
          <a:p>
            <a:pPr marL="0" indent="0">
              <a:buNone/>
            </a:pPr>
            <a:r>
              <a:rPr lang="en-US" sz="2400" dirty="0"/>
              <a:t>77 year old male in ER needs admission</a:t>
            </a:r>
          </a:p>
          <a:p>
            <a:pPr marL="0" indent="0">
              <a:buNone/>
            </a:pPr>
            <a:r>
              <a:rPr lang="en-US" sz="2400" dirty="0"/>
              <a:t>c/o 4th day of green productive cough, shaking chills, </a:t>
            </a:r>
            <a:r>
              <a:rPr lang="en-US" sz="2400" dirty="0" err="1"/>
              <a:t>Tmax</a:t>
            </a:r>
            <a:r>
              <a:rPr lang="en-US" sz="2400" dirty="0"/>
              <a:t> 102.6, feels ”like crap”</a:t>
            </a:r>
          </a:p>
          <a:p>
            <a:pPr marL="0" indent="0">
              <a:buNone/>
            </a:pPr>
            <a:r>
              <a:rPr lang="en-US" sz="2400" dirty="0"/>
              <a:t>on exam mildly confused, T 101.8, HR 130, RR 32, BP 98/52, focal crackles RUL, big opacity on CXR, </a:t>
            </a:r>
            <a:r>
              <a:rPr lang="en-US" sz="2400" dirty="0" err="1"/>
              <a:t>wbc</a:t>
            </a:r>
            <a:r>
              <a:rPr lang="en-US" sz="2400" dirty="0"/>
              <a:t> 3.1, BUN 32, </a:t>
            </a:r>
            <a:r>
              <a:rPr lang="en-US" sz="2400" dirty="0" err="1"/>
              <a:t>Creat</a:t>
            </a:r>
            <a:r>
              <a:rPr lang="en-US" sz="2400" dirty="0"/>
              <a:t> 1.3</a:t>
            </a:r>
          </a:p>
          <a:p>
            <a:pPr marL="0" indent="0">
              <a:buNone/>
            </a:pPr>
            <a:r>
              <a:rPr lang="en-US" sz="2400" dirty="0"/>
              <a:t>You diagnose community acquired pneumonia</a:t>
            </a:r>
          </a:p>
          <a:p>
            <a:pPr marL="0" indent="0">
              <a:buNone/>
            </a:pPr>
            <a:r>
              <a:rPr lang="en-US" sz="2400" dirty="0"/>
              <a:t>Where in the hospital?</a:t>
            </a:r>
          </a:p>
          <a:p>
            <a:pPr marL="457200" indent="-457200">
              <a:buAutoNum type="alphaLcParenR"/>
            </a:pPr>
            <a:r>
              <a:rPr lang="en-US" sz="2400" dirty="0"/>
              <a:t>regular medical floor</a:t>
            </a:r>
          </a:p>
          <a:p>
            <a:pPr marL="457200" indent="-457200">
              <a:buAutoNum type="alphaLcParenR"/>
            </a:pPr>
            <a:r>
              <a:rPr lang="en-US" sz="2400" dirty="0"/>
              <a:t>intensive care unit</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4</a:t>
            </a:r>
          </a:p>
        </p:txBody>
      </p:sp>
    </p:spTree>
    <p:extLst>
      <p:ext uri="{BB962C8B-B14F-4D97-AF65-F5344CB8AC3E}">
        <p14:creationId xmlns:p14="http://schemas.microsoft.com/office/powerpoint/2010/main" val="96375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F98094-8D0A-9E4B-9928-6E12BEFA1CCC}"/>
              </a:ext>
            </a:extLst>
          </p:cNvPr>
          <p:cNvPicPr>
            <a:picLocks noChangeAspect="1"/>
          </p:cNvPicPr>
          <p:nvPr/>
        </p:nvPicPr>
        <p:blipFill>
          <a:blip r:embed="rId3"/>
          <a:stretch>
            <a:fillRect/>
          </a:stretch>
        </p:blipFill>
        <p:spPr>
          <a:xfrm>
            <a:off x="3855308" y="6513883"/>
            <a:ext cx="3188043" cy="257620"/>
          </a:xfrm>
          <a:prstGeom prst="rect">
            <a:avLst/>
          </a:prstGeom>
        </p:spPr>
      </p:pic>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a:xfrm>
            <a:off x="135924" y="1123837"/>
            <a:ext cx="3175687" cy="4601183"/>
          </a:xfrm>
        </p:spPr>
        <p:txBody>
          <a:bodyPr/>
          <a:lstStyle/>
          <a:p>
            <a:r>
              <a:rPr lang="en-US" sz="2800" u="sng" dirty="0"/>
              <a:t>Key take-home</a:t>
            </a:r>
            <a:r>
              <a:rPr lang="en-US" sz="2800" dirty="0"/>
              <a:t> 6: </a:t>
            </a:r>
            <a:br>
              <a:rPr lang="en-US" dirty="0"/>
            </a:br>
            <a:r>
              <a:rPr lang="en-US" sz="3500" dirty="0"/>
              <a:t>ICU (severe CAP) ≥ 3 minor or </a:t>
            </a:r>
            <a:br>
              <a:rPr lang="en-US" sz="3500" dirty="0"/>
            </a:br>
            <a:r>
              <a:rPr lang="en-US" sz="3500" dirty="0"/>
              <a:t>≥ 1 major criteria</a:t>
            </a:r>
          </a:p>
        </p:txBody>
      </p:sp>
      <p:pic>
        <p:nvPicPr>
          <p:cNvPr id="6" name="Content Placeholder 5">
            <a:extLst>
              <a:ext uri="{FF2B5EF4-FFF2-40B4-BE49-F238E27FC236}">
                <a16:creationId xmlns:a16="http://schemas.microsoft.com/office/drawing/2014/main" id="{518D674E-206F-4043-8DE2-488B2D4F74EF}"/>
              </a:ext>
            </a:extLst>
          </p:cNvPr>
          <p:cNvPicPr>
            <a:picLocks noGrp="1" noChangeAspect="1"/>
          </p:cNvPicPr>
          <p:nvPr>
            <p:ph idx="1"/>
          </p:nvPr>
        </p:nvPicPr>
        <p:blipFill>
          <a:blip r:embed="rId4"/>
          <a:srcRect/>
          <a:stretch/>
        </p:blipFill>
        <p:spPr>
          <a:xfrm>
            <a:off x="3880022" y="822787"/>
            <a:ext cx="7698259" cy="6167717"/>
          </a:xfrm>
        </p:spPr>
      </p:pic>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Evidence: Site of Care decision</a:t>
            </a:r>
          </a:p>
        </p:txBody>
      </p:sp>
      <p:pic>
        <p:nvPicPr>
          <p:cNvPr id="9" name="Picture 8">
            <a:extLst>
              <a:ext uri="{FF2B5EF4-FFF2-40B4-BE49-F238E27FC236}">
                <a16:creationId xmlns:a16="http://schemas.microsoft.com/office/drawing/2014/main" id="{3B8712F6-62AF-7D47-BE01-B21C40C5FE46}"/>
              </a:ext>
            </a:extLst>
          </p:cNvPr>
          <p:cNvPicPr>
            <a:picLocks noChangeAspect="1"/>
          </p:cNvPicPr>
          <p:nvPr/>
        </p:nvPicPr>
        <p:blipFill>
          <a:blip r:embed="rId5"/>
          <a:stretch>
            <a:fillRect/>
          </a:stretch>
        </p:blipFill>
        <p:spPr>
          <a:xfrm>
            <a:off x="8106548" y="1342768"/>
            <a:ext cx="3467100" cy="4419600"/>
          </a:xfrm>
          <a:prstGeom prst="rect">
            <a:avLst/>
          </a:prstGeom>
          <a:ln>
            <a:solidFill>
              <a:schemeClr val="bg1">
                <a:lumMod val="75000"/>
              </a:schemeClr>
            </a:solidFill>
          </a:ln>
        </p:spPr>
      </p:pic>
    </p:spTree>
    <p:extLst>
      <p:ext uri="{BB962C8B-B14F-4D97-AF65-F5344CB8AC3E}">
        <p14:creationId xmlns:p14="http://schemas.microsoft.com/office/powerpoint/2010/main" val="8837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3625082"/>
          </a:xfrm>
        </p:spPr>
        <p:txBody>
          <a:bodyPr anchor="t">
            <a:normAutofit/>
          </a:bodyPr>
          <a:lstStyle/>
          <a:p>
            <a:pPr marL="0" indent="0">
              <a:buNone/>
            </a:pPr>
            <a:r>
              <a:rPr lang="en-US" sz="2400" dirty="0"/>
              <a:t>63 year old male smoker sees you in the office </a:t>
            </a:r>
          </a:p>
          <a:p>
            <a:pPr marL="0" indent="0">
              <a:buNone/>
            </a:pPr>
            <a:r>
              <a:rPr lang="en-US" sz="2400" dirty="0"/>
              <a:t>c/o 5 days of green productive cough, shaking chills, </a:t>
            </a:r>
            <a:r>
              <a:rPr lang="en-US" sz="2400" dirty="0" err="1"/>
              <a:t>Tmax</a:t>
            </a:r>
            <a:r>
              <a:rPr lang="en-US" sz="2400" dirty="0"/>
              <a:t> 103.1, feels ”like crap”</a:t>
            </a:r>
          </a:p>
          <a:p>
            <a:pPr marL="0" indent="0">
              <a:buNone/>
            </a:pPr>
            <a:r>
              <a:rPr lang="en-US" sz="2400" dirty="0"/>
              <a:t>on exam T 101.8, HR 112, RR 23, BP 137/81, focal crackles L base</a:t>
            </a:r>
          </a:p>
          <a:p>
            <a:pPr marL="0" indent="0">
              <a:buNone/>
            </a:pPr>
            <a:r>
              <a:rPr lang="en-US" sz="2400" dirty="0"/>
              <a:t>You diagnose community acquired pneumonia</a:t>
            </a:r>
          </a:p>
          <a:p>
            <a:pPr marL="0" indent="0">
              <a:buNone/>
            </a:pPr>
            <a:r>
              <a:rPr lang="en-US" sz="2400" dirty="0"/>
              <a:t>Based on CRB-65 of 0, you plan to manage outpatient.</a:t>
            </a:r>
          </a:p>
          <a:p>
            <a:pPr marL="0" indent="0">
              <a:buNone/>
            </a:pPr>
            <a:r>
              <a:rPr lang="en-US" sz="2400" dirty="0"/>
              <a:t>What further testing do you order?</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back to Case 3</a:t>
            </a:r>
          </a:p>
        </p:txBody>
      </p:sp>
      <p:sp>
        <p:nvSpPr>
          <p:cNvPr id="5" name="Content Placeholder 2">
            <a:extLst>
              <a:ext uri="{FF2B5EF4-FFF2-40B4-BE49-F238E27FC236}">
                <a16:creationId xmlns:a16="http://schemas.microsoft.com/office/drawing/2014/main" id="{056EA982-45DF-044A-9D20-FD9F94B45419}"/>
              </a:ext>
            </a:extLst>
          </p:cNvPr>
          <p:cNvSpPr txBox="1">
            <a:spLocks/>
          </p:cNvSpPr>
          <p:nvPr/>
        </p:nvSpPr>
        <p:spPr>
          <a:xfrm>
            <a:off x="3864913" y="4480560"/>
            <a:ext cx="3724607" cy="21537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indent="-457200">
              <a:buFont typeface="Wingdings 2" pitchFamily="18" charset="2"/>
              <a:buAutoNum type="alphaLcParenR"/>
            </a:pPr>
            <a:r>
              <a:rPr lang="en-US" dirty="0"/>
              <a:t>Blood culture</a:t>
            </a:r>
          </a:p>
          <a:p>
            <a:pPr marL="457200" indent="-457200">
              <a:buFont typeface="Wingdings 2" pitchFamily="18" charset="2"/>
              <a:buAutoNum type="alphaLcParenR"/>
            </a:pPr>
            <a:r>
              <a:rPr lang="en-US" dirty="0"/>
              <a:t>Sputum gram stain &amp; culture</a:t>
            </a:r>
          </a:p>
          <a:p>
            <a:pPr marL="457200" indent="-457200">
              <a:buFont typeface="Wingdings 2" pitchFamily="18" charset="2"/>
              <a:buAutoNum type="alphaLcParenR"/>
            </a:pPr>
            <a:r>
              <a:rPr lang="en-US" dirty="0"/>
              <a:t>Pneumococcal urinary Ag</a:t>
            </a:r>
          </a:p>
          <a:p>
            <a:pPr marL="457200" indent="-457200">
              <a:buFont typeface="Wingdings 2" pitchFamily="18" charset="2"/>
              <a:buAutoNum type="alphaLcParenR"/>
            </a:pPr>
            <a:r>
              <a:rPr lang="en-US" dirty="0"/>
              <a:t>Legionella urinary antigen</a:t>
            </a:r>
          </a:p>
        </p:txBody>
      </p:sp>
      <p:sp>
        <p:nvSpPr>
          <p:cNvPr id="6" name="Content Placeholder 2">
            <a:extLst>
              <a:ext uri="{FF2B5EF4-FFF2-40B4-BE49-F238E27FC236}">
                <a16:creationId xmlns:a16="http://schemas.microsoft.com/office/drawing/2014/main" id="{03B19808-2AC3-EE47-A6D2-EC4927CE2CAA}"/>
              </a:ext>
            </a:extLst>
          </p:cNvPr>
          <p:cNvSpPr txBox="1">
            <a:spLocks/>
          </p:cNvSpPr>
          <p:nvPr/>
        </p:nvSpPr>
        <p:spPr>
          <a:xfrm>
            <a:off x="7557347" y="4476206"/>
            <a:ext cx="3724607" cy="21537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dirty="0">
                <a:solidFill>
                  <a:schemeClr val="accent1">
                    <a:lumMod val="75000"/>
                  </a:schemeClr>
                </a:solidFill>
              </a:rPr>
              <a:t>e)     </a:t>
            </a:r>
            <a:r>
              <a:rPr lang="en-US" dirty="0"/>
              <a:t>Influenza molecular assay</a:t>
            </a:r>
          </a:p>
          <a:p>
            <a:pPr marL="457200" indent="-457200">
              <a:buAutoNum type="alphaLcParenR" startAt="6"/>
            </a:pPr>
            <a:r>
              <a:rPr lang="en-US" dirty="0"/>
              <a:t>Procalcitonin</a:t>
            </a:r>
          </a:p>
          <a:p>
            <a:pPr marL="457200" indent="-457200">
              <a:buAutoNum type="alphaLcParenR" startAt="6"/>
            </a:pPr>
            <a:r>
              <a:rPr lang="en-US" dirty="0"/>
              <a:t>MRSA nasal swab for PCR</a:t>
            </a:r>
          </a:p>
        </p:txBody>
      </p:sp>
    </p:spTree>
    <p:extLst>
      <p:ext uri="{BB962C8B-B14F-4D97-AF65-F5344CB8AC3E}">
        <p14:creationId xmlns:p14="http://schemas.microsoft.com/office/powerpoint/2010/main" val="272144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535039"/>
          </a:xfrm>
        </p:spPr>
        <p:txBody>
          <a:bodyPr anchor="t">
            <a:normAutofit/>
          </a:bodyPr>
          <a:lstStyle/>
          <a:p>
            <a:pPr marL="0" indent="0">
              <a:buNone/>
            </a:pPr>
            <a:r>
              <a:rPr lang="en-US" sz="2400" dirty="0"/>
              <a:t>Recommend against blood cultures, sputum culture and gram stain, procalcitonin, and urinary antigen testing</a:t>
            </a:r>
          </a:p>
          <a:p>
            <a:pPr marL="0" indent="0">
              <a:buNone/>
            </a:pPr>
            <a:r>
              <a:rPr lang="en-US" sz="2400" dirty="0"/>
              <a:t>Influenza testing (nucleic acid amplification assay preferred) only if Flu is circulating in community AND if test results will influence </a:t>
            </a:r>
            <a:r>
              <a:rPr lang="en-US" sz="2400" dirty="0" err="1"/>
              <a:t>mgmt</a:t>
            </a:r>
            <a:r>
              <a:rPr lang="en-US" sz="2400" dirty="0"/>
              <a:t> of patient.</a:t>
            </a:r>
          </a:p>
          <a:p>
            <a:pPr marL="0" indent="0">
              <a:buNone/>
            </a:pPr>
            <a:r>
              <a:rPr lang="en-US" sz="2400" dirty="0"/>
              <a:t>Legionella urinary antigen to be considered only if there is reason to believe patient exposed to outbreak (travel history, etc.)</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Outpatient testing</a:t>
            </a:r>
          </a:p>
        </p:txBody>
      </p:sp>
      <p:sp>
        <p:nvSpPr>
          <p:cNvPr id="5" name="Title 1">
            <a:extLst>
              <a:ext uri="{FF2B5EF4-FFF2-40B4-BE49-F238E27FC236}">
                <a16:creationId xmlns:a16="http://schemas.microsoft.com/office/drawing/2014/main" id="{49FED97D-45AB-7644-A3DA-D3ADB767C5B2}"/>
              </a:ext>
            </a:extLst>
          </p:cNvPr>
          <p:cNvSpPr>
            <a:spLocks noGrp="1"/>
          </p:cNvSpPr>
          <p:nvPr>
            <p:ph type="title"/>
          </p:nvPr>
        </p:nvSpPr>
        <p:spPr>
          <a:xfrm>
            <a:off x="135924" y="1123837"/>
            <a:ext cx="3175687" cy="4601183"/>
          </a:xfrm>
        </p:spPr>
        <p:txBody>
          <a:bodyPr/>
          <a:lstStyle/>
          <a:p>
            <a:r>
              <a:rPr lang="en-US" sz="2800" u="sng" dirty="0"/>
              <a:t>Key take-home</a:t>
            </a:r>
            <a:r>
              <a:rPr lang="en-US" sz="2800" dirty="0"/>
              <a:t> 7: </a:t>
            </a:r>
            <a:br>
              <a:rPr lang="en-US" dirty="0"/>
            </a:br>
            <a:r>
              <a:rPr lang="en-US" sz="3400" dirty="0"/>
              <a:t>Outpatient CAP gets little or no testing</a:t>
            </a:r>
          </a:p>
        </p:txBody>
      </p:sp>
    </p:spTree>
    <p:extLst>
      <p:ext uri="{BB962C8B-B14F-4D97-AF65-F5344CB8AC3E}">
        <p14:creationId xmlns:p14="http://schemas.microsoft.com/office/powerpoint/2010/main" val="347092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6"/>
            <a:ext cx="7315200" cy="3494453"/>
          </a:xfrm>
        </p:spPr>
        <p:txBody>
          <a:bodyPr anchor="t">
            <a:normAutofit/>
          </a:bodyPr>
          <a:lstStyle/>
          <a:p>
            <a:pPr marL="0" indent="0">
              <a:buNone/>
            </a:pPr>
            <a:r>
              <a:rPr lang="en-US" sz="2400" dirty="0"/>
              <a:t>77 year old male in ER needs admission</a:t>
            </a:r>
          </a:p>
          <a:p>
            <a:pPr marL="0" indent="0">
              <a:buNone/>
            </a:pPr>
            <a:r>
              <a:rPr lang="en-US" sz="2400" dirty="0"/>
              <a:t>c/o 4th day of green productive cough, shaking chills, </a:t>
            </a:r>
            <a:r>
              <a:rPr lang="en-US" sz="2400" dirty="0" err="1"/>
              <a:t>Tmax</a:t>
            </a:r>
            <a:r>
              <a:rPr lang="en-US" sz="2400" dirty="0"/>
              <a:t> 102.6, feels ”like crap”</a:t>
            </a:r>
          </a:p>
          <a:p>
            <a:pPr marL="0" indent="0">
              <a:buNone/>
            </a:pPr>
            <a:r>
              <a:rPr lang="en-US" sz="2400" dirty="0"/>
              <a:t>on exam mildly confused, T 101.8, HR 130, RR 32, BP 98/52, focal crackles RUL, big opacity on CXR, </a:t>
            </a:r>
            <a:r>
              <a:rPr lang="en-US" sz="2400" dirty="0" err="1"/>
              <a:t>wbc</a:t>
            </a:r>
            <a:r>
              <a:rPr lang="en-US" sz="2400" dirty="0"/>
              <a:t> 3.1, BUN 32, </a:t>
            </a:r>
            <a:r>
              <a:rPr lang="en-US" sz="2400" dirty="0" err="1"/>
              <a:t>Creat</a:t>
            </a:r>
            <a:r>
              <a:rPr lang="en-US" sz="2400" dirty="0"/>
              <a:t> 1.3</a:t>
            </a:r>
          </a:p>
          <a:p>
            <a:pPr marL="0" indent="0">
              <a:buNone/>
            </a:pPr>
            <a:r>
              <a:rPr lang="en-US" sz="2400" dirty="0"/>
              <a:t>Based upon multiple minor criteria, admit to ICU</a:t>
            </a:r>
          </a:p>
          <a:p>
            <a:pPr marL="0" indent="0">
              <a:buNone/>
            </a:pPr>
            <a:r>
              <a:rPr lang="en-US" sz="2400" dirty="0"/>
              <a:t>What further testing do you order?</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back to Case 4</a:t>
            </a:r>
          </a:p>
        </p:txBody>
      </p:sp>
      <p:pic>
        <p:nvPicPr>
          <p:cNvPr id="5" name="Picture 4">
            <a:extLst>
              <a:ext uri="{FF2B5EF4-FFF2-40B4-BE49-F238E27FC236}">
                <a16:creationId xmlns:a16="http://schemas.microsoft.com/office/drawing/2014/main" id="{F557E77D-1F34-7544-8AAC-39A8D6CD1272}"/>
              </a:ext>
            </a:extLst>
          </p:cNvPr>
          <p:cNvPicPr>
            <a:picLocks noChangeAspect="1"/>
          </p:cNvPicPr>
          <p:nvPr/>
        </p:nvPicPr>
        <p:blipFill>
          <a:blip r:embed="rId2"/>
          <a:stretch>
            <a:fillRect/>
          </a:stretch>
        </p:blipFill>
        <p:spPr>
          <a:xfrm>
            <a:off x="842384" y="1401399"/>
            <a:ext cx="2787875" cy="3553775"/>
          </a:xfrm>
          <a:prstGeom prst="rect">
            <a:avLst/>
          </a:prstGeom>
          <a:ln>
            <a:solidFill>
              <a:schemeClr val="bg1">
                <a:lumMod val="75000"/>
              </a:schemeClr>
            </a:solidFill>
          </a:ln>
        </p:spPr>
      </p:pic>
      <p:sp>
        <p:nvSpPr>
          <p:cNvPr id="6" name="Content Placeholder 2">
            <a:extLst>
              <a:ext uri="{FF2B5EF4-FFF2-40B4-BE49-F238E27FC236}">
                <a16:creationId xmlns:a16="http://schemas.microsoft.com/office/drawing/2014/main" id="{06CF0BB1-3038-694E-B0FF-1A9528D56277}"/>
              </a:ext>
            </a:extLst>
          </p:cNvPr>
          <p:cNvSpPr txBox="1">
            <a:spLocks/>
          </p:cNvSpPr>
          <p:nvPr/>
        </p:nvSpPr>
        <p:spPr>
          <a:xfrm>
            <a:off x="3864913" y="4480560"/>
            <a:ext cx="3724607" cy="21537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indent="-457200">
              <a:buFont typeface="Wingdings 2" pitchFamily="18" charset="2"/>
              <a:buAutoNum type="alphaLcParenR"/>
            </a:pPr>
            <a:r>
              <a:rPr lang="en-US" dirty="0"/>
              <a:t>Blood culture</a:t>
            </a:r>
          </a:p>
          <a:p>
            <a:pPr marL="457200" indent="-457200">
              <a:buFont typeface="Wingdings 2" pitchFamily="18" charset="2"/>
              <a:buAutoNum type="alphaLcParenR"/>
            </a:pPr>
            <a:r>
              <a:rPr lang="en-US" dirty="0"/>
              <a:t>Sputum gram stain &amp; culture</a:t>
            </a:r>
          </a:p>
          <a:p>
            <a:pPr marL="457200" indent="-457200">
              <a:buFont typeface="Wingdings 2" pitchFamily="18" charset="2"/>
              <a:buAutoNum type="alphaLcParenR"/>
            </a:pPr>
            <a:r>
              <a:rPr lang="en-US" dirty="0"/>
              <a:t>Pneumococcal urinary Ag</a:t>
            </a:r>
          </a:p>
          <a:p>
            <a:pPr marL="457200" indent="-457200">
              <a:buFont typeface="Wingdings 2" pitchFamily="18" charset="2"/>
              <a:buAutoNum type="alphaLcParenR"/>
            </a:pPr>
            <a:r>
              <a:rPr lang="en-US" dirty="0"/>
              <a:t>Legionella urinary antigen</a:t>
            </a:r>
          </a:p>
        </p:txBody>
      </p:sp>
      <p:sp>
        <p:nvSpPr>
          <p:cNvPr id="7" name="Content Placeholder 2">
            <a:extLst>
              <a:ext uri="{FF2B5EF4-FFF2-40B4-BE49-F238E27FC236}">
                <a16:creationId xmlns:a16="http://schemas.microsoft.com/office/drawing/2014/main" id="{66CC5F24-A945-644F-8EA1-0E3C53747A60}"/>
              </a:ext>
            </a:extLst>
          </p:cNvPr>
          <p:cNvSpPr txBox="1">
            <a:spLocks/>
          </p:cNvSpPr>
          <p:nvPr/>
        </p:nvSpPr>
        <p:spPr>
          <a:xfrm>
            <a:off x="7557347" y="4476206"/>
            <a:ext cx="3724607" cy="21537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dirty="0">
                <a:solidFill>
                  <a:schemeClr val="accent1">
                    <a:lumMod val="75000"/>
                  </a:schemeClr>
                </a:solidFill>
              </a:rPr>
              <a:t>e)     </a:t>
            </a:r>
            <a:r>
              <a:rPr lang="en-US" dirty="0"/>
              <a:t>Influenza molecular assay</a:t>
            </a:r>
          </a:p>
          <a:p>
            <a:pPr marL="457200" indent="-457200">
              <a:buAutoNum type="alphaLcParenR" startAt="6"/>
            </a:pPr>
            <a:r>
              <a:rPr lang="en-US" dirty="0"/>
              <a:t>Procalcitonin</a:t>
            </a:r>
          </a:p>
          <a:p>
            <a:pPr marL="457200" indent="-457200">
              <a:buAutoNum type="alphaLcParenR" startAt="6"/>
            </a:pPr>
            <a:r>
              <a:rPr lang="en-US" dirty="0"/>
              <a:t>MRSA nasal swab for PCR</a:t>
            </a:r>
          </a:p>
        </p:txBody>
      </p:sp>
    </p:spTree>
    <p:extLst>
      <p:ext uri="{BB962C8B-B14F-4D97-AF65-F5344CB8AC3E}">
        <p14:creationId xmlns:p14="http://schemas.microsoft.com/office/powerpoint/2010/main" val="189589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689014"/>
          </a:xfrm>
        </p:spPr>
        <p:txBody>
          <a:bodyPr anchor="t">
            <a:normAutofit lnSpcReduction="10000"/>
          </a:bodyPr>
          <a:lstStyle/>
          <a:p>
            <a:pPr marL="0" indent="0">
              <a:buNone/>
            </a:pPr>
            <a:r>
              <a:rPr lang="en-US" sz="2400" dirty="0"/>
              <a:t>Blood cultures &amp; sputum cx/stain:  not for everyone, yield is low.  Get for certain populations</a:t>
            </a:r>
          </a:p>
          <a:p>
            <a:pPr marL="502920" lvl="1" indent="0">
              <a:buNone/>
            </a:pPr>
            <a:r>
              <a:rPr lang="en-US" sz="2200" dirty="0"/>
              <a:t>ICU patients (severe CAP)</a:t>
            </a:r>
          </a:p>
          <a:p>
            <a:pPr marL="502920" lvl="1" indent="0">
              <a:buNone/>
            </a:pPr>
            <a:r>
              <a:rPr lang="en-US" sz="2200" dirty="0"/>
              <a:t>when covering for MRSA or </a:t>
            </a:r>
            <a:r>
              <a:rPr lang="en-US" sz="2200" dirty="0" err="1"/>
              <a:t>PAerug</a:t>
            </a:r>
            <a:endParaRPr lang="en-US" sz="2200" dirty="0"/>
          </a:p>
          <a:p>
            <a:pPr marL="502920" lvl="1" indent="0">
              <a:buNone/>
            </a:pPr>
            <a:r>
              <a:rPr lang="en-US" sz="2200" dirty="0"/>
              <a:t>when previously infected anywhere MRSA, </a:t>
            </a:r>
            <a:r>
              <a:rPr lang="en-US" sz="2200" dirty="0" err="1"/>
              <a:t>PAerug</a:t>
            </a:r>
            <a:endParaRPr lang="en-US" sz="2200" dirty="0"/>
          </a:p>
          <a:p>
            <a:pPr marL="502920" lvl="1" indent="0">
              <a:buNone/>
            </a:pPr>
            <a:r>
              <a:rPr lang="en-US" sz="2200" dirty="0"/>
              <a:t>when hospitalized and received IV ABX within 90 days</a:t>
            </a:r>
          </a:p>
          <a:p>
            <a:pPr marL="0" indent="0">
              <a:buNone/>
            </a:pPr>
            <a:r>
              <a:rPr lang="en-US" sz="2400" dirty="0"/>
              <a:t>Pneumococcal urinary antigen ICU only</a:t>
            </a:r>
          </a:p>
          <a:p>
            <a:pPr marL="0" indent="0">
              <a:buNone/>
            </a:pPr>
            <a:r>
              <a:rPr lang="en-US" sz="2400" dirty="0"/>
              <a:t>Legionella urinary antigen if in ICU or if patient at risk for exposure to outbreak (travel history, etc.)</a:t>
            </a:r>
          </a:p>
          <a:p>
            <a:pPr marL="0" indent="0">
              <a:buNone/>
            </a:pPr>
            <a:r>
              <a:rPr lang="en-US" sz="2400" dirty="0"/>
              <a:t>Influenza test all (NAAT preferred) when Flu circulating</a:t>
            </a:r>
          </a:p>
          <a:p>
            <a:pPr marL="0" indent="0">
              <a:buNone/>
            </a:pPr>
            <a:r>
              <a:rPr lang="en-US" sz="2400" dirty="0"/>
              <a:t>Procalcitonin no one, does not guide admit or treatment</a:t>
            </a:r>
          </a:p>
          <a:p>
            <a:pPr marL="0" indent="0">
              <a:buNone/>
            </a:pPr>
            <a:r>
              <a:rPr lang="en-US" sz="2400" dirty="0"/>
              <a:t>Swab noses for MRSA for cases above (ICU, when covering MRSA, when </a:t>
            </a:r>
            <a:r>
              <a:rPr lang="en-US" sz="2400" dirty="0" err="1"/>
              <a:t>prev</a:t>
            </a:r>
            <a:r>
              <a:rPr lang="en-US" sz="2400" dirty="0"/>
              <a:t> infected MRSA, </a:t>
            </a:r>
            <a:r>
              <a:rPr lang="en-US" sz="2400" dirty="0" err="1"/>
              <a:t>hosp</a:t>
            </a:r>
            <a:r>
              <a:rPr lang="en-US" sz="2400" dirty="0"/>
              <a:t> &amp; IV ABX 90 days) to facilitate test-and-escalate or cover-and-de-escalate strategies (will discuss in ABX)</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Inpatient testing</a:t>
            </a:r>
          </a:p>
        </p:txBody>
      </p:sp>
      <p:sp>
        <p:nvSpPr>
          <p:cNvPr id="5" name="Title 1">
            <a:extLst>
              <a:ext uri="{FF2B5EF4-FFF2-40B4-BE49-F238E27FC236}">
                <a16:creationId xmlns:a16="http://schemas.microsoft.com/office/drawing/2014/main" id="{49FED97D-45AB-7644-A3DA-D3ADB767C5B2}"/>
              </a:ext>
            </a:extLst>
          </p:cNvPr>
          <p:cNvSpPr>
            <a:spLocks noGrp="1"/>
          </p:cNvSpPr>
          <p:nvPr>
            <p:ph type="title"/>
          </p:nvPr>
        </p:nvSpPr>
        <p:spPr>
          <a:xfrm>
            <a:off x="135924" y="1123837"/>
            <a:ext cx="3175687" cy="4601183"/>
          </a:xfrm>
        </p:spPr>
        <p:txBody>
          <a:bodyPr/>
          <a:lstStyle/>
          <a:p>
            <a:r>
              <a:rPr lang="en-US" sz="2800" u="sng" dirty="0"/>
              <a:t>Key take-home</a:t>
            </a:r>
            <a:r>
              <a:rPr lang="en-US" sz="2800" dirty="0"/>
              <a:t> 8: </a:t>
            </a:r>
            <a:br>
              <a:rPr lang="en-US" dirty="0"/>
            </a:br>
            <a:r>
              <a:rPr lang="en-US" dirty="0"/>
              <a:t>inpatient tests </a:t>
            </a:r>
            <a:r>
              <a:rPr lang="en-US" sz="3400" dirty="0"/>
              <a:t>see cool table</a:t>
            </a:r>
          </a:p>
        </p:txBody>
      </p:sp>
    </p:spTree>
    <p:extLst>
      <p:ext uri="{BB962C8B-B14F-4D97-AF65-F5344CB8AC3E}">
        <p14:creationId xmlns:p14="http://schemas.microsoft.com/office/powerpoint/2010/main" val="20304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Inpatient testing</a:t>
            </a:r>
          </a:p>
        </p:txBody>
      </p:sp>
      <p:sp>
        <p:nvSpPr>
          <p:cNvPr id="5" name="Title 1">
            <a:extLst>
              <a:ext uri="{FF2B5EF4-FFF2-40B4-BE49-F238E27FC236}">
                <a16:creationId xmlns:a16="http://schemas.microsoft.com/office/drawing/2014/main" id="{49FED97D-45AB-7644-A3DA-D3ADB767C5B2}"/>
              </a:ext>
            </a:extLst>
          </p:cNvPr>
          <p:cNvSpPr>
            <a:spLocks noGrp="1"/>
          </p:cNvSpPr>
          <p:nvPr>
            <p:ph type="title"/>
          </p:nvPr>
        </p:nvSpPr>
        <p:spPr>
          <a:xfrm>
            <a:off x="135924" y="1123837"/>
            <a:ext cx="3175687" cy="4601183"/>
          </a:xfrm>
        </p:spPr>
        <p:txBody>
          <a:bodyPr/>
          <a:lstStyle/>
          <a:p>
            <a:r>
              <a:rPr lang="en-US" sz="2800" u="sng" dirty="0"/>
              <a:t>Key take-home</a:t>
            </a:r>
            <a:r>
              <a:rPr lang="en-US" sz="2800" dirty="0"/>
              <a:t> 8: </a:t>
            </a:r>
            <a:br>
              <a:rPr lang="en-US" dirty="0"/>
            </a:br>
            <a:r>
              <a:rPr lang="en-US" dirty="0"/>
              <a:t>inpatient tests </a:t>
            </a:r>
            <a:r>
              <a:rPr lang="en-US" sz="3400" dirty="0"/>
              <a:t>see cool table</a:t>
            </a:r>
          </a:p>
        </p:txBody>
      </p:sp>
      <p:pic>
        <p:nvPicPr>
          <p:cNvPr id="8" name="Content Placeholder 7">
            <a:extLst>
              <a:ext uri="{FF2B5EF4-FFF2-40B4-BE49-F238E27FC236}">
                <a16:creationId xmlns:a16="http://schemas.microsoft.com/office/drawing/2014/main" id="{C5388358-5231-184B-9454-5F917464C4F7}"/>
              </a:ext>
            </a:extLst>
          </p:cNvPr>
          <p:cNvPicPr>
            <a:picLocks noGrp="1" noChangeAspect="1"/>
          </p:cNvPicPr>
          <p:nvPr>
            <p:ph idx="1"/>
          </p:nvPr>
        </p:nvPicPr>
        <p:blipFill>
          <a:blip r:embed="rId2"/>
          <a:stretch>
            <a:fillRect/>
          </a:stretch>
        </p:blipFill>
        <p:spPr>
          <a:xfrm>
            <a:off x="3829012" y="811348"/>
            <a:ext cx="6098760" cy="5774239"/>
          </a:xfrm>
        </p:spPr>
      </p:pic>
    </p:spTree>
    <p:extLst>
      <p:ext uri="{BB962C8B-B14F-4D97-AF65-F5344CB8AC3E}">
        <p14:creationId xmlns:p14="http://schemas.microsoft.com/office/powerpoint/2010/main" val="807425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3115631"/>
          </a:xfrm>
        </p:spPr>
        <p:txBody>
          <a:bodyPr anchor="t">
            <a:normAutofit/>
          </a:bodyPr>
          <a:lstStyle/>
          <a:p>
            <a:pPr marL="0" indent="0">
              <a:buNone/>
            </a:pPr>
            <a:r>
              <a:rPr lang="en-US" sz="2400" dirty="0"/>
              <a:t>47 year old male former smoker sees you in the office </a:t>
            </a:r>
          </a:p>
          <a:p>
            <a:pPr marL="0" indent="0">
              <a:buNone/>
            </a:pPr>
            <a:r>
              <a:rPr lang="en-US" sz="2400" dirty="0"/>
              <a:t>c/o 4</a:t>
            </a:r>
            <a:r>
              <a:rPr lang="en-US" sz="2400" baseline="30000" dirty="0"/>
              <a:t>th</a:t>
            </a:r>
            <a:r>
              <a:rPr lang="en-US" sz="2400" dirty="0"/>
              <a:t> day green productive cough, shaking chills, </a:t>
            </a:r>
            <a:r>
              <a:rPr lang="en-US" sz="2400" dirty="0" err="1"/>
              <a:t>Tmax</a:t>
            </a:r>
            <a:r>
              <a:rPr lang="en-US" sz="2400" dirty="0"/>
              <a:t> 102.2, feels ”like crap”</a:t>
            </a:r>
          </a:p>
          <a:p>
            <a:pPr marL="0" indent="0">
              <a:buNone/>
            </a:pPr>
            <a:r>
              <a:rPr lang="en-US" sz="2400" dirty="0"/>
              <a:t>on exam T 101.8, HR 107, RR 18, BP 137/81, focal crackles L upper lung field</a:t>
            </a:r>
          </a:p>
          <a:p>
            <a:pPr marL="0" indent="0">
              <a:buNone/>
            </a:pPr>
            <a:r>
              <a:rPr lang="en-US" sz="2400" dirty="0"/>
              <a:t>You dx CAP.  CRB-65 = 0, you plan outpatient treatment.</a:t>
            </a:r>
          </a:p>
          <a:p>
            <a:pPr marL="0" indent="0">
              <a:buNone/>
            </a:pPr>
            <a:r>
              <a:rPr lang="en-US" sz="2400" dirty="0"/>
              <a:t>What antibiotic(s) do you put him on?</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5</a:t>
            </a:r>
          </a:p>
        </p:txBody>
      </p:sp>
      <p:sp>
        <p:nvSpPr>
          <p:cNvPr id="5" name="Content Placeholder 2">
            <a:extLst>
              <a:ext uri="{FF2B5EF4-FFF2-40B4-BE49-F238E27FC236}">
                <a16:creationId xmlns:a16="http://schemas.microsoft.com/office/drawing/2014/main" id="{056EA982-45DF-044A-9D20-FD9F94B45419}"/>
              </a:ext>
            </a:extLst>
          </p:cNvPr>
          <p:cNvSpPr txBox="1">
            <a:spLocks/>
          </p:cNvSpPr>
          <p:nvPr/>
        </p:nvSpPr>
        <p:spPr>
          <a:xfrm>
            <a:off x="3877975" y="4036423"/>
            <a:ext cx="3724607" cy="21537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indent="-457200">
              <a:buFont typeface="Wingdings 2" pitchFamily="18" charset="2"/>
              <a:buAutoNum type="alphaLcParenR"/>
            </a:pPr>
            <a:r>
              <a:rPr lang="en-US" sz="2400" dirty="0"/>
              <a:t>Amoxicillin</a:t>
            </a:r>
          </a:p>
          <a:p>
            <a:pPr marL="457200" indent="-457200">
              <a:buFont typeface="Wingdings 2" pitchFamily="18" charset="2"/>
              <a:buAutoNum type="alphaLcParenR"/>
            </a:pPr>
            <a:r>
              <a:rPr lang="en-US" sz="2400" dirty="0"/>
              <a:t>Keflex</a:t>
            </a:r>
          </a:p>
          <a:p>
            <a:pPr marL="457200" indent="-457200">
              <a:buFont typeface="Wingdings 2" pitchFamily="18" charset="2"/>
              <a:buAutoNum type="alphaLcParenR"/>
            </a:pPr>
            <a:r>
              <a:rPr lang="en-US" sz="2400" dirty="0"/>
              <a:t>Doxycycline</a:t>
            </a:r>
          </a:p>
          <a:p>
            <a:pPr marL="457200" indent="-457200">
              <a:buFont typeface="Wingdings 2" pitchFamily="18" charset="2"/>
              <a:buAutoNum type="alphaLcParenR"/>
            </a:pPr>
            <a:r>
              <a:rPr lang="en-US" sz="2400" dirty="0"/>
              <a:t>Ciprofloxacin</a:t>
            </a:r>
          </a:p>
        </p:txBody>
      </p:sp>
      <p:sp>
        <p:nvSpPr>
          <p:cNvPr id="6" name="Content Placeholder 2">
            <a:extLst>
              <a:ext uri="{FF2B5EF4-FFF2-40B4-BE49-F238E27FC236}">
                <a16:creationId xmlns:a16="http://schemas.microsoft.com/office/drawing/2014/main" id="{03B19808-2AC3-EE47-A6D2-EC4927CE2CAA}"/>
              </a:ext>
            </a:extLst>
          </p:cNvPr>
          <p:cNvSpPr txBox="1">
            <a:spLocks/>
          </p:cNvSpPr>
          <p:nvPr/>
        </p:nvSpPr>
        <p:spPr>
          <a:xfrm>
            <a:off x="7531221" y="3992880"/>
            <a:ext cx="3724607" cy="21537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dirty="0">
                <a:solidFill>
                  <a:schemeClr val="accent1">
                    <a:lumMod val="75000"/>
                  </a:schemeClr>
                </a:solidFill>
              </a:rPr>
              <a:t>e)     </a:t>
            </a:r>
            <a:r>
              <a:rPr lang="en-US" sz="2400" dirty="0"/>
              <a:t>Azithromycin</a:t>
            </a:r>
          </a:p>
          <a:p>
            <a:pPr marL="457200" indent="-457200">
              <a:buAutoNum type="alphaLcParenR" startAt="6"/>
            </a:pPr>
            <a:r>
              <a:rPr lang="en-US" sz="2400" dirty="0"/>
              <a:t>Clarithromycin</a:t>
            </a:r>
          </a:p>
          <a:p>
            <a:pPr marL="457200" indent="-457200">
              <a:buAutoNum type="alphaLcParenR" startAt="6"/>
            </a:pPr>
            <a:r>
              <a:rPr lang="en-US" sz="2400" dirty="0"/>
              <a:t>TMP-SMX</a:t>
            </a:r>
          </a:p>
        </p:txBody>
      </p:sp>
    </p:spTree>
    <p:extLst>
      <p:ext uri="{BB962C8B-B14F-4D97-AF65-F5344CB8AC3E}">
        <p14:creationId xmlns:p14="http://schemas.microsoft.com/office/powerpoint/2010/main" val="18979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535039"/>
          </a:xfrm>
        </p:spPr>
        <p:txBody>
          <a:bodyPr anchor="t">
            <a:normAutofit lnSpcReduction="10000"/>
          </a:bodyPr>
          <a:lstStyle/>
          <a:p>
            <a:pPr marL="0" indent="0">
              <a:buNone/>
            </a:pPr>
            <a:r>
              <a:rPr lang="en-US" sz="2400" dirty="0"/>
              <a:t>It’s March.  </a:t>
            </a:r>
          </a:p>
          <a:p>
            <a:pPr marL="0" indent="0">
              <a:buNone/>
            </a:pPr>
            <a:r>
              <a:rPr lang="en-US" sz="2400" dirty="0"/>
              <a:t>56 year old woman sees you in the office </a:t>
            </a:r>
          </a:p>
          <a:p>
            <a:pPr marL="0" indent="0">
              <a:buNone/>
            </a:pPr>
            <a:r>
              <a:rPr lang="en-US" sz="2400" dirty="0"/>
              <a:t>c/o 4 days of cough, sweats, chills, myalgias, fever yesterday 102.7, green sputum, mild SOB, pain in R side chest, and feeling awful</a:t>
            </a:r>
          </a:p>
          <a:p>
            <a:pPr marL="0" indent="0">
              <a:buNone/>
            </a:pPr>
            <a:r>
              <a:rPr lang="en-US" sz="2400" dirty="0"/>
              <a:t>on exam T 101.6, HR 103, RR 22, BP 137/81, O2 sat 94% RA, and has coarse crackles in middle of R posterior chest on exam.  You don’t appreciate signs/symptoms of other diseases like CHF, PE, etc.  </a:t>
            </a:r>
          </a:p>
          <a:p>
            <a:pPr marL="0" indent="0">
              <a:buNone/>
            </a:pPr>
            <a:r>
              <a:rPr lang="en-US" sz="2400" dirty="0"/>
              <a:t>What are the chances she has pneumonia?</a:t>
            </a:r>
          </a:p>
          <a:p>
            <a:pPr marL="457200" indent="-457200">
              <a:buAutoNum type="alphaLcParenR"/>
            </a:pPr>
            <a:r>
              <a:rPr lang="en-US" sz="2400" dirty="0"/>
              <a:t>Certainty (90-100% chance)</a:t>
            </a:r>
          </a:p>
          <a:p>
            <a:pPr marL="457200" indent="-457200">
              <a:buAutoNum type="alphaLcParenR"/>
            </a:pPr>
            <a:r>
              <a:rPr lang="en-US" sz="2400" dirty="0"/>
              <a:t>Likely (80-90%)</a:t>
            </a:r>
          </a:p>
          <a:p>
            <a:pPr marL="457200" indent="-457200">
              <a:buAutoNum type="alphaLcParenR"/>
            </a:pPr>
            <a:r>
              <a:rPr lang="en-US" sz="2400" dirty="0"/>
              <a:t>Iffy (30-80%)</a:t>
            </a:r>
          </a:p>
          <a:p>
            <a:pPr marL="457200" indent="-457200">
              <a:buAutoNum type="alphaLcParenR"/>
            </a:pPr>
            <a:r>
              <a:rPr lang="en-US" sz="2400" dirty="0"/>
              <a:t>Unlikely (&lt; 30%)</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1</a:t>
            </a:r>
          </a:p>
        </p:txBody>
      </p:sp>
    </p:spTree>
    <p:extLst>
      <p:ext uri="{BB962C8B-B14F-4D97-AF65-F5344CB8AC3E}">
        <p14:creationId xmlns:p14="http://schemas.microsoft.com/office/powerpoint/2010/main" val="84920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Outpatient Antibiotics</a:t>
            </a:r>
          </a:p>
        </p:txBody>
      </p:sp>
      <p:sp>
        <p:nvSpPr>
          <p:cNvPr id="5" name="Title 1">
            <a:extLst>
              <a:ext uri="{FF2B5EF4-FFF2-40B4-BE49-F238E27FC236}">
                <a16:creationId xmlns:a16="http://schemas.microsoft.com/office/drawing/2014/main" id="{49FED97D-45AB-7644-A3DA-D3ADB767C5B2}"/>
              </a:ext>
            </a:extLst>
          </p:cNvPr>
          <p:cNvSpPr>
            <a:spLocks noGrp="1"/>
          </p:cNvSpPr>
          <p:nvPr>
            <p:ph type="title"/>
          </p:nvPr>
        </p:nvSpPr>
        <p:spPr>
          <a:xfrm>
            <a:off x="135924" y="1123837"/>
            <a:ext cx="3175687" cy="4601183"/>
          </a:xfrm>
        </p:spPr>
        <p:txBody>
          <a:bodyPr/>
          <a:lstStyle/>
          <a:p>
            <a:r>
              <a:rPr lang="en-US" sz="2800" u="sng" dirty="0"/>
              <a:t>Key take-home</a:t>
            </a:r>
            <a:r>
              <a:rPr lang="en-US" sz="2800" dirty="0"/>
              <a:t> 9: </a:t>
            </a:r>
            <a:br>
              <a:rPr lang="en-US" dirty="0"/>
            </a:br>
            <a:r>
              <a:rPr lang="en-US" dirty="0"/>
              <a:t>Outpatient ABX based upon healthy vs. c0morbidities</a:t>
            </a:r>
            <a:endParaRPr lang="en-US" sz="3400" dirty="0"/>
          </a:p>
        </p:txBody>
      </p:sp>
      <p:pic>
        <p:nvPicPr>
          <p:cNvPr id="6" name="Picture 5">
            <a:extLst>
              <a:ext uri="{FF2B5EF4-FFF2-40B4-BE49-F238E27FC236}">
                <a16:creationId xmlns:a16="http://schemas.microsoft.com/office/drawing/2014/main" id="{5534B6C3-C488-E640-8174-196E999D37AF}"/>
              </a:ext>
            </a:extLst>
          </p:cNvPr>
          <p:cNvPicPr>
            <a:picLocks noChangeAspect="1"/>
          </p:cNvPicPr>
          <p:nvPr/>
        </p:nvPicPr>
        <p:blipFill>
          <a:blip r:embed="rId2"/>
          <a:stretch>
            <a:fillRect/>
          </a:stretch>
        </p:blipFill>
        <p:spPr>
          <a:xfrm>
            <a:off x="3825785" y="719002"/>
            <a:ext cx="7048500" cy="5524500"/>
          </a:xfrm>
          <a:prstGeom prst="rect">
            <a:avLst/>
          </a:prstGeom>
        </p:spPr>
      </p:pic>
      <p:sp>
        <p:nvSpPr>
          <p:cNvPr id="2" name="TextBox 1">
            <a:extLst>
              <a:ext uri="{FF2B5EF4-FFF2-40B4-BE49-F238E27FC236}">
                <a16:creationId xmlns:a16="http://schemas.microsoft.com/office/drawing/2014/main" id="{5CCB89DB-FD93-A948-BFD6-8DDEFFAA7F8F}"/>
              </a:ext>
            </a:extLst>
          </p:cNvPr>
          <p:cNvSpPr txBox="1"/>
          <p:nvPr/>
        </p:nvSpPr>
        <p:spPr>
          <a:xfrm>
            <a:off x="4153989" y="1750423"/>
            <a:ext cx="934871" cy="369332"/>
          </a:xfrm>
          <a:prstGeom prst="rect">
            <a:avLst/>
          </a:prstGeom>
          <a:solidFill>
            <a:schemeClr val="bg1">
              <a:lumMod val="95000"/>
            </a:schemeClr>
          </a:solidFill>
          <a:ln>
            <a:solidFill>
              <a:schemeClr val="accent1"/>
            </a:solidFill>
          </a:ln>
        </p:spPr>
        <p:txBody>
          <a:bodyPr wrap="none" rtlCol="0">
            <a:spAutoFit/>
          </a:bodyPr>
          <a:lstStyle/>
          <a:p>
            <a:r>
              <a:rPr lang="en-US" dirty="0"/>
              <a:t>Healthy</a:t>
            </a:r>
          </a:p>
        </p:txBody>
      </p:sp>
      <p:sp>
        <p:nvSpPr>
          <p:cNvPr id="7" name="TextBox 6">
            <a:extLst>
              <a:ext uri="{FF2B5EF4-FFF2-40B4-BE49-F238E27FC236}">
                <a16:creationId xmlns:a16="http://schemas.microsoft.com/office/drawing/2014/main" id="{D2AA36BA-5695-1645-959C-538DB9FDDCCB}"/>
              </a:ext>
            </a:extLst>
          </p:cNvPr>
          <p:cNvSpPr txBox="1"/>
          <p:nvPr/>
        </p:nvSpPr>
        <p:spPr>
          <a:xfrm>
            <a:off x="4110445" y="2490651"/>
            <a:ext cx="2629989" cy="1354217"/>
          </a:xfrm>
          <a:prstGeom prst="rect">
            <a:avLst/>
          </a:prstGeom>
          <a:solidFill>
            <a:schemeClr val="bg1">
              <a:lumMod val="95000"/>
            </a:schemeClr>
          </a:solidFill>
          <a:ln>
            <a:solidFill>
              <a:schemeClr val="accent1"/>
            </a:solidFill>
          </a:ln>
        </p:spPr>
        <p:txBody>
          <a:bodyPr wrap="square" rtlCol="0">
            <a:spAutoFit/>
          </a:bodyPr>
          <a:lstStyle/>
          <a:p>
            <a:r>
              <a:rPr lang="en-US" sz="1400" dirty="0"/>
              <a:t>Comorbidities with risk of poor outcomes and drug resistance</a:t>
            </a:r>
          </a:p>
          <a:p>
            <a:r>
              <a:rPr lang="en-US" dirty="0"/>
              <a:t>chronic heart, lung, liver, renal </a:t>
            </a:r>
            <a:r>
              <a:rPr lang="en-US" dirty="0" err="1"/>
              <a:t>dz</a:t>
            </a:r>
            <a:r>
              <a:rPr lang="en-US" dirty="0"/>
              <a:t>; diabetes; EtOH; malignancy; asplenia</a:t>
            </a:r>
          </a:p>
        </p:txBody>
      </p:sp>
      <p:sp>
        <p:nvSpPr>
          <p:cNvPr id="9" name="Oval 8">
            <a:extLst>
              <a:ext uri="{FF2B5EF4-FFF2-40B4-BE49-F238E27FC236}">
                <a16:creationId xmlns:a16="http://schemas.microsoft.com/office/drawing/2014/main" id="{CA803152-1E40-214A-83B8-8048D9FC05A8}"/>
              </a:ext>
            </a:extLst>
          </p:cNvPr>
          <p:cNvSpPr>
            <a:spLocks/>
          </p:cNvSpPr>
          <p:nvPr/>
        </p:nvSpPr>
        <p:spPr>
          <a:xfrm rot="21282463">
            <a:off x="5178067" y="1359766"/>
            <a:ext cx="2039751" cy="47026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7BDEDF-2714-CD48-AE12-6218594110FF}"/>
              </a:ext>
            </a:extLst>
          </p:cNvPr>
          <p:cNvSpPr/>
          <p:nvPr/>
        </p:nvSpPr>
        <p:spPr>
          <a:xfrm>
            <a:off x="3735977" y="4193177"/>
            <a:ext cx="7067006" cy="40494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4283EDF-64B7-E447-9278-DF037B52B4CE}"/>
              </a:ext>
            </a:extLst>
          </p:cNvPr>
          <p:cNvSpPr txBox="1"/>
          <p:nvPr/>
        </p:nvSpPr>
        <p:spPr>
          <a:xfrm>
            <a:off x="3675017" y="6235337"/>
            <a:ext cx="7898674" cy="584775"/>
          </a:xfrm>
          <a:prstGeom prst="rect">
            <a:avLst/>
          </a:prstGeom>
          <a:solidFill>
            <a:schemeClr val="bg1">
              <a:lumMod val="95000"/>
            </a:schemeClr>
          </a:solidFill>
          <a:ln>
            <a:solidFill>
              <a:schemeClr val="accent1"/>
            </a:solidFill>
          </a:ln>
        </p:spPr>
        <p:txBody>
          <a:bodyPr wrap="square" rtlCol="0">
            <a:spAutoFit/>
          </a:bodyPr>
          <a:lstStyle/>
          <a:p>
            <a:r>
              <a:rPr lang="en-US" sz="1600" dirty="0"/>
              <a:t>Risk MRSA and/or </a:t>
            </a:r>
            <a:r>
              <a:rPr lang="en-US" sz="1600" dirty="0" err="1"/>
              <a:t>PAerug</a:t>
            </a:r>
            <a:r>
              <a:rPr lang="en-US" sz="1600" dirty="0"/>
              <a:t>:  they don’t really say!  Vaguely suggest covering for MRSA and/or </a:t>
            </a:r>
            <a:r>
              <a:rPr lang="en-US" sz="1600" dirty="0" err="1"/>
              <a:t>PAerug</a:t>
            </a:r>
            <a:r>
              <a:rPr lang="en-US" sz="1600" dirty="0"/>
              <a:t>, and then note such pts probably rare, as they are sick and might be inpatients.</a:t>
            </a:r>
          </a:p>
        </p:txBody>
      </p:sp>
      <p:cxnSp>
        <p:nvCxnSpPr>
          <p:cNvPr id="13" name="Straight Arrow Connector 12">
            <a:extLst>
              <a:ext uri="{FF2B5EF4-FFF2-40B4-BE49-F238E27FC236}">
                <a16:creationId xmlns:a16="http://schemas.microsoft.com/office/drawing/2014/main" id="{6C87F1D4-3BAA-C349-A2B9-0CED4AAD774B}"/>
              </a:ext>
            </a:extLst>
          </p:cNvPr>
          <p:cNvCxnSpPr>
            <a:cxnSpLocks/>
          </p:cNvCxnSpPr>
          <p:nvPr/>
        </p:nvCxnSpPr>
        <p:spPr>
          <a:xfrm>
            <a:off x="6831874" y="1854926"/>
            <a:ext cx="169817" cy="2312125"/>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832D664-3644-8E4B-8624-38FF5603A1EB}"/>
              </a:ext>
            </a:extLst>
          </p:cNvPr>
          <p:cNvCxnSpPr>
            <a:cxnSpLocks/>
          </p:cNvCxnSpPr>
          <p:nvPr/>
        </p:nvCxnSpPr>
        <p:spPr>
          <a:xfrm flipH="1">
            <a:off x="6461761" y="4767943"/>
            <a:ext cx="134982" cy="143256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58849B1-11A1-6E4F-82DF-6C127B15B21B}"/>
              </a:ext>
            </a:extLst>
          </p:cNvPr>
          <p:cNvSpPr txBox="1"/>
          <p:nvPr/>
        </p:nvSpPr>
        <p:spPr>
          <a:xfrm>
            <a:off x="9940486" y="840884"/>
            <a:ext cx="2251514" cy="1384995"/>
          </a:xfrm>
          <a:prstGeom prst="rect">
            <a:avLst/>
          </a:prstGeom>
          <a:solidFill>
            <a:schemeClr val="accent3">
              <a:lumMod val="20000"/>
              <a:lumOff val="80000"/>
            </a:schemeClr>
          </a:solidFill>
        </p:spPr>
        <p:txBody>
          <a:bodyPr wrap="none" rtlCol="0">
            <a:spAutoFit/>
          </a:bodyPr>
          <a:lstStyle/>
          <a:p>
            <a:pPr algn="ctr"/>
            <a:r>
              <a:rPr lang="en-US" sz="1200" dirty="0" err="1"/>
              <a:t>Amox</a:t>
            </a:r>
            <a:r>
              <a:rPr lang="en-US" sz="1200" dirty="0"/>
              <a:t> 1 gm TID</a:t>
            </a:r>
          </a:p>
          <a:p>
            <a:pPr algn="ctr"/>
            <a:r>
              <a:rPr lang="en-US" sz="1200" dirty="0"/>
              <a:t>Doxy 100 mg BID</a:t>
            </a:r>
          </a:p>
          <a:p>
            <a:pPr algn="ctr"/>
            <a:r>
              <a:rPr lang="en-US" sz="1200" dirty="0"/>
              <a:t>Macrolide </a:t>
            </a:r>
          </a:p>
          <a:p>
            <a:pPr algn="ctr"/>
            <a:r>
              <a:rPr lang="en-US" sz="1200" dirty="0"/>
              <a:t>(</a:t>
            </a:r>
            <a:r>
              <a:rPr lang="en-US" sz="1200" dirty="0" err="1"/>
              <a:t>Azith</a:t>
            </a:r>
            <a:r>
              <a:rPr lang="en-US" sz="1200" dirty="0"/>
              <a:t> 500 then 250 </a:t>
            </a:r>
            <a:r>
              <a:rPr lang="en-US" sz="1200" dirty="0" err="1"/>
              <a:t>qD</a:t>
            </a:r>
            <a:r>
              <a:rPr lang="en-US" sz="1200" dirty="0"/>
              <a:t> or </a:t>
            </a:r>
          </a:p>
          <a:p>
            <a:pPr algn="ctr"/>
            <a:r>
              <a:rPr lang="en-US" sz="1200" dirty="0" err="1"/>
              <a:t>Clarithro</a:t>
            </a:r>
            <a:r>
              <a:rPr lang="en-US" sz="1200" dirty="0"/>
              <a:t> 500 BID or ER 1000 </a:t>
            </a:r>
            <a:r>
              <a:rPr lang="en-US" sz="1200" dirty="0" err="1"/>
              <a:t>qD</a:t>
            </a:r>
            <a:r>
              <a:rPr lang="en-US" sz="1200" dirty="0"/>
              <a:t>) </a:t>
            </a:r>
          </a:p>
          <a:p>
            <a:pPr algn="ctr"/>
            <a:r>
              <a:rPr lang="en-US" sz="1200" dirty="0"/>
              <a:t>only when local resistance </a:t>
            </a:r>
          </a:p>
          <a:p>
            <a:pPr algn="ctr"/>
            <a:r>
              <a:rPr lang="en-US" sz="1200" dirty="0"/>
              <a:t>S. </a:t>
            </a:r>
            <a:r>
              <a:rPr lang="en-US" sz="1200" dirty="0" err="1"/>
              <a:t>Pneumo</a:t>
            </a:r>
            <a:r>
              <a:rPr lang="en-US" sz="1200" dirty="0"/>
              <a:t> &lt; 25%</a:t>
            </a:r>
          </a:p>
        </p:txBody>
      </p:sp>
      <p:sp>
        <p:nvSpPr>
          <p:cNvPr id="14" name="TextBox 13">
            <a:extLst>
              <a:ext uri="{FF2B5EF4-FFF2-40B4-BE49-F238E27FC236}">
                <a16:creationId xmlns:a16="http://schemas.microsoft.com/office/drawing/2014/main" id="{84727DCD-4CEB-0C42-AD4C-7DFB58263A92}"/>
              </a:ext>
            </a:extLst>
          </p:cNvPr>
          <p:cNvSpPr txBox="1"/>
          <p:nvPr/>
        </p:nvSpPr>
        <p:spPr>
          <a:xfrm>
            <a:off x="9200988" y="1248465"/>
            <a:ext cx="2991012" cy="2862322"/>
          </a:xfrm>
          <a:prstGeom prst="rect">
            <a:avLst/>
          </a:prstGeom>
          <a:solidFill>
            <a:schemeClr val="accent3">
              <a:lumMod val="20000"/>
              <a:lumOff val="80000"/>
            </a:schemeClr>
          </a:solidFill>
        </p:spPr>
        <p:txBody>
          <a:bodyPr wrap="none" rtlCol="0">
            <a:spAutoFit/>
          </a:bodyPr>
          <a:lstStyle/>
          <a:p>
            <a:pPr algn="ctr"/>
            <a:r>
              <a:rPr lang="en-US" sz="1200" dirty="0"/>
              <a:t>Beta-lactam &amp; Macrolide-or-Doxy</a:t>
            </a:r>
          </a:p>
          <a:p>
            <a:pPr algn="ctr"/>
            <a:r>
              <a:rPr lang="en-US" sz="1200" dirty="0" err="1"/>
              <a:t>Amox-clav</a:t>
            </a:r>
            <a:r>
              <a:rPr lang="en-US" sz="1200" dirty="0"/>
              <a:t> 500/125 TID or 875/125 BID</a:t>
            </a:r>
          </a:p>
          <a:p>
            <a:pPr algn="ctr"/>
            <a:r>
              <a:rPr lang="en-US" sz="1200" dirty="0"/>
              <a:t>or 2000/125 BID or Cefpodoxime 200 mg BID</a:t>
            </a:r>
          </a:p>
          <a:p>
            <a:pPr algn="ctr"/>
            <a:r>
              <a:rPr lang="en-US" sz="1200" dirty="0"/>
              <a:t>or Cefuroxime 500 BID</a:t>
            </a:r>
          </a:p>
          <a:p>
            <a:pPr algn="ctr"/>
            <a:r>
              <a:rPr lang="en-US" sz="1200" dirty="0"/>
              <a:t>-and-</a:t>
            </a:r>
          </a:p>
          <a:p>
            <a:pPr algn="ctr"/>
            <a:r>
              <a:rPr lang="en-US" sz="1200" dirty="0" err="1"/>
              <a:t>Azith</a:t>
            </a:r>
            <a:r>
              <a:rPr lang="en-US" sz="1200" dirty="0"/>
              <a:t> 500 then 250 </a:t>
            </a:r>
            <a:r>
              <a:rPr lang="en-US" sz="1200" dirty="0" err="1"/>
              <a:t>qD</a:t>
            </a:r>
            <a:r>
              <a:rPr lang="en-US" sz="1200" dirty="0"/>
              <a:t> or</a:t>
            </a:r>
          </a:p>
          <a:p>
            <a:pPr algn="ctr"/>
            <a:r>
              <a:rPr lang="en-US" sz="1200" dirty="0" err="1"/>
              <a:t>Clarithro</a:t>
            </a:r>
            <a:r>
              <a:rPr lang="en-US" sz="1200" dirty="0"/>
              <a:t> 500 BID or 1000 ER </a:t>
            </a:r>
            <a:r>
              <a:rPr lang="en-US" sz="1200" dirty="0" err="1"/>
              <a:t>qD</a:t>
            </a:r>
            <a:r>
              <a:rPr lang="en-US" sz="1200" dirty="0"/>
              <a:t> or</a:t>
            </a:r>
          </a:p>
          <a:p>
            <a:pPr algn="ctr"/>
            <a:r>
              <a:rPr lang="en-US" sz="1200" dirty="0"/>
              <a:t>Doxy 100 mg BID</a:t>
            </a:r>
          </a:p>
          <a:p>
            <a:pPr algn="ctr"/>
            <a:endParaRPr lang="en-US" sz="1200" dirty="0"/>
          </a:p>
          <a:p>
            <a:pPr algn="ctr"/>
            <a:r>
              <a:rPr lang="en-US" sz="1200" dirty="0"/>
              <a:t>OR</a:t>
            </a:r>
          </a:p>
          <a:p>
            <a:pPr algn="ctr"/>
            <a:endParaRPr lang="en-US" sz="1200" dirty="0"/>
          </a:p>
          <a:p>
            <a:pPr algn="ctr"/>
            <a:r>
              <a:rPr lang="en-US" sz="1200" dirty="0"/>
              <a:t>Respiratory fluoroquinolone</a:t>
            </a:r>
          </a:p>
          <a:p>
            <a:pPr algn="ctr"/>
            <a:r>
              <a:rPr lang="en-US" sz="1200" dirty="0" err="1"/>
              <a:t>Levoflox</a:t>
            </a:r>
            <a:r>
              <a:rPr lang="en-US" sz="1200" dirty="0"/>
              <a:t> 750 mg </a:t>
            </a:r>
            <a:r>
              <a:rPr lang="en-US" sz="1200" dirty="0" err="1"/>
              <a:t>qDay</a:t>
            </a:r>
            <a:endParaRPr lang="en-US" sz="1200" dirty="0"/>
          </a:p>
          <a:p>
            <a:pPr algn="ctr"/>
            <a:r>
              <a:rPr lang="en-US" sz="1200" dirty="0" err="1"/>
              <a:t>Moxiflox</a:t>
            </a:r>
            <a:r>
              <a:rPr lang="en-US" sz="1200" dirty="0"/>
              <a:t> 400 mg </a:t>
            </a:r>
            <a:r>
              <a:rPr lang="en-US" sz="1200" dirty="0" err="1"/>
              <a:t>qDay</a:t>
            </a:r>
            <a:endParaRPr lang="en-US" sz="1200" dirty="0"/>
          </a:p>
          <a:p>
            <a:pPr algn="ctr"/>
            <a:r>
              <a:rPr lang="en-US" sz="1200" dirty="0" err="1"/>
              <a:t>Gemiflox</a:t>
            </a:r>
            <a:r>
              <a:rPr lang="en-US" sz="1200" dirty="0"/>
              <a:t> 320 mg </a:t>
            </a:r>
            <a:r>
              <a:rPr lang="en-US" sz="1200" dirty="0" err="1"/>
              <a:t>qDay</a:t>
            </a:r>
            <a:endParaRPr lang="en-US" sz="1200" dirty="0"/>
          </a:p>
        </p:txBody>
      </p:sp>
    </p:spTree>
    <p:extLst>
      <p:ext uri="{BB962C8B-B14F-4D97-AF65-F5344CB8AC3E}">
        <p14:creationId xmlns:p14="http://schemas.microsoft.com/office/powerpoint/2010/main" val="3776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8" fill="hold" grpId="1" nodeType="clickEffect">
                                  <p:stCondLst>
                                    <p:cond delay="0"/>
                                  </p:stCondLst>
                                  <p:childTnLst>
                                    <p:animEffect transition="out" filter="wipe(left)">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1" nodeType="clickEffect">
                                  <p:stCondLst>
                                    <p:cond delay="0"/>
                                  </p:stCondLst>
                                  <p:childTnLst>
                                    <p:animEffect transition="out" filter="wipe(left)">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7" grpId="0" animBg="1"/>
      <p:bldP spid="9" grpId="0" animBg="1"/>
      <p:bldP spid="10" grpId="0" animBg="1"/>
      <p:bldP spid="11" grpId="0" animBg="1"/>
      <p:bldP spid="12" grpId="0" animBg="1"/>
      <p:bldP spid="12" grpId="1"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3115631"/>
          </a:xfrm>
        </p:spPr>
        <p:txBody>
          <a:bodyPr anchor="t">
            <a:normAutofit/>
          </a:bodyPr>
          <a:lstStyle/>
          <a:p>
            <a:pPr marL="0" indent="0">
              <a:buNone/>
            </a:pPr>
            <a:r>
              <a:rPr lang="en-US" sz="2400" dirty="0"/>
              <a:t>Recurring theme in hospital patient recommendations:</a:t>
            </a:r>
          </a:p>
          <a:p>
            <a:pPr marL="0" indent="0">
              <a:buNone/>
            </a:pPr>
            <a:endParaRPr lang="en-US" sz="2400" dirty="0"/>
          </a:p>
          <a:p>
            <a:pPr marL="0" indent="0">
              <a:buNone/>
            </a:pPr>
            <a:r>
              <a:rPr lang="en-US" sz="2400" dirty="0"/>
              <a:t>Standard Antibiotic Regimen</a:t>
            </a:r>
          </a:p>
          <a:p>
            <a:pPr marL="0" indent="0">
              <a:buNone/>
            </a:pPr>
            <a:r>
              <a:rPr lang="en-US" sz="2400" dirty="0"/>
              <a:t>Standard regimen, test, escalate if pos MRSA/</a:t>
            </a:r>
            <a:r>
              <a:rPr lang="en-US" sz="2400" dirty="0" err="1"/>
              <a:t>PAerug</a:t>
            </a:r>
            <a:endParaRPr lang="en-US" sz="2400" dirty="0"/>
          </a:p>
          <a:p>
            <a:pPr marL="0" indent="0">
              <a:buNone/>
            </a:pPr>
            <a:r>
              <a:rPr lang="en-US" sz="2400" dirty="0"/>
              <a:t>Broad coverage, test, de-escalate if neg MRSA/</a:t>
            </a:r>
            <a:r>
              <a:rPr lang="en-US" sz="2400" dirty="0" err="1"/>
              <a:t>PAerug</a:t>
            </a:r>
            <a:endParaRPr lang="en-US" sz="2400" dirty="0"/>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Inpatient Antibiotics</a:t>
            </a:r>
          </a:p>
        </p:txBody>
      </p:sp>
    </p:spTree>
    <p:extLst>
      <p:ext uri="{BB962C8B-B14F-4D97-AF65-F5344CB8AC3E}">
        <p14:creationId xmlns:p14="http://schemas.microsoft.com/office/powerpoint/2010/main" val="26038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3115631"/>
          </a:xfrm>
        </p:spPr>
        <p:txBody>
          <a:bodyPr anchor="t">
            <a:normAutofit/>
          </a:bodyPr>
          <a:lstStyle/>
          <a:p>
            <a:pPr marL="0" indent="0">
              <a:buNone/>
            </a:pPr>
            <a:r>
              <a:rPr lang="en-US" sz="2400" dirty="0"/>
              <a:t>61 year old female in the ER </a:t>
            </a:r>
          </a:p>
          <a:p>
            <a:pPr marL="0" indent="0">
              <a:buNone/>
            </a:pPr>
            <a:r>
              <a:rPr lang="en-US" sz="2400" dirty="0"/>
              <a:t>c/o 6</a:t>
            </a:r>
            <a:r>
              <a:rPr lang="en-US" sz="2400" baseline="30000" dirty="0"/>
              <a:t>th</a:t>
            </a:r>
            <a:r>
              <a:rPr lang="en-US" sz="2400" dirty="0"/>
              <a:t> day green productive cough, shaking chills, </a:t>
            </a:r>
            <a:r>
              <a:rPr lang="en-US" sz="2400" dirty="0" err="1"/>
              <a:t>Tmax</a:t>
            </a:r>
            <a:r>
              <a:rPr lang="en-US" sz="2400" dirty="0"/>
              <a:t> 101.2, can’t keep anything down x2 days, feels ”like crap”</a:t>
            </a:r>
          </a:p>
          <a:p>
            <a:pPr marL="0" indent="0">
              <a:buNone/>
            </a:pPr>
            <a:r>
              <a:rPr lang="en-US" sz="2400" dirty="0"/>
              <a:t>on exam T 101.8, HR 107, RR 23, BP 137/81, focal crackles L upper lung field, O2 sat 90%, BUN &amp; </a:t>
            </a:r>
            <a:r>
              <a:rPr lang="en-US" sz="2400" dirty="0" err="1"/>
              <a:t>Creat</a:t>
            </a:r>
            <a:r>
              <a:rPr lang="en-US" sz="2400" dirty="0"/>
              <a:t> up mild AKI</a:t>
            </a:r>
          </a:p>
          <a:p>
            <a:pPr marL="0" indent="0">
              <a:buNone/>
            </a:pPr>
            <a:r>
              <a:rPr lang="en-US" sz="2400" dirty="0"/>
              <a:t>You dx CAP.  CRB-65 = 1, you plan inpatient treatment.</a:t>
            </a:r>
          </a:p>
          <a:p>
            <a:pPr marL="0" indent="0">
              <a:buNone/>
            </a:pPr>
            <a:r>
              <a:rPr lang="en-US" sz="2400" dirty="0"/>
              <a:t>What antibiotic(s) do you put her on?</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6</a:t>
            </a:r>
          </a:p>
        </p:txBody>
      </p:sp>
      <p:sp>
        <p:nvSpPr>
          <p:cNvPr id="5" name="Content Placeholder 2">
            <a:extLst>
              <a:ext uri="{FF2B5EF4-FFF2-40B4-BE49-F238E27FC236}">
                <a16:creationId xmlns:a16="http://schemas.microsoft.com/office/drawing/2014/main" id="{056EA982-45DF-044A-9D20-FD9F94B45419}"/>
              </a:ext>
            </a:extLst>
          </p:cNvPr>
          <p:cNvSpPr txBox="1">
            <a:spLocks/>
          </p:cNvSpPr>
          <p:nvPr/>
        </p:nvSpPr>
        <p:spPr>
          <a:xfrm>
            <a:off x="3877975" y="4036423"/>
            <a:ext cx="3724607" cy="21537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457200" indent="-457200">
              <a:buFont typeface="Wingdings 2" pitchFamily="18" charset="2"/>
              <a:buAutoNum type="alphaLcParenR"/>
            </a:pPr>
            <a:r>
              <a:rPr lang="en-US" sz="2400" dirty="0"/>
              <a:t>Ampicillin</a:t>
            </a:r>
          </a:p>
          <a:p>
            <a:pPr marL="457200" indent="-457200">
              <a:buFont typeface="Wingdings 2" pitchFamily="18" charset="2"/>
              <a:buAutoNum type="alphaLcParenR"/>
            </a:pPr>
            <a:r>
              <a:rPr lang="en-US" sz="2400" dirty="0"/>
              <a:t>Ceftriaxone</a:t>
            </a:r>
          </a:p>
          <a:p>
            <a:pPr marL="457200" indent="-457200">
              <a:buFont typeface="Wingdings 2" pitchFamily="18" charset="2"/>
              <a:buAutoNum type="alphaLcParenR"/>
            </a:pPr>
            <a:r>
              <a:rPr lang="en-US" sz="2400" dirty="0"/>
              <a:t>Doxycycline</a:t>
            </a:r>
          </a:p>
          <a:p>
            <a:pPr marL="457200" indent="-457200">
              <a:buFont typeface="Wingdings 2" pitchFamily="18" charset="2"/>
              <a:buAutoNum type="alphaLcParenR"/>
            </a:pPr>
            <a:r>
              <a:rPr lang="en-US" sz="2400" dirty="0"/>
              <a:t>Ciprofloxacin</a:t>
            </a:r>
          </a:p>
        </p:txBody>
      </p:sp>
      <p:sp>
        <p:nvSpPr>
          <p:cNvPr id="6" name="Content Placeholder 2">
            <a:extLst>
              <a:ext uri="{FF2B5EF4-FFF2-40B4-BE49-F238E27FC236}">
                <a16:creationId xmlns:a16="http://schemas.microsoft.com/office/drawing/2014/main" id="{03B19808-2AC3-EE47-A6D2-EC4927CE2CAA}"/>
              </a:ext>
            </a:extLst>
          </p:cNvPr>
          <p:cNvSpPr txBox="1">
            <a:spLocks/>
          </p:cNvSpPr>
          <p:nvPr/>
        </p:nvSpPr>
        <p:spPr>
          <a:xfrm>
            <a:off x="7531221" y="3992880"/>
            <a:ext cx="3724607" cy="2153797"/>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dirty="0">
                <a:solidFill>
                  <a:schemeClr val="accent1">
                    <a:lumMod val="75000"/>
                  </a:schemeClr>
                </a:solidFill>
              </a:rPr>
              <a:t>e)     </a:t>
            </a:r>
            <a:r>
              <a:rPr lang="en-US" sz="2400" dirty="0"/>
              <a:t>Azithromycin</a:t>
            </a:r>
          </a:p>
          <a:p>
            <a:pPr marL="457200" indent="-457200">
              <a:buAutoNum type="alphaLcParenR" startAt="6"/>
            </a:pPr>
            <a:r>
              <a:rPr lang="en-US" sz="2400" dirty="0"/>
              <a:t>Clarithromycin</a:t>
            </a:r>
          </a:p>
          <a:p>
            <a:pPr marL="457200" indent="-457200">
              <a:buAutoNum type="alphaLcParenR" startAt="6"/>
            </a:pPr>
            <a:r>
              <a:rPr lang="en-US" sz="2400" dirty="0"/>
              <a:t>TMP-SMX</a:t>
            </a:r>
          </a:p>
          <a:p>
            <a:pPr marL="457200" indent="-457200">
              <a:buAutoNum type="alphaLcParenR" startAt="6"/>
            </a:pPr>
            <a:r>
              <a:rPr lang="en-US" sz="2400" dirty="0"/>
              <a:t>Tobramycin</a:t>
            </a:r>
          </a:p>
        </p:txBody>
      </p:sp>
    </p:spTree>
    <p:extLst>
      <p:ext uri="{BB962C8B-B14F-4D97-AF65-F5344CB8AC3E}">
        <p14:creationId xmlns:p14="http://schemas.microsoft.com/office/powerpoint/2010/main" val="178123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Hosp floor Antibiotics</a:t>
            </a:r>
          </a:p>
        </p:txBody>
      </p:sp>
      <p:pic>
        <p:nvPicPr>
          <p:cNvPr id="6" name="Picture 5">
            <a:extLst>
              <a:ext uri="{FF2B5EF4-FFF2-40B4-BE49-F238E27FC236}">
                <a16:creationId xmlns:a16="http://schemas.microsoft.com/office/drawing/2014/main" id="{CC163F5A-FFD7-A945-BBA5-15E374E8EA12}"/>
              </a:ext>
            </a:extLst>
          </p:cNvPr>
          <p:cNvPicPr>
            <a:picLocks noChangeAspect="1"/>
          </p:cNvPicPr>
          <p:nvPr/>
        </p:nvPicPr>
        <p:blipFill>
          <a:blip r:embed="rId2"/>
          <a:stretch>
            <a:fillRect/>
          </a:stretch>
        </p:blipFill>
        <p:spPr>
          <a:xfrm>
            <a:off x="370478" y="857251"/>
            <a:ext cx="11607800" cy="2400300"/>
          </a:xfrm>
          <a:prstGeom prst="rect">
            <a:avLst/>
          </a:prstGeom>
        </p:spPr>
      </p:pic>
      <p:sp>
        <p:nvSpPr>
          <p:cNvPr id="7" name="Oval 6">
            <a:extLst>
              <a:ext uri="{FF2B5EF4-FFF2-40B4-BE49-F238E27FC236}">
                <a16:creationId xmlns:a16="http://schemas.microsoft.com/office/drawing/2014/main" id="{5DFB1C43-BACC-DE48-BD7F-63C5EF9FAD03}"/>
              </a:ext>
            </a:extLst>
          </p:cNvPr>
          <p:cNvSpPr>
            <a:spLocks noChangeAspect="1"/>
          </p:cNvSpPr>
          <p:nvPr/>
        </p:nvSpPr>
        <p:spPr>
          <a:xfrm>
            <a:off x="1606731" y="966651"/>
            <a:ext cx="2063932" cy="180267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2656F0E2-69F9-D447-8BB3-A334BB78AF63}"/>
              </a:ext>
            </a:extLst>
          </p:cNvPr>
          <p:cNvSpPr/>
          <p:nvPr/>
        </p:nvSpPr>
        <p:spPr>
          <a:xfrm>
            <a:off x="2429692" y="2782389"/>
            <a:ext cx="484632" cy="78377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9B4805-C234-5847-AC0A-E538393ED733}"/>
              </a:ext>
            </a:extLst>
          </p:cNvPr>
          <p:cNvSpPr txBox="1"/>
          <p:nvPr/>
        </p:nvSpPr>
        <p:spPr>
          <a:xfrm>
            <a:off x="186398" y="3605348"/>
            <a:ext cx="2888098" cy="2492990"/>
          </a:xfrm>
          <a:prstGeom prst="rect">
            <a:avLst/>
          </a:prstGeom>
          <a:solidFill>
            <a:schemeClr val="accent3">
              <a:lumMod val="20000"/>
              <a:lumOff val="80000"/>
            </a:schemeClr>
          </a:solidFill>
        </p:spPr>
        <p:txBody>
          <a:bodyPr wrap="none" rtlCol="0">
            <a:spAutoFit/>
          </a:bodyPr>
          <a:lstStyle/>
          <a:p>
            <a:pPr algn="ctr"/>
            <a:r>
              <a:rPr lang="en-US" sz="1200" dirty="0"/>
              <a:t>Beta-lactam &amp; Macrolide</a:t>
            </a:r>
          </a:p>
          <a:p>
            <a:pPr algn="ctr"/>
            <a:r>
              <a:rPr lang="en-US" sz="1200" dirty="0"/>
              <a:t>Amp-Sulbactam 1.5-3 gm q6 </a:t>
            </a:r>
            <a:r>
              <a:rPr lang="en-US" sz="1200" dirty="0" err="1"/>
              <a:t>hrs</a:t>
            </a:r>
            <a:endParaRPr lang="en-US" sz="1200" dirty="0"/>
          </a:p>
          <a:p>
            <a:pPr algn="ctr"/>
            <a:r>
              <a:rPr lang="en-US" sz="1200" dirty="0"/>
              <a:t>Cefotaxime 1-2 gm q8 </a:t>
            </a:r>
            <a:r>
              <a:rPr lang="en-US" sz="1200" dirty="0" err="1"/>
              <a:t>hrs</a:t>
            </a:r>
            <a:endParaRPr lang="en-US" sz="1200" dirty="0"/>
          </a:p>
          <a:p>
            <a:pPr algn="ctr"/>
            <a:r>
              <a:rPr lang="en-US" sz="1200" dirty="0"/>
              <a:t>Ceftriaxone 1-2 gm </a:t>
            </a:r>
            <a:r>
              <a:rPr lang="en-US" sz="1200" dirty="0" err="1"/>
              <a:t>qDay</a:t>
            </a:r>
            <a:endParaRPr lang="en-US" sz="1200" dirty="0"/>
          </a:p>
          <a:p>
            <a:pPr algn="ctr"/>
            <a:r>
              <a:rPr lang="en-US" sz="1200" dirty="0" err="1"/>
              <a:t>Ceftaroline</a:t>
            </a:r>
            <a:r>
              <a:rPr lang="en-US" sz="1200" dirty="0"/>
              <a:t> 600 mg q12 </a:t>
            </a:r>
            <a:r>
              <a:rPr lang="en-US" sz="1200" dirty="0" err="1"/>
              <a:t>hrs</a:t>
            </a:r>
            <a:endParaRPr lang="en-US" sz="1200" dirty="0"/>
          </a:p>
          <a:p>
            <a:pPr algn="ctr"/>
            <a:r>
              <a:rPr lang="en-US" sz="1200" dirty="0"/>
              <a:t>and</a:t>
            </a:r>
          </a:p>
          <a:p>
            <a:pPr algn="ctr"/>
            <a:r>
              <a:rPr lang="en-US" sz="1200" dirty="0" err="1"/>
              <a:t>Azith</a:t>
            </a:r>
            <a:r>
              <a:rPr lang="en-US" sz="1200" dirty="0"/>
              <a:t> 500 mg </a:t>
            </a:r>
            <a:r>
              <a:rPr lang="en-US" sz="1200" dirty="0" err="1"/>
              <a:t>qDay</a:t>
            </a:r>
            <a:r>
              <a:rPr lang="en-US" sz="1200" dirty="0"/>
              <a:t> or </a:t>
            </a:r>
            <a:r>
              <a:rPr lang="en-US" sz="1200" dirty="0" err="1"/>
              <a:t>Clarithro</a:t>
            </a:r>
            <a:r>
              <a:rPr lang="en-US" sz="1200" dirty="0"/>
              <a:t> 500 mg BID</a:t>
            </a:r>
          </a:p>
          <a:p>
            <a:pPr algn="ctr"/>
            <a:endParaRPr lang="en-US" sz="1200" dirty="0"/>
          </a:p>
          <a:p>
            <a:pPr algn="ctr"/>
            <a:r>
              <a:rPr lang="en-US" sz="1200" dirty="0"/>
              <a:t>OR</a:t>
            </a:r>
          </a:p>
          <a:p>
            <a:pPr algn="ctr"/>
            <a:endParaRPr lang="en-US" sz="1200" dirty="0"/>
          </a:p>
          <a:p>
            <a:pPr algn="ctr"/>
            <a:r>
              <a:rPr lang="en-US" sz="1200" dirty="0"/>
              <a:t>Resp fluoroquinolone</a:t>
            </a:r>
          </a:p>
          <a:p>
            <a:pPr algn="ctr"/>
            <a:r>
              <a:rPr lang="en-US" sz="1200" dirty="0"/>
              <a:t>Levofloxacin 750 mg </a:t>
            </a:r>
            <a:r>
              <a:rPr lang="en-US" sz="1200" dirty="0" err="1"/>
              <a:t>qDay</a:t>
            </a:r>
            <a:r>
              <a:rPr lang="en-US" sz="1200" dirty="0"/>
              <a:t> or</a:t>
            </a:r>
          </a:p>
          <a:p>
            <a:pPr algn="ctr"/>
            <a:r>
              <a:rPr lang="en-US" sz="1200" dirty="0"/>
              <a:t>Moxifloxacin 400 mg </a:t>
            </a:r>
            <a:r>
              <a:rPr lang="en-US" sz="1200" dirty="0" err="1"/>
              <a:t>qDay</a:t>
            </a:r>
            <a:endParaRPr lang="en-US" sz="1200" dirty="0"/>
          </a:p>
        </p:txBody>
      </p:sp>
      <p:sp>
        <p:nvSpPr>
          <p:cNvPr id="11" name="Oval 10">
            <a:extLst>
              <a:ext uri="{FF2B5EF4-FFF2-40B4-BE49-F238E27FC236}">
                <a16:creationId xmlns:a16="http://schemas.microsoft.com/office/drawing/2014/main" id="{805444AF-7131-A046-A802-D7EEEDFAC5A0}"/>
              </a:ext>
            </a:extLst>
          </p:cNvPr>
          <p:cNvSpPr>
            <a:spLocks noChangeAspect="1"/>
          </p:cNvSpPr>
          <p:nvPr/>
        </p:nvSpPr>
        <p:spPr>
          <a:xfrm>
            <a:off x="3666308" y="975360"/>
            <a:ext cx="2063932" cy="180267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6C9E00BD-DA63-224E-BB77-7642401BD01E}"/>
              </a:ext>
            </a:extLst>
          </p:cNvPr>
          <p:cNvSpPr/>
          <p:nvPr/>
        </p:nvSpPr>
        <p:spPr>
          <a:xfrm>
            <a:off x="4489269" y="2791098"/>
            <a:ext cx="484632" cy="78377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EBB137B-71FB-8242-B928-E88C3C7BC6C6}"/>
              </a:ext>
            </a:extLst>
          </p:cNvPr>
          <p:cNvSpPr txBox="1"/>
          <p:nvPr/>
        </p:nvSpPr>
        <p:spPr>
          <a:xfrm>
            <a:off x="3784613" y="2808515"/>
            <a:ext cx="1899879" cy="646331"/>
          </a:xfrm>
          <a:prstGeom prst="rect">
            <a:avLst/>
          </a:prstGeom>
          <a:solidFill>
            <a:schemeClr val="bg1">
              <a:alpha val="41000"/>
            </a:schemeClr>
          </a:solidFill>
          <a:ln>
            <a:solidFill>
              <a:schemeClr val="tx1"/>
            </a:solidFill>
          </a:ln>
        </p:spPr>
        <p:txBody>
          <a:bodyPr wrap="none" rtlCol="0">
            <a:spAutoFit/>
          </a:bodyPr>
          <a:lstStyle/>
          <a:p>
            <a:pPr algn="ctr"/>
            <a:r>
              <a:rPr lang="en-US" dirty="0"/>
              <a:t>cover broad, test, </a:t>
            </a:r>
          </a:p>
          <a:p>
            <a:pPr algn="ctr"/>
            <a:r>
              <a:rPr lang="en-US" dirty="0"/>
              <a:t>de-escalate if neg</a:t>
            </a:r>
          </a:p>
        </p:txBody>
      </p:sp>
      <p:sp>
        <p:nvSpPr>
          <p:cNvPr id="13" name="TextBox 12">
            <a:extLst>
              <a:ext uri="{FF2B5EF4-FFF2-40B4-BE49-F238E27FC236}">
                <a16:creationId xmlns:a16="http://schemas.microsoft.com/office/drawing/2014/main" id="{3C5E4762-E6C9-0644-820A-2F996F11074F}"/>
              </a:ext>
            </a:extLst>
          </p:cNvPr>
          <p:cNvSpPr txBox="1"/>
          <p:nvPr/>
        </p:nvSpPr>
        <p:spPr>
          <a:xfrm>
            <a:off x="3152678" y="3600994"/>
            <a:ext cx="2825132" cy="2677656"/>
          </a:xfrm>
          <a:prstGeom prst="rect">
            <a:avLst/>
          </a:prstGeom>
          <a:solidFill>
            <a:schemeClr val="accent3">
              <a:lumMod val="20000"/>
              <a:lumOff val="80000"/>
            </a:schemeClr>
          </a:solidFill>
        </p:spPr>
        <p:txBody>
          <a:bodyPr wrap="none" rtlCol="0">
            <a:spAutoFit/>
          </a:bodyPr>
          <a:lstStyle/>
          <a:p>
            <a:pPr algn="ctr"/>
            <a:r>
              <a:rPr lang="en-US" sz="1200" dirty="0"/>
              <a:t>Beta-lactam &amp; Macrolide</a:t>
            </a:r>
          </a:p>
          <a:p>
            <a:pPr algn="ctr"/>
            <a:r>
              <a:rPr lang="en-US" sz="1200" dirty="0"/>
              <a:t>Amp-</a:t>
            </a:r>
            <a:r>
              <a:rPr lang="en-US" sz="1200" dirty="0" err="1"/>
              <a:t>Sulb</a:t>
            </a:r>
            <a:r>
              <a:rPr lang="en-US" sz="1200" dirty="0"/>
              <a:t>, </a:t>
            </a:r>
            <a:r>
              <a:rPr lang="en-US" sz="1200" dirty="0" err="1"/>
              <a:t>Cefotax</a:t>
            </a:r>
            <a:r>
              <a:rPr lang="en-US" sz="1200" dirty="0"/>
              <a:t>,  </a:t>
            </a:r>
            <a:r>
              <a:rPr lang="en-US" sz="1200" dirty="0" err="1"/>
              <a:t>Ceftriax</a:t>
            </a:r>
            <a:r>
              <a:rPr lang="en-US" sz="1200" dirty="0"/>
              <a:t> , </a:t>
            </a:r>
            <a:r>
              <a:rPr lang="en-US" sz="1200" dirty="0" err="1"/>
              <a:t>Ceftaro</a:t>
            </a:r>
            <a:endParaRPr lang="en-US" sz="1200" dirty="0"/>
          </a:p>
          <a:p>
            <a:pPr algn="ctr"/>
            <a:r>
              <a:rPr lang="en-US" sz="1200" dirty="0"/>
              <a:t>and</a:t>
            </a:r>
          </a:p>
          <a:p>
            <a:pPr algn="ctr"/>
            <a:r>
              <a:rPr lang="en-US" sz="1200" dirty="0" err="1"/>
              <a:t>Azith</a:t>
            </a:r>
            <a:r>
              <a:rPr lang="en-US" sz="1200" dirty="0"/>
              <a:t> or </a:t>
            </a:r>
            <a:r>
              <a:rPr lang="en-US" sz="1200" dirty="0" err="1"/>
              <a:t>Clarithro</a:t>
            </a:r>
            <a:endParaRPr lang="en-US" sz="1200" dirty="0"/>
          </a:p>
          <a:p>
            <a:pPr algn="ctr"/>
            <a:r>
              <a:rPr lang="en-US" sz="1200" dirty="0"/>
              <a:t>OR</a:t>
            </a:r>
          </a:p>
          <a:p>
            <a:pPr algn="ctr"/>
            <a:endParaRPr lang="en-US" sz="1200" dirty="0"/>
          </a:p>
          <a:p>
            <a:pPr algn="ctr"/>
            <a:r>
              <a:rPr lang="en-US" sz="1200" dirty="0"/>
              <a:t>Resp fluoroquinolone</a:t>
            </a:r>
          </a:p>
          <a:p>
            <a:pPr algn="ctr"/>
            <a:r>
              <a:rPr lang="en-US" sz="1200" dirty="0"/>
              <a:t>Levofloxacin or Moxifloxacin</a:t>
            </a:r>
          </a:p>
          <a:p>
            <a:pPr algn="ctr"/>
            <a:endParaRPr lang="en-US" sz="1200" dirty="0"/>
          </a:p>
          <a:p>
            <a:pPr algn="ctr"/>
            <a:r>
              <a:rPr lang="en-US" sz="1200" dirty="0"/>
              <a:t>AND</a:t>
            </a:r>
          </a:p>
          <a:p>
            <a:pPr algn="ctr"/>
            <a:endParaRPr lang="en-US" sz="1200" dirty="0"/>
          </a:p>
          <a:p>
            <a:pPr algn="ctr"/>
            <a:r>
              <a:rPr lang="en-US" sz="1200" dirty="0"/>
              <a:t>MRSA coverage</a:t>
            </a:r>
          </a:p>
          <a:p>
            <a:pPr algn="ctr"/>
            <a:r>
              <a:rPr lang="en-US" sz="1200" dirty="0" err="1"/>
              <a:t>Vanco</a:t>
            </a:r>
            <a:r>
              <a:rPr lang="en-US" sz="1200" dirty="0"/>
              <a:t> or Linezolid</a:t>
            </a:r>
          </a:p>
          <a:p>
            <a:pPr algn="ctr"/>
            <a:r>
              <a:rPr lang="en-US" sz="1200" dirty="0"/>
              <a:t>discontinue if </a:t>
            </a:r>
            <a:r>
              <a:rPr lang="en-US" sz="1200" dirty="0" err="1"/>
              <a:t>cx’s</a:t>
            </a:r>
            <a:r>
              <a:rPr lang="en-US" sz="1200" dirty="0"/>
              <a:t> or nasal PCR neg MRSA</a:t>
            </a:r>
          </a:p>
        </p:txBody>
      </p:sp>
      <p:sp>
        <p:nvSpPr>
          <p:cNvPr id="14" name="Oval 13">
            <a:extLst>
              <a:ext uri="{FF2B5EF4-FFF2-40B4-BE49-F238E27FC236}">
                <a16:creationId xmlns:a16="http://schemas.microsoft.com/office/drawing/2014/main" id="{5CA35AD0-2ECA-A945-B990-3DBEA2BA484E}"/>
              </a:ext>
            </a:extLst>
          </p:cNvPr>
          <p:cNvSpPr>
            <a:spLocks noChangeAspect="1"/>
          </p:cNvSpPr>
          <p:nvPr/>
        </p:nvSpPr>
        <p:spPr>
          <a:xfrm>
            <a:off x="5765074" y="957943"/>
            <a:ext cx="2063932" cy="180267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0B1C31B0-C8E3-F74F-839A-D1CD838B4168}"/>
              </a:ext>
            </a:extLst>
          </p:cNvPr>
          <p:cNvSpPr/>
          <p:nvPr/>
        </p:nvSpPr>
        <p:spPr>
          <a:xfrm>
            <a:off x="6588035" y="2773681"/>
            <a:ext cx="484632" cy="78377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7FF09AB-69FB-E441-A441-F765697EB009}"/>
              </a:ext>
            </a:extLst>
          </p:cNvPr>
          <p:cNvSpPr txBox="1"/>
          <p:nvPr/>
        </p:nvSpPr>
        <p:spPr>
          <a:xfrm>
            <a:off x="5883379" y="2791098"/>
            <a:ext cx="1899879" cy="646331"/>
          </a:xfrm>
          <a:prstGeom prst="rect">
            <a:avLst/>
          </a:prstGeom>
          <a:solidFill>
            <a:schemeClr val="bg1">
              <a:alpha val="41000"/>
            </a:schemeClr>
          </a:solidFill>
          <a:ln>
            <a:solidFill>
              <a:schemeClr val="tx1"/>
            </a:solidFill>
          </a:ln>
        </p:spPr>
        <p:txBody>
          <a:bodyPr wrap="none" rtlCol="0">
            <a:spAutoFit/>
          </a:bodyPr>
          <a:lstStyle/>
          <a:p>
            <a:pPr algn="ctr"/>
            <a:r>
              <a:rPr lang="en-US" dirty="0"/>
              <a:t>cover broad, test, </a:t>
            </a:r>
          </a:p>
          <a:p>
            <a:pPr algn="ctr"/>
            <a:r>
              <a:rPr lang="en-US" dirty="0"/>
              <a:t>de-escalate if neg</a:t>
            </a:r>
          </a:p>
        </p:txBody>
      </p:sp>
      <p:sp>
        <p:nvSpPr>
          <p:cNvPr id="17" name="TextBox 16">
            <a:extLst>
              <a:ext uri="{FF2B5EF4-FFF2-40B4-BE49-F238E27FC236}">
                <a16:creationId xmlns:a16="http://schemas.microsoft.com/office/drawing/2014/main" id="{551F3C80-8A67-B442-AAFB-6243B653A1DF}"/>
              </a:ext>
            </a:extLst>
          </p:cNvPr>
          <p:cNvSpPr txBox="1"/>
          <p:nvPr/>
        </p:nvSpPr>
        <p:spPr>
          <a:xfrm>
            <a:off x="6115901" y="3596640"/>
            <a:ext cx="2062872" cy="2862322"/>
          </a:xfrm>
          <a:prstGeom prst="rect">
            <a:avLst/>
          </a:prstGeom>
          <a:solidFill>
            <a:schemeClr val="accent3">
              <a:lumMod val="20000"/>
              <a:lumOff val="80000"/>
            </a:schemeClr>
          </a:solidFill>
        </p:spPr>
        <p:txBody>
          <a:bodyPr wrap="none" rtlCol="0">
            <a:spAutoFit/>
          </a:bodyPr>
          <a:lstStyle/>
          <a:p>
            <a:pPr algn="ctr"/>
            <a:r>
              <a:rPr lang="en-US" sz="1200" dirty="0"/>
              <a:t>Resp </a:t>
            </a:r>
            <a:r>
              <a:rPr lang="en-US" sz="1200" dirty="0" err="1"/>
              <a:t>Fluoroquin</a:t>
            </a:r>
            <a:r>
              <a:rPr lang="en-US" sz="1200" dirty="0"/>
              <a:t> or Macrolide</a:t>
            </a:r>
          </a:p>
          <a:p>
            <a:pPr algn="ctr"/>
            <a:r>
              <a:rPr lang="en-US" sz="1200" dirty="0"/>
              <a:t>Levofloxacin or Moxifloxacin</a:t>
            </a:r>
          </a:p>
          <a:p>
            <a:pPr algn="ctr"/>
            <a:r>
              <a:rPr lang="en-US" sz="1200" dirty="0"/>
              <a:t>or</a:t>
            </a:r>
          </a:p>
          <a:p>
            <a:pPr algn="ctr"/>
            <a:r>
              <a:rPr lang="en-US" sz="1200" dirty="0" err="1"/>
              <a:t>Azith</a:t>
            </a:r>
            <a:r>
              <a:rPr lang="en-US" sz="1200" dirty="0"/>
              <a:t> or </a:t>
            </a:r>
            <a:r>
              <a:rPr lang="en-US" sz="1200" dirty="0" err="1"/>
              <a:t>Clarithro</a:t>
            </a:r>
            <a:endParaRPr lang="en-US" sz="1200" dirty="0"/>
          </a:p>
          <a:p>
            <a:pPr algn="ctr"/>
            <a:endParaRPr lang="en-US" sz="1200" dirty="0"/>
          </a:p>
          <a:p>
            <a:pPr algn="ctr"/>
            <a:r>
              <a:rPr lang="en-US" sz="1200" dirty="0"/>
              <a:t>AND</a:t>
            </a:r>
          </a:p>
          <a:p>
            <a:pPr algn="ctr"/>
            <a:endParaRPr lang="en-US" sz="1200" dirty="0"/>
          </a:p>
          <a:p>
            <a:pPr algn="ctr"/>
            <a:r>
              <a:rPr lang="en-US" sz="1200" dirty="0" err="1"/>
              <a:t>PAerug</a:t>
            </a:r>
            <a:r>
              <a:rPr lang="en-US" sz="1200" dirty="0"/>
              <a:t> coverage</a:t>
            </a:r>
          </a:p>
          <a:p>
            <a:pPr algn="ctr"/>
            <a:r>
              <a:rPr lang="en-US" sz="1200" dirty="0"/>
              <a:t>Pip/</a:t>
            </a:r>
            <a:r>
              <a:rPr lang="en-US" sz="1200" dirty="0" err="1"/>
              <a:t>Tazo</a:t>
            </a:r>
            <a:r>
              <a:rPr lang="en-US" sz="1200" dirty="0"/>
              <a:t> 4.5 gm q6 </a:t>
            </a:r>
            <a:r>
              <a:rPr lang="en-US" sz="1200" dirty="0" err="1"/>
              <a:t>hrs</a:t>
            </a:r>
            <a:endParaRPr lang="en-US" sz="1200" dirty="0"/>
          </a:p>
          <a:p>
            <a:pPr algn="ctr"/>
            <a:r>
              <a:rPr lang="en-US" sz="1200" dirty="0"/>
              <a:t>Cefepime 2 gm q8 </a:t>
            </a:r>
            <a:r>
              <a:rPr lang="en-US" sz="1200" dirty="0" err="1"/>
              <a:t>hrs</a:t>
            </a:r>
            <a:endParaRPr lang="en-US" sz="1200" dirty="0"/>
          </a:p>
          <a:p>
            <a:pPr algn="ctr"/>
            <a:r>
              <a:rPr lang="en-US" sz="1200" dirty="0"/>
              <a:t>Ceftazidime 2 gm q8 </a:t>
            </a:r>
            <a:r>
              <a:rPr lang="en-US" sz="1200" dirty="0" err="1"/>
              <a:t>hrs</a:t>
            </a:r>
            <a:endParaRPr lang="en-US" sz="1200" dirty="0"/>
          </a:p>
          <a:p>
            <a:pPr algn="ctr"/>
            <a:r>
              <a:rPr lang="en-US" sz="1200" dirty="0"/>
              <a:t>Imipenem 500 mg q6 </a:t>
            </a:r>
            <a:r>
              <a:rPr lang="en-US" sz="1200" dirty="0" err="1"/>
              <a:t>hrs</a:t>
            </a:r>
            <a:endParaRPr lang="en-US" sz="1200" dirty="0"/>
          </a:p>
          <a:p>
            <a:pPr algn="ctr"/>
            <a:r>
              <a:rPr lang="en-US" sz="1200" dirty="0"/>
              <a:t>Meropenem 1 gm q8 </a:t>
            </a:r>
            <a:r>
              <a:rPr lang="en-US" sz="1200" dirty="0" err="1"/>
              <a:t>hrs</a:t>
            </a:r>
            <a:endParaRPr lang="en-US" sz="1200" dirty="0"/>
          </a:p>
          <a:p>
            <a:pPr algn="ctr"/>
            <a:r>
              <a:rPr lang="en-US" sz="1200" dirty="0"/>
              <a:t>Aztreonam 2 gm q8 </a:t>
            </a:r>
            <a:r>
              <a:rPr lang="en-US" sz="1200" dirty="0" err="1"/>
              <a:t>hrs</a:t>
            </a:r>
            <a:endParaRPr lang="en-US" sz="1200" dirty="0"/>
          </a:p>
          <a:p>
            <a:pPr algn="ctr"/>
            <a:r>
              <a:rPr lang="en-US" sz="1200" dirty="0"/>
              <a:t>discontinue if </a:t>
            </a:r>
            <a:r>
              <a:rPr lang="en-US" sz="1200" dirty="0" err="1"/>
              <a:t>cx’s</a:t>
            </a:r>
            <a:r>
              <a:rPr lang="en-US" sz="1200" dirty="0"/>
              <a:t> neg </a:t>
            </a:r>
            <a:r>
              <a:rPr lang="en-US" sz="1200" dirty="0" err="1"/>
              <a:t>PAerug</a:t>
            </a:r>
            <a:endParaRPr lang="en-US" sz="1200" dirty="0"/>
          </a:p>
        </p:txBody>
      </p:sp>
      <p:sp>
        <p:nvSpPr>
          <p:cNvPr id="18" name="Oval 17">
            <a:extLst>
              <a:ext uri="{FF2B5EF4-FFF2-40B4-BE49-F238E27FC236}">
                <a16:creationId xmlns:a16="http://schemas.microsoft.com/office/drawing/2014/main" id="{D914C210-7E97-B94F-82B8-A08B474EEAC7}"/>
              </a:ext>
            </a:extLst>
          </p:cNvPr>
          <p:cNvSpPr>
            <a:spLocks noChangeAspect="1"/>
          </p:cNvSpPr>
          <p:nvPr/>
        </p:nvSpPr>
        <p:spPr>
          <a:xfrm>
            <a:off x="7694024" y="783771"/>
            <a:ext cx="4497976" cy="105809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3F5B9CF9-E8F2-C54E-AA21-6BC1368763BE}"/>
              </a:ext>
            </a:extLst>
          </p:cNvPr>
          <p:cNvSpPr/>
          <p:nvPr/>
        </p:nvSpPr>
        <p:spPr>
          <a:xfrm>
            <a:off x="9627327" y="1854926"/>
            <a:ext cx="484632" cy="169817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8566C5-977D-0B49-84BE-6329C4822717}"/>
              </a:ext>
            </a:extLst>
          </p:cNvPr>
          <p:cNvSpPr txBox="1"/>
          <p:nvPr/>
        </p:nvSpPr>
        <p:spPr>
          <a:xfrm>
            <a:off x="9004664" y="2094409"/>
            <a:ext cx="1762021" cy="1200329"/>
          </a:xfrm>
          <a:prstGeom prst="rect">
            <a:avLst/>
          </a:prstGeom>
          <a:solidFill>
            <a:schemeClr val="bg1">
              <a:alpha val="90000"/>
            </a:schemeClr>
          </a:solidFill>
          <a:ln>
            <a:solidFill>
              <a:schemeClr val="tx1"/>
            </a:solidFill>
          </a:ln>
        </p:spPr>
        <p:txBody>
          <a:bodyPr wrap="square" rtlCol="0">
            <a:spAutoFit/>
          </a:bodyPr>
          <a:lstStyle/>
          <a:p>
            <a:pPr algn="ctr"/>
            <a:r>
              <a:rPr lang="en-US" dirty="0"/>
              <a:t>cover standard, </a:t>
            </a:r>
          </a:p>
          <a:p>
            <a:pPr algn="ctr"/>
            <a:r>
              <a:rPr lang="en-US" dirty="0"/>
              <a:t>test MRSA and/or </a:t>
            </a:r>
            <a:r>
              <a:rPr lang="en-US" dirty="0" err="1"/>
              <a:t>PAerug</a:t>
            </a:r>
            <a:r>
              <a:rPr lang="en-US" dirty="0"/>
              <a:t>, escalate if pos</a:t>
            </a:r>
          </a:p>
        </p:txBody>
      </p:sp>
      <p:sp>
        <p:nvSpPr>
          <p:cNvPr id="21" name="TextBox 20">
            <a:extLst>
              <a:ext uri="{FF2B5EF4-FFF2-40B4-BE49-F238E27FC236}">
                <a16:creationId xmlns:a16="http://schemas.microsoft.com/office/drawing/2014/main" id="{E05D397F-810D-864D-90CA-667C2115CDB4}"/>
              </a:ext>
            </a:extLst>
          </p:cNvPr>
          <p:cNvSpPr txBox="1"/>
          <p:nvPr/>
        </p:nvSpPr>
        <p:spPr>
          <a:xfrm>
            <a:off x="8321044" y="3592285"/>
            <a:ext cx="3148144" cy="2308324"/>
          </a:xfrm>
          <a:prstGeom prst="rect">
            <a:avLst/>
          </a:prstGeom>
          <a:solidFill>
            <a:schemeClr val="accent3">
              <a:lumMod val="20000"/>
              <a:lumOff val="80000"/>
            </a:schemeClr>
          </a:solidFill>
        </p:spPr>
        <p:txBody>
          <a:bodyPr wrap="square" rtlCol="0">
            <a:spAutoFit/>
          </a:bodyPr>
          <a:lstStyle/>
          <a:p>
            <a:pPr algn="ctr"/>
            <a:r>
              <a:rPr lang="en-US" sz="1200" dirty="0"/>
              <a:t>Beta-lactam &amp; Macrolide</a:t>
            </a:r>
          </a:p>
          <a:p>
            <a:pPr algn="ctr"/>
            <a:r>
              <a:rPr lang="en-US" sz="1200" dirty="0"/>
              <a:t>Amp-</a:t>
            </a:r>
            <a:r>
              <a:rPr lang="en-US" sz="1200" dirty="0" err="1"/>
              <a:t>Sulb</a:t>
            </a:r>
            <a:r>
              <a:rPr lang="en-US" sz="1200" dirty="0"/>
              <a:t>, </a:t>
            </a:r>
            <a:r>
              <a:rPr lang="en-US" sz="1200" dirty="0" err="1"/>
              <a:t>Cefotax</a:t>
            </a:r>
            <a:r>
              <a:rPr lang="en-US" sz="1200" dirty="0"/>
              <a:t>,  </a:t>
            </a:r>
            <a:r>
              <a:rPr lang="en-US" sz="1200" dirty="0" err="1"/>
              <a:t>Ceftriax</a:t>
            </a:r>
            <a:r>
              <a:rPr lang="en-US" sz="1200" dirty="0"/>
              <a:t> , </a:t>
            </a:r>
            <a:r>
              <a:rPr lang="en-US" sz="1200" dirty="0" err="1"/>
              <a:t>Ceftaro</a:t>
            </a:r>
            <a:endParaRPr lang="en-US" sz="1200" dirty="0"/>
          </a:p>
          <a:p>
            <a:pPr algn="ctr"/>
            <a:r>
              <a:rPr lang="en-US" sz="1200" dirty="0"/>
              <a:t>and</a:t>
            </a:r>
          </a:p>
          <a:p>
            <a:pPr algn="ctr"/>
            <a:r>
              <a:rPr lang="en-US" sz="1200" dirty="0" err="1"/>
              <a:t>Azith</a:t>
            </a:r>
            <a:r>
              <a:rPr lang="en-US" sz="1200" dirty="0"/>
              <a:t> 500 mg </a:t>
            </a:r>
            <a:r>
              <a:rPr lang="en-US" sz="1200" dirty="0" err="1"/>
              <a:t>qDay</a:t>
            </a:r>
            <a:r>
              <a:rPr lang="en-US" sz="1200" dirty="0"/>
              <a:t> or </a:t>
            </a:r>
            <a:r>
              <a:rPr lang="en-US" sz="1200" dirty="0" err="1"/>
              <a:t>Clarithro</a:t>
            </a:r>
            <a:r>
              <a:rPr lang="en-US" sz="1200" dirty="0"/>
              <a:t> 500 mg BID</a:t>
            </a:r>
          </a:p>
          <a:p>
            <a:pPr algn="ctr"/>
            <a:endParaRPr lang="en-US" sz="1200" dirty="0"/>
          </a:p>
          <a:p>
            <a:pPr algn="ctr"/>
            <a:r>
              <a:rPr lang="en-US" sz="1200" dirty="0"/>
              <a:t>OR</a:t>
            </a:r>
          </a:p>
          <a:p>
            <a:pPr algn="ctr"/>
            <a:endParaRPr lang="en-US" sz="1200" dirty="0"/>
          </a:p>
          <a:p>
            <a:pPr algn="ctr"/>
            <a:r>
              <a:rPr lang="en-US" sz="1200" dirty="0"/>
              <a:t>Resp fluoroquinolone</a:t>
            </a:r>
          </a:p>
          <a:p>
            <a:pPr algn="ctr"/>
            <a:r>
              <a:rPr lang="en-US" sz="1200" dirty="0"/>
              <a:t>Levofloxacin 750 mg </a:t>
            </a:r>
            <a:r>
              <a:rPr lang="en-US" sz="1200" dirty="0" err="1"/>
              <a:t>qDay</a:t>
            </a:r>
            <a:r>
              <a:rPr lang="en-US" sz="1200" dirty="0"/>
              <a:t> or</a:t>
            </a:r>
          </a:p>
          <a:p>
            <a:pPr algn="ctr"/>
            <a:r>
              <a:rPr lang="en-US" sz="1200" dirty="0"/>
              <a:t>Moxifloxacin 400 mg </a:t>
            </a:r>
            <a:r>
              <a:rPr lang="en-US" sz="1200" dirty="0" err="1"/>
              <a:t>qDay</a:t>
            </a:r>
            <a:endParaRPr lang="en-US" sz="1200" dirty="0"/>
          </a:p>
          <a:p>
            <a:pPr algn="ctr"/>
            <a:endParaRPr lang="en-US" sz="1200" dirty="0"/>
          </a:p>
          <a:p>
            <a:pPr algn="ctr"/>
            <a:r>
              <a:rPr lang="en-US" sz="1200" dirty="0"/>
              <a:t>escalate with coverage MRSA or </a:t>
            </a:r>
            <a:r>
              <a:rPr lang="en-US" sz="1200" dirty="0" err="1"/>
              <a:t>PAerug</a:t>
            </a:r>
            <a:r>
              <a:rPr lang="en-US" sz="1200" dirty="0"/>
              <a:t> if pos</a:t>
            </a:r>
          </a:p>
        </p:txBody>
      </p:sp>
    </p:spTree>
    <p:extLst>
      <p:ext uri="{BB962C8B-B14F-4D97-AF65-F5344CB8AC3E}">
        <p14:creationId xmlns:p14="http://schemas.microsoft.com/office/powerpoint/2010/main" val="294930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up)">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6C8C5EB-622B-F741-87D6-14E31E365CE6}"/>
              </a:ext>
            </a:extLst>
          </p:cNvPr>
          <p:cNvGrpSpPr/>
          <p:nvPr/>
        </p:nvGrpSpPr>
        <p:grpSpPr>
          <a:xfrm>
            <a:off x="389527" y="850537"/>
            <a:ext cx="11578408" cy="1873795"/>
            <a:chOff x="389527" y="850537"/>
            <a:chExt cx="11578408" cy="1873795"/>
          </a:xfrm>
        </p:grpSpPr>
        <p:pic>
          <p:nvPicPr>
            <p:cNvPr id="23" name="Picture 22">
              <a:extLst>
                <a:ext uri="{FF2B5EF4-FFF2-40B4-BE49-F238E27FC236}">
                  <a16:creationId xmlns:a16="http://schemas.microsoft.com/office/drawing/2014/main" id="{D15CC2BC-253B-554B-B8E1-7097E4CD10BD}"/>
                </a:ext>
              </a:extLst>
            </p:cNvPr>
            <p:cNvPicPr>
              <a:picLocks noChangeAspect="1"/>
            </p:cNvPicPr>
            <p:nvPr/>
          </p:nvPicPr>
          <p:blipFill rotWithShape="1">
            <a:blip r:embed="rId2"/>
            <a:srcRect b="72351"/>
            <a:stretch/>
          </p:blipFill>
          <p:spPr>
            <a:xfrm>
              <a:off x="389527" y="850537"/>
              <a:ext cx="11569700" cy="912949"/>
            </a:xfrm>
            <a:prstGeom prst="rect">
              <a:avLst/>
            </a:prstGeom>
          </p:spPr>
        </p:pic>
        <p:pic>
          <p:nvPicPr>
            <p:cNvPr id="24" name="Picture 23">
              <a:extLst>
                <a:ext uri="{FF2B5EF4-FFF2-40B4-BE49-F238E27FC236}">
                  <a16:creationId xmlns:a16="http://schemas.microsoft.com/office/drawing/2014/main" id="{A7132F13-6588-124B-BA80-D42D274FCBBC}"/>
                </a:ext>
              </a:extLst>
            </p:cNvPr>
            <p:cNvPicPr>
              <a:picLocks noChangeAspect="1"/>
            </p:cNvPicPr>
            <p:nvPr/>
          </p:nvPicPr>
          <p:blipFill rotWithShape="1">
            <a:blip r:embed="rId2"/>
            <a:srcRect t="70901"/>
            <a:stretch/>
          </p:blipFill>
          <p:spPr>
            <a:xfrm>
              <a:off x="398235" y="1763486"/>
              <a:ext cx="11569700" cy="960846"/>
            </a:xfrm>
            <a:prstGeom prst="rect">
              <a:avLst/>
            </a:prstGeom>
          </p:spPr>
        </p:pic>
      </p:gr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ICU Antibiotics</a:t>
            </a:r>
          </a:p>
        </p:txBody>
      </p:sp>
      <p:sp>
        <p:nvSpPr>
          <p:cNvPr id="7" name="Oval 6">
            <a:extLst>
              <a:ext uri="{FF2B5EF4-FFF2-40B4-BE49-F238E27FC236}">
                <a16:creationId xmlns:a16="http://schemas.microsoft.com/office/drawing/2014/main" id="{5DFB1C43-BACC-DE48-BD7F-63C5EF9FAD03}"/>
              </a:ext>
            </a:extLst>
          </p:cNvPr>
          <p:cNvSpPr>
            <a:spLocks noChangeAspect="1"/>
          </p:cNvSpPr>
          <p:nvPr/>
        </p:nvSpPr>
        <p:spPr>
          <a:xfrm>
            <a:off x="1606731" y="966651"/>
            <a:ext cx="2063932" cy="180267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2656F0E2-69F9-D447-8BB3-A334BB78AF63}"/>
              </a:ext>
            </a:extLst>
          </p:cNvPr>
          <p:cNvSpPr/>
          <p:nvPr/>
        </p:nvSpPr>
        <p:spPr>
          <a:xfrm>
            <a:off x="2429692" y="2782389"/>
            <a:ext cx="484632" cy="78377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9B4805-C234-5847-AC0A-E538393ED733}"/>
              </a:ext>
            </a:extLst>
          </p:cNvPr>
          <p:cNvSpPr txBox="1"/>
          <p:nvPr/>
        </p:nvSpPr>
        <p:spPr>
          <a:xfrm>
            <a:off x="186398" y="3605348"/>
            <a:ext cx="2888098" cy="2862322"/>
          </a:xfrm>
          <a:prstGeom prst="rect">
            <a:avLst/>
          </a:prstGeom>
          <a:solidFill>
            <a:schemeClr val="accent3">
              <a:lumMod val="20000"/>
              <a:lumOff val="80000"/>
            </a:schemeClr>
          </a:solidFill>
        </p:spPr>
        <p:txBody>
          <a:bodyPr wrap="none" rtlCol="0">
            <a:spAutoFit/>
          </a:bodyPr>
          <a:lstStyle/>
          <a:p>
            <a:pPr algn="ctr"/>
            <a:r>
              <a:rPr lang="en-US" sz="1200" dirty="0"/>
              <a:t>Beta-lactam &amp; Macrolide</a:t>
            </a:r>
          </a:p>
          <a:p>
            <a:pPr algn="ctr"/>
            <a:r>
              <a:rPr lang="en-US" sz="1200" dirty="0"/>
              <a:t>Amp-Sulbactam 1.5-3 gm q6 </a:t>
            </a:r>
            <a:r>
              <a:rPr lang="en-US" sz="1200" dirty="0" err="1"/>
              <a:t>hrs</a:t>
            </a:r>
            <a:endParaRPr lang="en-US" sz="1200" dirty="0"/>
          </a:p>
          <a:p>
            <a:pPr algn="ctr"/>
            <a:r>
              <a:rPr lang="en-US" sz="1200" dirty="0"/>
              <a:t>Cefotaxime 1-2 gm q8 </a:t>
            </a:r>
            <a:r>
              <a:rPr lang="en-US" sz="1200" dirty="0" err="1"/>
              <a:t>hrs</a:t>
            </a:r>
            <a:endParaRPr lang="en-US" sz="1200" dirty="0"/>
          </a:p>
          <a:p>
            <a:pPr algn="ctr"/>
            <a:r>
              <a:rPr lang="en-US" sz="1200" dirty="0"/>
              <a:t>Ceftriaxone 1-2 gm </a:t>
            </a:r>
            <a:r>
              <a:rPr lang="en-US" sz="1200" dirty="0" err="1"/>
              <a:t>qDay</a:t>
            </a:r>
            <a:endParaRPr lang="en-US" sz="1200" dirty="0"/>
          </a:p>
          <a:p>
            <a:pPr algn="ctr"/>
            <a:r>
              <a:rPr lang="en-US" sz="1200" dirty="0" err="1"/>
              <a:t>Ceftaroline</a:t>
            </a:r>
            <a:r>
              <a:rPr lang="en-US" sz="1200" dirty="0"/>
              <a:t> 600 mg q12 </a:t>
            </a:r>
            <a:r>
              <a:rPr lang="en-US" sz="1200" dirty="0" err="1"/>
              <a:t>hrs</a:t>
            </a:r>
            <a:endParaRPr lang="en-US" sz="1200" dirty="0"/>
          </a:p>
          <a:p>
            <a:pPr algn="ctr"/>
            <a:r>
              <a:rPr lang="en-US" sz="1200" dirty="0"/>
              <a:t>and</a:t>
            </a:r>
          </a:p>
          <a:p>
            <a:pPr algn="ctr"/>
            <a:r>
              <a:rPr lang="en-US" sz="1200" dirty="0" err="1"/>
              <a:t>Azith</a:t>
            </a:r>
            <a:r>
              <a:rPr lang="en-US" sz="1200" dirty="0"/>
              <a:t> 500 mg </a:t>
            </a:r>
            <a:r>
              <a:rPr lang="en-US" sz="1200" dirty="0" err="1"/>
              <a:t>qDay</a:t>
            </a:r>
            <a:r>
              <a:rPr lang="en-US" sz="1200" dirty="0"/>
              <a:t> or </a:t>
            </a:r>
            <a:r>
              <a:rPr lang="en-US" sz="1200" dirty="0" err="1"/>
              <a:t>Clarithro</a:t>
            </a:r>
            <a:r>
              <a:rPr lang="en-US" sz="1200" dirty="0"/>
              <a:t> 500 mg BID</a:t>
            </a:r>
          </a:p>
          <a:p>
            <a:pPr algn="ctr"/>
            <a:endParaRPr lang="en-US" sz="1200" dirty="0"/>
          </a:p>
          <a:p>
            <a:pPr algn="ctr"/>
            <a:r>
              <a:rPr lang="en-US" sz="1200" dirty="0"/>
              <a:t>OR</a:t>
            </a:r>
          </a:p>
          <a:p>
            <a:pPr algn="ctr"/>
            <a:endParaRPr lang="en-US" sz="1200" dirty="0"/>
          </a:p>
          <a:p>
            <a:pPr algn="ctr"/>
            <a:r>
              <a:rPr lang="en-US" sz="1200" dirty="0"/>
              <a:t>Beta-lactam &amp; Resp </a:t>
            </a:r>
            <a:r>
              <a:rPr lang="en-US" sz="1200" dirty="0" err="1"/>
              <a:t>fluoroquin</a:t>
            </a:r>
            <a:endParaRPr lang="en-US" sz="1200" dirty="0"/>
          </a:p>
          <a:p>
            <a:pPr algn="ctr"/>
            <a:r>
              <a:rPr lang="en-US" sz="1200" dirty="0"/>
              <a:t>Amp-</a:t>
            </a:r>
            <a:r>
              <a:rPr lang="en-US" sz="1200" dirty="0" err="1"/>
              <a:t>Sulb</a:t>
            </a:r>
            <a:r>
              <a:rPr lang="en-US" sz="1200" dirty="0"/>
              <a:t>, </a:t>
            </a:r>
            <a:r>
              <a:rPr lang="en-US" sz="1200" dirty="0" err="1"/>
              <a:t>Cefotax</a:t>
            </a:r>
            <a:r>
              <a:rPr lang="en-US" sz="1200" dirty="0"/>
              <a:t>,  </a:t>
            </a:r>
            <a:r>
              <a:rPr lang="en-US" sz="1200" dirty="0" err="1"/>
              <a:t>Ceftriax</a:t>
            </a:r>
            <a:r>
              <a:rPr lang="en-US" sz="1200" dirty="0"/>
              <a:t> , </a:t>
            </a:r>
            <a:r>
              <a:rPr lang="en-US" sz="1200" dirty="0" err="1"/>
              <a:t>Ceftaro</a:t>
            </a:r>
            <a:endParaRPr lang="en-US" sz="1200" dirty="0"/>
          </a:p>
          <a:p>
            <a:pPr algn="ctr"/>
            <a:r>
              <a:rPr lang="en-US" sz="1200" dirty="0"/>
              <a:t>and</a:t>
            </a:r>
          </a:p>
          <a:p>
            <a:pPr algn="ctr"/>
            <a:r>
              <a:rPr lang="en-US" sz="1200" dirty="0"/>
              <a:t>Levofloxacin 750 mg </a:t>
            </a:r>
            <a:r>
              <a:rPr lang="en-US" sz="1200" dirty="0" err="1"/>
              <a:t>qDay</a:t>
            </a:r>
            <a:r>
              <a:rPr lang="en-US" sz="1200" dirty="0"/>
              <a:t> or</a:t>
            </a:r>
          </a:p>
          <a:p>
            <a:pPr algn="ctr"/>
            <a:r>
              <a:rPr lang="en-US" sz="1200" dirty="0"/>
              <a:t>Moxifloxacin 400 mg </a:t>
            </a:r>
            <a:r>
              <a:rPr lang="en-US" sz="1200" dirty="0" err="1"/>
              <a:t>qDay</a:t>
            </a:r>
            <a:endParaRPr lang="en-US" sz="1200" dirty="0"/>
          </a:p>
        </p:txBody>
      </p:sp>
      <p:sp>
        <p:nvSpPr>
          <p:cNvPr id="11" name="Oval 10">
            <a:extLst>
              <a:ext uri="{FF2B5EF4-FFF2-40B4-BE49-F238E27FC236}">
                <a16:creationId xmlns:a16="http://schemas.microsoft.com/office/drawing/2014/main" id="{805444AF-7131-A046-A802-D7EEEDFAC5A0}"/>
              </a:ext>
            </a:extLst>
          </p:cNvPr>
          <p:cNvSpPr>
            <a:spLocks noChangeAspect="1"/>
          </p:cNvSpPr>
          <p:nvPr/>
        </p:nvSpPr>
        <p:spPr>
          <a:xfrm>
            <a:off x="3666308" y="975360"/>
            <a:ext cx="2063932" cy="180267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a:extLst>
              <a:ext uri="{FF2B5EF4-FFF2-40B4-BE49-F238E27FC236}">
                <a16:creationId xmlns:a16="http://schemas.microsoft.com/office/drawing/2014/main" id="{6C9E00BD-DA63-224E-BB77-7642401BD01E}"/>
              </a:ext>
            </a:extLst>
          </p:cNvPr>
          <p:cNvSpPr/>
          <p:nvPr/>
        </p:nvSpPr>
        <p:spPr>
          <a:xfrm>
            <a:off x="4489269" y="2791098"/>
            <a:ext cx="484632" cy="78377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EBB137B-71FB-8242-B928-E88C3C7BC6C6}"/>
              </a:ext>
            </a:extLst>
          </p:cNvPr>
          <p:cNvSpPr txBox="1"/>
          <p:nvPr/>
        </p:nvSpPr>
        <p:spPr>
          <a:xfrm>
            <a:off x="3784613" y="2808515"/>
            <a:ext cx="1899879" cy="646331"/>
          </a:xfrm>
          <a:prstGeom prst="rect">
            <a:avLst/>
          </a:prstGeom>
          <a:solidFill>
            <a:schemeClr val="bg1">
              <a:alpha val="41000"/>
            </a:schemeClr>
          </a:solidFill>
          <a:ln>
            <a:solidFill>
              <a:schemeClr val="tx1"/>
            </a:solidFill>
          </a:ln>
        </p:spPr>
        <p:txBody>
          <a:bodyPr wrap="none" rtlCol="0">
            <a:spAutoFit/>
          </a:bodyPr>
          <a:lstStyle/>
          <a:p>
            <a:pPr algn="ctr"/>
            <a:r>
              <a:rPr lang="en-US" dirty="0"/>
              <a:t>cover broad, test, </a:t>
            </a:r>
          </a:p>
          <a:p>
            <a:pPr algn="ctr"/>
            <a:r>
              <a:rPr lang="en-US" dirty="0"/>
              <a:t>de-escalate if neg</a:t>
            </a:r>
          </a:p>
        </p:txBody>
      </p:sp>
      <p:sp>
        <p:nvSpPr>
          <p:cNvPr id="13" name="TextBox 12">
            <a:extLst>
              <a:ext uri="{FF2B5EF4-FFF2-40B4-BE49-F238E27FC236}">
                <a16:creationId xmlns:a16="http://schemas.microsoft.com/office/drawing/2014/main" id="{3C5E4762-E6C9-0644-820A-2F996F11074F}"/>
              </a:ext>
            </a:extLst>
          </p:cNvPr>
          <p:cNvSpPr txBox="1"/>
          <p:nvPr/>
        </p:nvSpPr>
        <p:spPr>
          <a:xfrm>
            <a:off x="3152678" y="3600994"/>
            <a:ext cx="2825132" cy="3231654"/>
          </a:xfrm>
          <a:prstGeom prst="rect">
            <a:avLst/>
          </a:prstGeom>
          <a:solidFill>
            <a:schemeClr val="accent3">
              <a:lumMod val="20000"/>
              <a:lumOff val="80000"/>
            </a:schemeClr>
          </a:solidFill>
        </p:spPr>
        <p:txBody>
          <a:bodyPr wrap="none" rtlCol="0">
            <a:spAutoFit/>
          </a:bodyPr>
          <a:lstStyle/>
          <a:p>
            <a:pPr algn="ctr"/>
            <a:r>
              <a:rPr lang="en-US" sz="1200" dirty="0"/>
              <a:t>Beta-lactam &amp; Macrolide</a:t>
            </a:r>
          </a:p>
          <a:p>
            <a:pPr algn="ctr"/>
            <a:r>
              <a:rPr lang="en-US" sz="1200" dirty="0"/>
              <a:t>Amp-</a:t>
            </a:r>
            <a:r>
              <a:rPr lang="en-US" sz="1200" dirty="0" err="1"/>
              <a:t>Sulb</a:t>
            </a:r>
            <a:r>
              <a:rPr lang="en-US" sz="1200" dirty="0"/>
              <a:t>, </a:t>
            </a:r>
            <a:r>
              <a:rPr lang="en-US" sz="1200" dirty="0" err="1"/>
              <a:t>Cefotax</a:t>
            </a:r>
            <a:r>
              <a:rPr lang="en-US" sz="1200" dirty="0"/>
              <a:t>,  </a:t>
            </a:r>
            <a:r>
              <a:rPr lang="en-US" sz="1200" dirty="0" err="1"/>
              <a:t>Ceftriax</a:t>
            </a:r>
            <a:r>
              <a:rPr lang="en-US" sz="1200" dirty="0"/>
              <a:t> , </a:t>
            </a:r>
            <a:r>
              <a:rPr lang="en-US" sz="1200" dirty="0" err="1"/>
              <a:t>Ceftaro</a:t>
            </a:r>
            <a:endParaRPr lang="en-US" sz="1200" dirty="0"/>
          </a:p>
          <a:p>
            <a:pPr algn="ctr"/>
            <a:r>
              <a:rPr lang="en-US" sz="1200" dirty="0"/>
              <a:t>and</a:t>
            </a:r>
          </a:p>
          <a:p>
            <a:pPr algn="ctr"/>
            <a:r>
              <a:rPr lang="en-US" sz="1200" dirty="0" err="1"/>
              <a:t>Azith</a:t>
            </a:r>
            <a:r>
              <a:rPr lang="en-US" sz="1200" dirty="0"/>
              <a:t> or </a:t>
            </a:r>
            <a:r>
              <a:rPr lang="en-US" sz="1200" dirty="0" err="1"/>
              <a:t>Clarithro</a:t>
            </a:r>
            <a:endParaRPr lang="en-US" sz="1200" dirty="0"/>
          </a:p>
          <a:p>
            <a:pPr algn="ctr"/>
            <a:endParaRPr lang="en-US" sz="1200" dirty="0"/>
          </a:p>
          <a:p>
            <a:pPr algn="ctr"/>
            <a:r>
              <a:rPr lang="en-US" sz="1200" dirty="0"/>
              <a:t>OR</a:t>
            </a:r>
          </a:p>
          <a:p>
            <a:pPr algn="ctr"/>
            <a:endParaRPr lang="en-US" sz="1200" dirty="0"/>
          </a:p>
          <a:p>
            <a:pPr algn="ctr"/>
            <a:r>
              <a:rPr lang="en-US" sz="1200" dirty="0"/>
              <a:t>Beta-lactam &amp; Resp </a:t>
            </a:r>
            <a:r>
              <a:rPr lang="en-US" sz="1200" dirty="0" err="1"/>
              <a:t>fluoroquin</a:t>
            </a:r>
            <a:endParaRPr lang="en-US" sz="1200" dirty="0"/>
          </a:p>
          <a:p>
            <a:pPr algn="ctr"/>
            <a:r>
              <a:rPr lang="en-US" sz="1200" dirty="0"/>
              <a:t>Amp-</a:t>
            </a:r>
            <a:r>
              <a:rPr lang="en-US" sz="1200" dirty="0" err="1"/>
              <a:t>Sulb</a:t>
            </a:r>
            <a:r>
              <a:rPr lang="en-US" sz="1200" dirty="0"/>
              <a:t>, </a:t>
            </a:r>
            <a:r>
              <a:rPr lang="en-US" sz="1200" dirty="0" err="1"/>
              <a:t>Cefotax</a:t>
            </a:r>
            <a:r>
              <a:rPr lang="en-US" sz="1200" dirty="0"/>
              <a:t>,  </a:t>
            </a:r>
            <a:r>
              <a:rPr lang="en-US" sz="1200" dirty="0" err="1"/>
              <a:t>Ceftriax</a:t>
            </a:r>
            <a:r>
              <a:rPr lang="en-US" sz="1200" dirty="0"/>
              <a:t> , </a:t>
            </a:r>
            <a:r>
              <a:rPr lang="en-US" sz="1200" dirty="0" err="1"/>
              <a:t>Ceftaro</a:t>
            </a:r>
            <a:endParaRPr lang="en-US" sz="1200" dirty="0"/>
          </a:p>
          <a:p>
            <a:pPr algn="ctr"/>
            <a:r>
              <a:rPr lang="en-US" sz="1200" dirty="0"/>
              <a:t>and</a:t>
            </a:r>
          </a:p>
          <a:p>
            <a:pPr algn="ctr"/>
            <a:r>
              <a:rPr lang="en-US" sz="1200" dirty="0"/>
              <a:t>Levofloxacin or Moxifloxacin</a:t>
            </a:r>
          </a:p>
          <a:p>
            <a:pPr algn="ctr"/>
            <a:endParaRPr lang="en-US" sz="1200" dirty="0"/>
          </a:p>
          <a:p>
            <a:pPr algn="ctr"/>
            <a:r>
              <a:rPr lang="en-US" sz="1200" dirty="0"/>
              <a:t>AND</a:t>
            </a:r>
          </a:p>
          <a:p>
            <a:pPr algn="ctr"/>
            <a:endParaRPr lang="en-US" sz="1200" dirty="0"/>
          </a:p>
          <a:p>
            <a:pPr algn="ctr"/>
            <a:r>
              <a:rPr lang="en-US" sz="1200" dirty="0"/>
              <a:t>MRSA coverage</a:t>
            </a:r>
          </a:p>
          <a:p>
            <a:pPr algn="ctr"/>
            <a:r>
              <a:rPr lang="en-US" sz="1200" dirty="0" err="1"/>
              <a:t>Vanco</a:t>
            </a:r>
            <a:r>
              <a:rPr lang="en-US" sz="1200" dirty="0"/>
              <a:t> or Linezolid</a:t>
            </a:r>
          </a:p>
          <a:p>
            <a:pPr algn="ctr"/>
            <a:r>
              <a:rPr lang="en-US" sz="1200" dirty="0"/>
              <a:t>discontinue if </a:t>
            </a:r>
            <a:r>
              <a:rPr lang="en-US" sz="1200" dirty="0" err="1"/>
              <a:t>cx’s</a:t>
            </a:r>
            <a:r>
              <a:rPr lang="en-US" sz="1200" dirty="0"/>
              <a:t> or nasal PCR neg MRSA</a:t>
            </a:r>
          </a:p>
        </p:txBody>
      </p:sp>
      <p:sp>
        <p:nvSpPr>
          <p:cNvPr id="14" name="Oval 13">
            <a:extLst>
              <a:ext uri="{FF2B5EF4-FFF2-40B4-BE49-F238E27FC236}">
                <a16:creationId xmlns:a16="http://schemas.microsoft.com/office/drawing/2014/main" id="{5CA35AD0-2ECA-A945-B990-3DBEA2BA484E}"/>
              </a:ext>
            </a:extLst>
          </p:cNvPr>
          <p:cNvSpPr>
            <a:spLocks noChangeAspect="1"/>
          </p:cNvSpPr>
          <p:nvPr/>
        </p:nvSpPr>
        <p:spPr>
          <a:xfrm>
            <a:off x="5765074" y="957943"/>
            <a:ext cx="2063932" cy="1802675"/>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0B1C31B0-C8E3-F74F-839A-D1CD838B4168}"/>
              </a:ext>
            </a:extLst>
          </p:cNvPr>
          <p:cNvSpPr/>
          <p:nvPr/>
        </p:nvSpPr>
        <p:spPr>
          <a:xfrm>
            <a:off x="6588035" y="2773681"/>
            <a:ext cx="484632" cy="783771"/>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7FF09AB-69FB-E441-A441-F765697EB009}"/>
              </a:ext>
            </a:extLst>
          </p:cNvPr>
          <p:cNvSpPr txBox="1"/>
          <p:nvPr/>
        </p:nvSpPr>
        <p:spPr>
          <a:xfrm>
            <a:off x="5883379" y="2791098"/>
            <a:ext cx="1899879" cy="646331"/>
          </a:xfrm>
          <a:prstGeom prst="rect">
            <a:avLst/>
          </a:prstGeom>
          <a:solidFill>
            <a:schemeClr val="bg1">
              <a:alpha val="41000"/>
            </a:schemeClr>
          </a:solidFill>
          <a:ln>
            <a:solidFill>
              <a:schemeClr val="tx1"/>
            </a:solidFill>
          </a:ln>
        </p:spPr>
        <p:txBody>
          <a:bodyPr wrap="none" rtlCol="0">
            <a:spAutoFit/>
          </a:bodyPr>
          <a:lstStyle/>
          <a:p>
            <a:pPr algn="ctr"/>
            <a:r>
              <a:rPr lang="en-US" dirty="0"/>
              <a:t>cover broad, test, </a:t>
            </a:r>
          </a:p>
          <a:p>
            <a:pPr algn="ctr"/>
            <a:r>
              <a:rPr lang="en-US" dirty="0"/>
              <a:t>de-escalate if neg</a:t>
            </a:r>
          </a:p>
        </p:txBody>
      </p:sp>
      <p:sp>
        <p:nvSpPr>
          <p:cNvPr id="17" name="TextBox 16">
            <a:extLst>
              <a:ext uri="{FF2B5EF4-FFF2-40B4-BE49-F238E27FC236}">
                <a16:creationId xmlns:a16="http://schemas.microsoft.com/office/drawing/2014/main" id="{551F3C80-8A67-B442-AAFB-6243B653A1DF}"/>
              </a:ext>
            </a:extLst>
          </p:cNvPr>
          <p:cNvSpPr txBox="1"/>
          <p:nvPr/>
        </p:nvSpPr>
        <p:spPr>
          <a:xfrm>
            <a:off x="6115901" y="3596640"/>
            <a:ext cx="2062872" cy="2862322"/>
          </a:xfrm>
          <a:prstGeom prst="rect">
            <a:avLst/>
          </a:prstGeom>
          <a:solidFill>
            <a:schemeClr val="accent3">
              <a:lumMod val="20000"/>
              <a:lumOff val="80000"/>
            </a:schemeClr>
          </a:solidFill>
        </p:spPr>
        <p:txBody>
          <a:bodyPr wrap="none" rtlCol="0">
            <a:spAutoFit/>
          </a:bodyPr>
          <a:lstStyle/>
          <a:p>
            <a:pPr algn="ctr"/>
            <a:r>
              <a:rPr lang="en-US" sz="1200" dirty="0"/>
              <a:t>Resp </a:t>
            </a:r>
            <a:r>
              <a:rPr lang="en-US" sz="1200" dirty="0" err="1"/>
              <a:t>Fluoroquin</a:t>
            </a:r>
            <a:r>
              <a:rPr lang="en-US" sz="1200" dirty="0"/>
              <a:t> or Macrolide</a:t>
            </a:r>
          </a:p>
          <a:p>
            <a:pPr algn="ctr"/>
            <a:r>
              <a:rPr lang="en-US" sz="1200" dirty="0"/>
              <a:t>Levofloxacin or Moxifloxacin</a:t>
            </a:r>
          </a:p>
          <a:p>
            <a:pPr algn="ctr"/>
            <a:r>
              <a:rPr lang="en-US" sz="1200" dirty="0"/>
              <a:t>or</a:t>
            </a:r>
          </a:p>
          <a:p>
            <a:pPr algn="ctr"/>
            <a:r>
              <a:rPr lang="en-US" sz="1200" dirty="0" err="1"/>
              <a:t>Azith</a:t>
            </a:r>
            <a:r>
              <a:rPr lang="en-US" sz="1200" dirty="0"/>
              <a:t> or </a:t>
            </a:r>
            <a:r>
              <a:rPr lang="en-US" sz="1200" dirty="0" err="1"/>
              <a:t>Clarithro</a:t>
            </a:r>
            <a:endParaRPr lang="en-US" sz="1200" dirty="0"/>
          </a:p>
          <a:p>
            <a:pPr algn="ctr"/>
            <a:endParaRPr lang="en-US" sz="1200" dirty="0"/>
          </a:p>
          <a:p>
            <a:pPr algn="ctr"/>
            <a:r>
              <a:rPr lang="en-US" sz="1200" dirty="0"/>
              <a:t>AND</a:t>
            </a:r>
          </a:p>
          <a:p>
            <a:pPr algn="ctr"/>
            <a:endParaRPr lang="en-US" sz="1200" dirty="0"/>
          </a:p>
          <a:p>
            <a:pPr algn="ctr"/>
            <a:r>
              <a:rPr lang="en-US" sz="1200" dirty="0" err="1"/>
              <a:t>PAerug</a:t>
            </a:r>
            <a:r>
              <a:rPr lang="en-US" sz="1200" dirty="0"/>
              <a:t> coverage</a:t>
            </a:r>
          </a:p>
          <a:p>
            <a:pPr algn="ctr"/>
            <a:r>
              <a:rPr lang="en-US" sz="1200" dirty="0"/>
              <a:t>Pip/</a:t>
            </a:r>
            <a:r>
              <a:rPr lang="en-US" sz="1200" dirty="0" err="1"/>
              <a:t>Tazo</a:t>
            </a:r>
            <a:r>
              <a:rPr lang="en-US" sz="1200" dirty="0"/>
              <a:t> 4.5 gm q6 </a:t>
            </a:r>
            <a:r>
              <a:rPr lang="en-US" sz="1200" dirty="0" err="1"/>
              <a:t>hrs</a:t>
            </a:r>
            <a:endParaRPr lang="en-US" sz="1200" dirty="0"/>
          </a:p>
          <a:p>
            <a:pPr algn="ctr"/>
            <a:r>
              <a:rPr lang="en-US" sz="1200" dirty="0"/>
              <a:t>Cefepime 2 gm q8 </a:t>
            </a:r>
            <a:r>
              <a:rPr lang="en-US" sz="1200" dirty="0" err="1"/>
              <a:t>hrs</a:t>
            </a:r>
            <a:endParaRPr lang="en-US" sz="1200" dirty="0"/>
          </a:p>
          <a:p>
            <a:pPr algn="ctr"/>
            <a:r>
              <a:rPr lang="en-US" sz="1200" dirty="0"/>
              <a:t>Ceftazidime 2 gm q8 </a:t>
            </a:r>
            <a:r>
              <a:rPr lang="en-US" sz="1200" dirty="0" err="1"/>
              <a:t>hrs</a:t>
            </a:r>
            <a:endParaRPr lang="en-US" sz="1200" dirty="0"/>
          </a:p>
          <a:p>
            <a:pPr algn="ctr"/>
            <a:r>
              <a:rPr lang="en-US" sz="1200" dirty="0"/>
              <a:t>Imipenem 500 mg q6 </a:t>
            </a:r>
            <a:r>
              <a:rPr lang="en-US" sz="1200" dirty="0" err="1"/>
              <a:t>hrs</a:t>
            </a:r>
            <a:endParaRPr lang="en-US" sz="1200" dirty="0"/>
          </a:p>
          <a:p>
            <a:pPr algn="ctr"/>
            <a:r>
              <a:rPr lang="en-US" sz="1200" dirty="0"/>
              <a:t>Meropenem 1 gm q8 </a:t>
            </a:r>
            <a:r>
              <a:rPr lang="en-US" sz="1200" dirty="0" err="1"/>
              <a:t>hrs</a:t>
            </a:r>
            <a:endParaRPr lang="en-US" sz="1200" dirty="0"/>
          </a:p>
          <a:p>
            <a:pPr algn="ctr"/>
            <a:r>
              <a:rPr lang="en-US" sz="1200" dirty="0"/>
              <a:t>Aztreonam 2 gm q8 </a:t>
            </a:r>
            <a:r>
              <a:rPr lang="en-US" sz="1200" dirty="0" err="1"/>
              <a:t>hrs</a:t>
            </a:r>
            <a:endParaRPr lang="en-US" sz="1200" dirty="0"/>
          </a:p>
          <a:p>
            <a:pPr algn="ctr"/>
            <a:r>
              <a:rPr lang="en-US" sz="1200" dirty="0"/>
              <a:t>discontinue if </a:t>
            </a:r>
            <a:r>
              <a:rPr lang="en-US" sz="1200" dirty="0" err="1"/>
              <a:t>cx’s</a:t>
            </a:r>
            <a:r>
              <a:rPr lang="en-US" sz="1200" dirty="0"/>
              <a:t> neg </a:t>
            </a:r>
            <a:r>
              <a:rPr lang="en-US" sz="1200" dirty="0" err="1"/>
              <a:t>PAerug</a:t>
            </a:r>
            <a:endParaRPr lang="en-US" sz="1200" dirty="0"/>
          </a:p>
        </p:txBody>
      </p:sp>
      <p:sp>
        <p:nvSpPr>
          <p:cNvPr id="18" name="Oval 17">
            <a:extLst>
              <a:ext uri="{FF2B5EF4-FFF2-40B4-BE49-F238E27FC236}">
                <a16:creationId xmlns:a16="http://schemas.microsoft.com/office/drawing/2014/main" id="{D914C210-7E97-B94F-82B8-A08B474EEAC7}"/>
              </a:ext>
            </a:extLst>
          </p:cNvPr>
          <p:cNvSpPr>
            <a:spLocks noChangeAspect="1"/>
          </p:cNvSpPr>
          <p:nvPr/>
        </p:nvSpPr>
        <p:spPr>
          <a:xfrm>
            <a:off x="7694024" y="783771"/>
            <a:ext cx="4497976" cy="1058092"/>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3F5B9CF9-E8F2-C54E-AA21-6BC1368763BE}"/>
              </a:ext>
            </a:extLst>
          </p:cNvPr>
          <p:cNvSpPr/>
          <p:nvPr/>
        </p:nvSpPr>
        <p:spPr>
          <a:xfrm>
            <a:off x="9627327" y="1854927"/>
            <a:ext cx="484632" cy="99277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8566C5-977D-0B49-84BE-6329C4822717}"/>
              </a:ext>
            </a:extLst>
          </p:cNvPr>
          <p:cNvSpPr txBox="1"/>
          <p:nvPr/>
        </p:nvSpPr>
        <p:spPr>
          <a:xfrm>
            <a:off x="8908870" y="1950708"/>
            <a:ext cx="1949256" cy="646331"/>
          </a:xfrm>
          <a:prstGeom prst="rect">
            <a:avLst/>
          </a:prstGeom>
          <a:solidFill>
            <a:schemeClr val="bg1">
              <a:alpha val="90000"/>
            </a:schemeClr>
          </a:solidFill>
          <a:ln>
            <a:solidFill>
              <a:schemeClr val="tx1"/>
            </a:solidFill>
          </a:ln>
        </p:spPr>
        <p:txBody>
          <a:bodyPr wrap="square" rtlCol="0">
            <a:spAutoFit/>
          </a:bodyPr>
          <a:lstStyle/>
          <a:p>
            <a:pPr algn="ctr"/>
            <a:r>
              <a:rPr lang="en-US" dirty="0"/>
              <a:t>cover broad, test, </a:t>
            </a:r>
          </a:p>
          <a:p>
            <a:pPr algn="ctr"/>
            <a:r>
              <a:rPr lang="en-US" dirty="0"/>
              <a:t>de-escalate if neg</a:t>
            </a:r>
          </a:p>
        </p:txBody>
      </p:sp>
      <p:sp>
        <p:nvSpPr>
          <p:cNvPr id="21" name="TextBox 20">
            <a:extLst>
              <a:ext uri="{FF2B5EF4-FFF2-40B4-BE49-F238E27FC236}">
                <a16:creationId xmlns:a16="http://schemas.microsoft.com/office/drawing/2014/main" id="{E05D397F-810D-864D-90CA-667C2115CDB4}"/>
              </a:ext>
            </a:extLst>
          </p:cNvPr>
          <p:cNvSpPr txBox="1"/>
          <p:nvPr/>
        </p:nvSpPr>
        <p:spPr>
          <a:xfrm>
            <a:off x="8321044" y="2861556"/>
            <a:ext cx="3148144" cy="3970318"/>
          </a:xfrm>
          <a:prstGeom prst="rect">
            <a:avLst/>
          </a:prstGeom>
          <a:solidFill>
            <a:schemeClr val="accent3">
              <a:lumMod val="20000"/>
              <a:lumOff val="80000"/>
            </a:schemeClr>
          </a:solidFill>
        </p:spPr>
        <p:txBody>
          <a:bodyPr wrap="square" rtlCol="0">
            <a:spAutoFit/>
          </a:bodyPr>
          <a:lstStyle/>
          <a:p>
            <a:pPr algn="ctr"/>
            <a:r>
              <a:rPr lang="en-US" sz="1200" dirty="0"/>
              <a:t>Beta-lactam &amp; Macrolide</a:t>
            </a:r>
          </a:p>
          <a:p>
            <a:pPr algn="ctr"/>
            <a:r>
              <a:rPr lang="en-US" sz="1200" dirty="0"/>
              <a:t>Amp-</a:t>
            </a:r>
            <a:r>
              <a:rPr lang="en-US" sz="1200" dirty="0" err="1"/>
              <a:t>Sulb</a:t>
            </a:r>
            <a:r>
              <a:rPr lang="en-US" sz="1200" dirty="0"/>
              <a:t>, </a:t>
            </a:r>
            <a:r>
              <a:rPr lang="en-US" sz="1200" dirty="0" err="1"/>
              <a:t>Cefotax</a:t>
            </a:r>
            <a:r>
              <a:rPr lang="en-US" sz="1200" dirty="0"/>
              <a:t>,  </a:t>
            </a:r>
            <a:r>
              <a:rPr lang="en-US" sz="1200" dirty="0" err="1"/>
              <a:t>Ceftriax</a:t>
            </a:r>
            <a:r>
              <a:rPr lang="en-US" sz="1200" dirty="0"/>
              <a:t> , </a:t>
            </a:r>
            <a:r>
              <a:rPr lang="en-US" sz="1200" dirty="0" err="1"/>
              <a:t>Ceftaro</a:t>
            </a:r>
            <a:endParaRPr lang="en-US" sz="1200" dirty="0"/>
          </a:p>
          <a:p>
            <a:pPr algn="ctr"/>
            <a:r>
              <a:rPr lang="en-US" sz="1200" dirty="0"/>
              <a:t>and</a:t>
            </a:r>
          </a:p>
          <a:p>
            <a:pPr algn="ctr"/>
            <a:r>
              <a:rPr lang="en-US" sz="1200" dirty="0" err="1"/>
              <a:t>Azith</a:t>
            </a:r>
            <a:r>
              <a:rPr lang="en-US" sz="1200" dirty="0"/>
              <a:t> or </a:t>
            </a:r>
            <a:r>
              <a:rPr lang="en-US" sz="1200" dirty="0" err="1"/>
              <a:t>Clarithro</a:t>
            </a:r>
            <a:endParaRPr lang="en-US" sz="1200" dirty="0"/>
          </a:p>
          <a:p>
            <a:pPr algn="ctr"/>
            <a:endParaRPr lang="en-US" sz="1200" dirty="0"/>
          </a:p>
          <a:p>
            <a:pPr algn="ctr"/>
            <a:r>
              <a:rPr lang="en-US" sz="1200" dirty="0"/>
              <a:t>OR</a:t>
            </a:r>
          </a:p>
          <a:p>
            <a:pPr algn="ctr"/>
            <a:endParaRPr lang="en-US" sz="1200" dirty="0"/>
          </a:p>
          <a:p>
            <a:pPr algn="ctr"/>
            <a:r>
              <a:rPr lang="en-US" sz="1200" dirty="0"/>
              <a:t>Beta-lactam &amp; Resp </a:t>
            </a:r>
            <a:r>
              <a:rPr lang="en-US" sz="1200" dirty="0" err="1"/>
              <a:t>fluoroquin</a:t>
            </a:r>
            <a:endParaRPr lang="en-US" sz="1200" dirty="0"/>
          </a:p>
          <a:p>
            <a:pPr algn="ctr"/>
            <a:r>
              <a:rPr lang="en-US" sz="1200" dirty="0"/>
              <a:t>Amp-</a:t>
            </a:r>
            <a:r>
              <a:rPr lang="en-US" sz="1200" dirty="0" err="1"/>
              <a:t>Sulb</a:t>
            </a:r>
            <a:r>
              <a:rPr lang="en-US" sz="1200" dirty="0"/>
              <a:t>, </a:t>
            </a:r>
            <a:r>
              <a:rPr lang="en-US" sz="1200" dirty="0" err="1"/>
              <a:t>Cefotax</a:t>
            </a:r>
            <a:r>
              <a:rPr lang="en-US" sz="1200" dirty="0"/>
              <a:t>,  </a:t>
            </a:r>
            <a:r>
              <a:rPr lang="en-US" sz="1200" dirty="0" err="1"/>
              <a:t>Ceftriax</a:t>
            </a:r>
            <a:r>
              <a:rPr lang="en-US" sz="1200" dirty="0"/>
              <a:t> , </a:t>
            </a:r>
            <a:r>
              <a:rPr lang="en-US" sz="1200" dirty="0" err="1"/>
              <a:t>Ceftaro</a:t>
            </a:r>
            <a:endParaRPr lang="en-US" sz="1200" dirty="0"/>
          </a:p>
          <a:p>
            <a:pPr algn="ctr"/>
            <a:r>
              <a:rPr lang="en-US" sz="1200" dirty="0"/>
              <a:t>and</a:t>
            </a:r>
          </a:p>
          <a:p>
            <a:pPr algn="ctr"/>
            <a:r>
              <a:rPr lang="en-US" sz="1200" dirty="0"/>
              <a:t>Levofloxacin or Moxifloxacin</a:t>
            </a:r>
          </a:p>
          <a:p>
            <a:pPr algn="ctr"/>
            <a:endParaRPr lang="en-US" sz="1200" dirty="0"/>
          </a:p>
          <a:p>
            <a:pPr algn="ctr"/>
            <a:r>
              <a:rPr lang="en-US" sz="1200" dirty="0"/>
              <a:t>AND</a:t>
            </a:r>
          </a:p>
          <a:p>
            <a:pPr algn="ctr"/>
            <a:endParaRPr lang="en-US" sz="1200" dirty="0"/>
          </a:p>
          <a:p>
            <a:pPr algn="ctr"/>
            <a:r>
              <a:rPr lang="en-US" sz="1200" dirty="0"/>
              <a:t>MRSA coverage:  </a:t>
            </a:r>
            <a:r>
              <a:rPr lang="en-US" sz="1200" dirty="0" err="1"/>
              <a:t>Vanco</a:t>
            </a:r>
            <a:r>
              <a:rPr lang="en-US" sz="1200" dirty="0"/>
              <a:t> or Linezolid</a:t>
            </a:r>
          </a:p>
          <a:p>
            <a:pPr algn="ctr"/>
            <a:endParaRPr lang="en-US" sz="1200" dirty="0"/>
          </a:p>
          <a:p>
            <a:pPr algn="ctr"/>
            <a:r>
              <a:rPr lang="en-US" sz="1200" dirty="0"/>
              <a:t>AND </a:t>
            </a:r>
          </a:p>
          <a:p>
            <a:pPr algn="ctr"/>
            <a:endParaRPr lang="en-US" sz="1200" dirty="0"/>
          </a:p>
          <a:p>
            <a:pPr algn="ctr"/>
            <a:r>
              <a:rPr lang="en-US" sz="1200" dirty="0" err="1"/>
              <a:t>PAerug</a:t>
            </a:r>
            <a:r>
              <a:rPr lang="en-US" sz="1200" dirty="0"/>
              <a:t> coverage:  Pip/</a:t>
            </a:r>
            <a:r>
              <a:rPr lang="en-US" sz="1200" dirty="0" err="1"/>
              <a:t>Tazo</a:t>
            </a:r>
            <a:r>
              <a:rPr lang="en-US" sz="1200" dirty="0"/>
              <a:t>, Cefepime, </a:t>
            </a:r>
            <a:r>
              <a:rPr lang="en-US" sz="1200" dirty="0" err="1"/>
              <a:t>Ceftaz</a:t>
            </a:r>
            <a:r>
              <a:rPr lang="en-US" sz="1200" dirty="0"/>
              <a:t>, Imipenem, Meropenem, Aztreonam</a:t>
            </a:r>
          </a:p>
          <a:p>
            <a:pPr algn="ctr"/>
            <a:r>
              <a:rPr lang="en-US" sz="1200" dirty="0"/>
              <a:t>discontinue if </a:t>
            </a:r>
            <a:r>
              <a:rPr lang="en-US" sz="1200" dirty="0" err="1"/>
              <a:t>cx’s</a:t>
            </a:r>
            <a:r>
              <a:rPr lang="en-US" sz="1200" dirty="0"/>
              <a:t>/PCR MRSA or </a:t>
            </a:r>
            <a:r>
              <a:rPr lang="en-US" sz="1200" dirty="0" err="1"/>
              <a:t>PAerug</a:t>
            </a:r>
            <a:r>
              <a:rPr lang="en-US" sz="1200" dirty="0"/>
              <a:t> if neg</a:t>
            </a:r>
          </a:p>
        </p:txBody>
      </p:sp>
    </p:spTree>
    <p:extLst>
      <p:ext uri="{BB962C8B-B14F-4D97-AF65-F5344CB8AC3E}">
        <p14:creationId xmlns:p14="http://schemas.microsoft.com/office/powerpoint/2010/main" val="33047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up)">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58C82-6422-7847-8305-0EC6BE4958C2}"/>
              </a:ext>
            </a:extLst>
          </p:cNvPr>
          <p:cNvSpPr>
            <a:spLocks noGrp="1"/>
          </p:cNvSpPr>
          <p:nvPr>
            <p:ph idx="1"/>
          </p:nvPr>
        </p:nvSpPr>
        <p:spPr/>
        <p:txBody>
          <a:bodyPr anchor="t"/>
          <a:lstStyle/>
          <a:p>
            <a:r>
              <a:rPr lang="en-US" dirty="0"/>
              <a:t>nasal MRSA for PCR is a really good test </a:t>
            </a:r>
          </a:p>
          <a:p>
            <a:pPr lvl="1"/>
            <a:r>
              <a:rPr lang="en-US" dirty="0"/>
              <a:t>if negative has high concordance with MRSA not causing pneumonia (high NPV, negative predictive value, good at ruling out), rules out MRSA CAP, can stop MRSA coverage if using</a:t>
            </a:r>
          </a:p>
          <a:p>
            <a:pPr lvl="1"/>
            <a:r>
              <a:rPr lang="en-US" dirty="0"/>
              <a:t>if positive, means MRSA CAP possible but far from ruled in, await cultures to rule in or rule out</a:t>
            </a:r>
          </a:p>
          <a:p>
            <a:r>
              <a:rPr lang="en-US" dirty="0"/>
              <a:t>what are these “locally validated risk factors”?  ATS-IDSA says local rates of MRSA and Pseudomonas pneumonia vary enough that they don’t want to publish simple rules, even though they know we want them to!   So they encourage communities to come up with their own “locally validated risk factors” for MRSA and Pseudomonas.</a:t>
            </a:r>
          </a:p>
          <a:p>
            <a:r>
              <a:rPr lang="en-US" dirty="0"/>
              <a:t>since “locally validated risk factors” don’t exist yet (if ever, </a:t>
            </a:r>
            <a:r>
              <a:rPr lang="en-US" dirty="0" err="1"/>
              <a:t>kinda</a:t>
            </a:r>
            <a:r>
              <a:rPr lang="en-US" dirty="0"/>
              <a:t> aspirational), have to follow other indications and recommendations for approaches to treatment, escalation, and de-escalation</a:t>
            </a:r>
          </a:p>
        </p:txBody>
      </p:sp>
      <p:sp>
        <p:nvSpPr>
          <p:cNvPr id="4" name="TextBox 3">
            <a:extLst>
              <a:ext uri="{FF2B5EF4-FFF2-40B4-BE49-F238E27FC236}">
                <a16:creationId xmlns:a16="http://schemas.microsoft.com/office/drawing/2014/main" id="{ED25465D-3BC8-CA4F-BC61-664E6D736D08}"/>
              </a:ext>
            </a:extLst>
          </p:cNvPr>
          <p:cNvSpPr txBox="1"/>
          <p:nvPr/>
        </p:nvSpPr>
        <p:spPr>
          <a:xfrm>
            <a:off x="3832698" y="184823"/>
            <a:ext cx="7354110" cy="646331"/>
          </a:xfrm>
          <a:prstGeom prst="rect">
            <a:avLst/>
          </a:prstGeom>
          <a:noFill/>
        </p:spPr>
        <p:txBody>
          <a:bodyPr wrap="square" rtlCol="0">
            <a:spAutoFit/>
          </a:bodyPr>
          <a:lstStyle/>
          <a:p>
            <a:r>
              <a:rPr lang="en-US" sz="3600" dirty="0"/>
              <a:t>Hospital &amp; ICU </a:t>
            </a:r>
            <a:r>
              <a:rPr lang="en-US" sz="3600" dirty="0" err="1"/>
              <a:t>antbiotics</a:t>
            </a:r>
            <a:r>
              <a:rPr lang="en-US" sz="3600" dirty="0"/>
              <a:t> details</a:t>
            </a:r>
          </a:p>
        </p:txBody>
      </p:sp>
      <p:sp>
        <p:nvSpPr>
          <p:cNvPr id="5" name="Title 1">
            <a:extLst>
              <a:ext uri="{FF2B5EF4-FFF2-40B4-BE49-F238E27FC236}">
                <a16:creationId xmlns:a16="http://schemas.microsoft.com/office/drawing/2014/main" id="{F5747BEA-6A3A-5042-B458-70F71043A750}"/>
              </a:ext>
            </a:extLst>
          </p:cNvPr>
          <p:cNvSpPr>
            <a:spLocks noGrp="1"/>
          </p:cNvSpPr>
          <p:nvPr>
            <p:ph type="title"/>
          </p:nvPr>
        </p:nvSpPr>
        <p:spPr>
          <a:xfrm>
            <a:off x="135924" y="1123837"/>
            <a:ext cx="3175687" cy="4601183"/>
          </a:xfrm>
        </p:spPr>
        <p:txBody>
          <a:bodyPr>
            <a:normAutofit fontScale="90000"/>
          </a:bodyPr>
          <a:lstStyle/>
          <a:p>
            <a:r>
              <a:rPr lang="en-US" sz="2800" u="sng" dirty="0"/>
              <a:t>Key take-home</a:t>
            </a:r>
            <a:r>
              <a:rPr lang="en-US" sz="2800" dirty="0"/>
              <a:t> 10: </a:t>
            </a:r>
            <a:br>
              <a:rPr lang="en-US" dirty="0"/>
            </a:br>
            <a:r>
              <a:rPr lang="en-US" dirty="0"/>
              <a:t>Inpatient ABX based upon standard therapy, MRSA &amp; </a:t>
            </a:r>
            <a:r>
              <a:rPr lang="en-US" dirty="0" err="1"/>
              <a:t>PAerug</a:t>
            </a:r>
            <a:r>
              <a:rPr lang="en-US" dirty="0"/>
              <a:t> coverage, test-and-escalate or de-escalate strategies</a:t>
            </a:r>
            <a:endParaRPr lang="en-US" sz="3400" dirty="0"/>
          </a:p>
        </p:txBody>
      </p:sp>
    </p:spTree>
    <p:extLst>
      <p:ext uri="{BB962C8B-B14F-4D97-AF65-F5344CB8AC3E}">
        <p14:creationId xmlns:p14="http://schemas.microsoft.com/office/powerpoint/2010/main" val="303998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4"/>
            <a:ext cx="7315200" cy="5806579"/>
          </a:xfrm>
        </p:spPr>
        <p:txBody>
          <a:bodyPr anchor="t">
            <a:normAutofit/>
          </a:bodyPr>
          <a:lstStyle/>
          <a:p>
            <a:pPr marL="0" indent="0">
              <a:buNone/>
            </a:pPr>
            <a:r>
              <a:rPr lang="en-US" sz="2400" dirty="0"/>
              <a:t>44 year old male comparative literature professor sees you in the ER </a:t>
            </a:r>
          </a:p>
          <a:p>
            <a:pPr marL="0" indent="0">
              <a:buNone/>
            </a:pPr>
            <a:r>
              <a:rPr lang="en-US" sz="2400" dirty="0"/>
              <a:t>c/o 5 days of green productive cough, shaking chills, </a:t>
            </a:r>
            <a:r>
              <a:rPr lang="en-US" sz="2400" dirty="0" err="1"/>
              <a:t>Tmax</a:t>
            </a:r>
            <a:r>
              <a:rPr lang="en-US" sz="2400" dirty="0"/>
              <a:t> 103.1, feels ”like crap”, everyone else at home sick</a:t>
            </a:r>
          </a:p>
          <a:p>
            <a:pPr marL="0" indent="0">
              <a:buNone/>
            </a:pPr>
            <a:r>
              <a:rPr lang="en-US" sz="2400" dirty="0"/>
              <a:t>on exam T 101.8, HR 112, RR 23, BP 137/81, focal crackles L base.  Influenza A positive.</a:t>
            </a:r>
          </a:p>
          <a:p>
            <a:pPr marL="0" indent="0">
              <a:buNone/>
            </a:pPr>
            <a:r>
              <a:rPr lang="en-US" sz="2400" dirty="0"/>
              <a:t>You dx CAP &amp; Influenza.  CRB-65 = 0, treat outpatient.</a:t>
            </a:r>
          </a:p>
          <a:p>
            <a:pPr marL="0" indent="0">
              <a:buNone/>
            </a:pPr>
            <a:r>
              <a:rPr lang="en-US" sz="2400" dirty="0"/>
              <a:t>How do you treat?</a:t>
            </a:r>
          </a:p>
          <a:p>
            <a:pPr marL="457200" indent="-457200">
              <a:buFont typeface="Wingdings 2" pitchFamily="18" charset="2"/>
              <a:buAutoNum type="alphaLcParenR"/>
            </a:pPr>
            <a:r>
              <a:rPr lang="en-US" sz="2400" dirty="0"/>
              <a:t>it’s the flu, just give Oseltamivir (or similar)</a:t>
            </a:r>
          </a:p>
          <a:p>
            <a:pPr marL="457200" indent="-457200">
              <a:buAutoNum type="alphaLcParenR"/>
            </a:pPr>
            <a:r>
              <a:rPr lang="en-US" sz="2400" dirty="0"/>
              <a:t>too late for Oseltamivir, just give </a:t>
            </a:r>
            <a:r>
              <a:rPr lang="en-US" sz="2400" dirty="0" err="1"/>
              <a:t>antibacterials</a:t>
            </a:r>
            <a:endParaRPr lang="en-US" sz="2400" dirty="0"/>
          </a:p>
          <a:p>
            <a:pPr marL="457200" indent="-457200">
              <a:buAutoNum type="alphaLcParenR"/>
            </a:pPr>
            <a:r>
              <a:rPr lang="en-US" sz="2400" dirty="0"/>
              <a:t>give both Oseltamivir and ABX</a:t>
            </a:r>
          </a:p>
          <a:p>
            <a:pPr marL="457200" indent="-457200">
              <a:buAutoNum type="alphaLcParenR"/>
            </a:pPr>
            <a:r>
              <a:rPr lang="en-US" sz="2400" dirty="0"/>
              <a:t>too late Oseltamivir, and it’s Influenza pneumonia, give just supportive treatment</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7</a:t>
            </a:r>
          </a:p>
        </p:txBody>
      </p:sp>
    </p:spTree>
    <p:extLst>
      <p:ext uri="{BB962C8B-B14F-4D97-AF65-F5344CB8AC3E}">
        <p14:creationId xmlns:p14="http://schemas.microsoft.com/office/powerpoint/2010/main" val="27853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535039"/>
          </a:xfrm>
        </p:spPr>
        <p:txBody>
          <a:bodyPr anchor="t">
            <a:normAutofit/>
          </a:bodyPr>
          <a:lstStyle/>
          <a:p>
            <a:pPr marL="0" indent="0">
              <a:buNone/>
            </a:pPr>
            <a:r>
              <a:rPr lang="en-US" sz="2400" dirty="0"/>
              <a:t>Applies to outpatient and inpatient.</a:t>
            </a:r>
          </a:p>
          <a:p>
            <a:pPr marL="0" indent="0">
              <a:buNone/>
            </a:pPr>
            <a:r>
              <a:rPr lang="en-US" sz="2400" dirty="0"/>
              <a:t>Regardless of duration of illness, give flu antiviral agent (like oseltamivir).  This is not just Influenza, it’s Influenza and pneumonia.</a:t>
            </a:r>
          </a:p>
          <a:p>
            <a:pPr marL="0" indent="0">
              <a:buNone/>
            </a:pPr>
            <a:r>
              <a:rPr lang="en-US" sz="2400" dirty="0"/>
              <a:t>Give antibacterial antibiotics.  Whatever the appropriate regimen for the patient, give it.  Influenza is a strong risk for co-infection with Staph aureus, Pneumococcus, H. flu, and more.  In setting of flu, patient might have bacterial co-infection now, or might have it as a complication soon, so cover as any community acquired pneumonia patient.</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Influenza</a:t>
            </a:r>
          </a:p>
        </p:txBody>
      </p:sp>
      <p:sp>
        <p:nvSpPr>
          <p:cNvPr id="5" name="Title 1">
            <a:extLst>
              <a:ext uri="{FF2B5EF4-FFF2-40B4-BE49-F238E27FC236}">
                <a16:creationId xmlns:a16="http://schemas.microsoft.com/office/drawing/2014/main" id="{49FED97D-45AB-7644-A3DA-D3ADB767C5B2}"/>
              </a:ext>
            </a:extLst>
          </p:cNvPr>
          <p:cNvSpPr>
            <a:spLocks noGrp="1"/>
          </p:cNvSpPr>
          <p:nvPr>
            <p:ph type="title"/>
          </p:nvPr>
        </p:nvSpPr>
        <p:spPr>
          <a:xfrm>
            <a:off x="135924" y="1123837"/>
            <a:ext cx="3175687" cy="4601183"/>
          </a:xfrm>
        </p:spPr>
        <p:txBody>
          <a:bodyPr/>
          <a:lstStyle/>
          <a:p>
            <a:r>
              <a:rPr lang="en-US" sz="2800" u="sng" dirty="0"/>
              <a:t>Key take-home</a:t>
            </a:r>
            <a:r>
              <a:rPr lang="en-US" sz="2800" dirty="0"/>
              <a:t> 11: </a:t>
            </a:r>
            <a:br>
              <a:rPr lang="en-US" dirty="0"/>
            </a:br>
            <a:r>
              <a:rPr lang="en-US" sz="3400" dirty="0"/>
              <a:t>Treat influenza and pneumonia with flu antiviral and antibacterial antibiotics</a:t>
            </a:r>
          </a:p>
        </p:txBody>
      </p:sp>
    </p:spTree>
    <p:extLst>
      <p:ext uri="{BB962C8B-B14F-4D97-AF65-F5344CB8AC3E}">
        <p14:creationId xmlns:p14="http://schemas.microsoft.com/office/powerpoint/2010/main" val="280934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4"/>
            <a:ext cx="7315200" cy="5806579"/>
          </a:xfrm>
        </p:spPr>
        <p:txBody>
          <a:bodyPr anchor="t">
            <a:normAutofit/>
          </a:bodyPr>
          <a:lstStyle/>
          <a:p>
            <a:pPr marL="0" indent="0">
              <a:buNone/>
            </a:pPr>
            <a:r>
              <a:rPr lang="en-US" sz="2400" dirty="0"/>
              <a:t>71 year old female patient sees you in the ER </a:t>
            </a:r>
          </a:p>
          <a:p>
            <a:pPr marL="0" indent="0">
              <a:buNone/>
            </a:pPr>
            <a:r>
              <a:rPr lang="en-US" sz="2400" dirty="0"/>
              <a:t>sudden dysarthria, facial droop, R arm weakness, mild confusion noted by family, brought in by family also noting cough</a:t>
            </a:r>
          </a:p>
          <a:p>
            <a:pPr marL="0" indent="0">
              <a:buNone/>
            </a:pPr>
            <a:r>
              <a:rPr lang="en-US" sz="2400" dirty="0"/>
              <a:t>on exam T 100.8, HR 112, RR 21, BP 117/61, focal crackles R base, CXR confirms infiltrate. </a:t>
            </a:r>
          </a:p>
          <a:p>
            <a:pPr marL="0" indent="0">
              <a:buNone/>
            </a:pPr>
            <a:r>
              <a:rPr lang="en-US" sz="2400" dirty="0"/>
              <a:t>You dx stroke and aspiration pneumonia. </a:t>
            </a:r>
          </a:p>
          <a:p>
            <a:pPr marL="0" indent="0">
              <a:buNone/>
            </a:pPr>
            <a:r>
              <a:rPr lang="en-US" sz="2400" dirty="0"/>
              <a:t>How do you treat?</a:t>
            </a:r>
          </a:p>
          <a:p>
            <a:pPr marL="457200" indent="-457200">
              <a:buFont typeface="Wingdings 2" pitchFamily="18" charset="2"/>
              <a:buAutoNum type="alphaLcParenR"/>
            </a:pPr>
            <a:r>
              <a:rPr lang="en-US" sz="2400" dirty="0"/>
              <a:t>elevate head of bed, no ABX, it’s just pneumonitis</a:t>
            </a:r>
          </a:p>
          <a:p>
            <a:pPr marL="457200" indent="-457200">
              <a:buFont typeface="Wingdings 2" pitchFamily="18" charset="2"/>
              <a:buAutoNum type="alphaLcParenR"/>
            </a:pPr>
            <a:r>
              <a:rPr lang="en-US" sz="2400" dirty="0"/>
              <a:t>Clindamycin for aspiration pneumonia</a:t>
            </a:r>
          </a:p>
          <a:p>
            <a:pPr marL="457200" indent="-457200">
              <a:buFont typeface="Wingdings 2" pitchFamily="18" charset="2"/>
              <a:buAutoNum type="alphaLcParenR"/>
            </a:pPr>
            <a:r>
              <a:rPr lang="en-US" sz="2400" dirty="0"/>
              <a:t>Ceftriaxone &amp; </a:t>
            </a:r>
            <a:r>
              <a:rPr lang="en-US" sz="2400" dirty="0" err="1"/>
              <a:t>Azith</a:t>
            </a:r>
            <a:r>
              <a:rPr lang="en-US" sz="2400" dirty="0"/>
              <a:t> for community </a:t>
            </a:r>
            <a:r>
              <a:rPr lang="en-US" sz="2400" dirty="0" err="1"/>
              <a:t>acq</a:t>
            </a:r>
            <a:r>
              <a:rPr lang="en-US" sz="2400" dirty="0"/>
              <a:t> pneumonia</a:t>
            </a:r>
          </a:p>
          <a:p>
            <a:pPr marL="457200" indent="-457200">
              <a:buFont typeface="Wingdings 2" pitchFamily="18" charset="2"/>
              <a:buAutoNum type="alphaLcParenR"/>
            </a:pPr>
            <a:r>
              <a:rPr lang="en-US" sz="2400" dirty="0" err="1"/>
              <a:t>Clinda</a:t>
            </a:r>
            <a:r>
              <a:rPr lang="en-US" sz="2400" dirty="0"/>
              <a:t> and Metronidazole for anaerobe double-coverage</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8</a:t>
            </a:r>
          </a:p>
        </p:txBody>
      </p:sp>
    </p:spTree>
    <p:extLst>
      <p:ext uri="{BB962C8B-B14F-4D97-AF65-F5344CB8AC3E}">
        <p14:creationId xmlns:p14="http://schemas.microsoft.com/office/powerpoint/2010/main" val="323981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535039"/>
          </a:xfrm>
        </p:spPr>
        <p:txBody>
          <a:bodyPr anchor="t">
            <a:normAutofit/>
          </a:bodyPr>
          <a:lstStyle/>
          <a:p>
            <a:pPr marL="0" indent="0">
              <a:buNone/>
            </a:pPr>
            <a:r>
              <a:rPr lang="en-US" sz="2400" dirty="0"/>
              <a:t>You always thought aspiration pneumonia was a special different case.  ATS-IDSA guideline challenges that notion.</a:t>
            </a:r>
          </a:p>
          <a:p>
            <a:pPr marL="0" indent="0">
              <a:buNone/>
            </a:pPr>
            <a:r>
              <a:rPr lang="en-US" sz="2400" dirty="0"/>
              <a:t>All pneumonia is aspiration pneumonia</a:t>
            </a:r>
          </a:p>
          <a:p>
            <a:pPr marL="0" indent="0">
              <a:buNone/>
            </a:pPr>
            <a:r>
              <a:rPr lang="en-US" sz="2400" dirty="0"/>
              <a:t>The presence of anaerobes in patients who aspirated is lower than previously appreciated.</a:t>
            </a:r>
          </a:p>
          <a:p>
            <a:pPr marL="0" indent="0">
              <a:buNone/>
            </a:pPr>
            <a:r>
              <a:rPr lang="en-US" sz="2400" dirty="0"/>
              <a:t>ATS-IDSA recommends against special additional anaerobic coverage except in cases of abscess and empyema.</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a:t>
            </a:r>
            <a:r>
              <a:rPr lang="en-US" sz="3600" dirty="0" err="1"/>
              <a:t>Aspriation</a:t>
            </a:r>
            <a:r>
              <a:rPr lang="en-US" sz="3600" dirty="0"/>
              <a:t> Pneumonia</a:t>
            </a:r>
          </a:p>
        </p:txBody>
      </p:sp>
      <p:sp>
        <p:nvSpPr>
          <p:cNvPr id="5" name="Title 1">
            <a:extLst>
              <a:ext uri="{FF2B5EF4-FFF2-40B4-BE49-F238E27FC236}">
                <a16:creationId xmlns:a16="http://schemas.microsoft.com/office/drawing/2014/main" id="{49FED97D-45AB-7644-A3DA-D3ADB767C5B2}"/>
              </a:ext>
            </a:extLst>
          </p:cNvPr>
          <p:cNvSpPr>
            <a:spLocks noGrp="1"/>
          </p:cNvSpPr>
          <p:nvPr>
            <p:ph type="title"/>
          </p:nvPr>
        </p:nvSpPr>
        <p:spPr>
          <a:xfrm>
            <a:off x="135924" y="1123837"/>
            <a:ext cx="3175687" cy="4601183"/>
          </a:xfrm>
        </p:spPr>
        <p:txBody>
          <a:bodyPr/>
          <a:lstStyle/>
          <a:p>
            <a:r>
              <a:rPr lang="en-US" sz="2800" u="sng" dirty="0"/>
              <a:t>Key take-home</a:t>
            </a:r>
            <a:r>
              <a:rPr lang="en-US" sz="2800" dirty="0"/>
              <a:t> 12: </a:t>
            </a:r>
            <a:br>
              <a:rPr lang="en-US" dirty="0"/>
            </a:br>
            <a:r>
              <a:rPr lang="en-US" dirty="0"/>
              <a:t>Except in cases of abscess or empyema, no special coverage recommended in aspiration pneumonia</a:t>
            </a:r>
            <a:endParaRPr lang="en-US" sz="3400" dirty="0"/>
          </a:p>
        </p:txBody>
      </p:sp>
    </p:spTree>
    <p:extLst>
      <p:ext uri="{BB962C8B-B14F-4D97-AF65-F5344CB8AC3E}">
        <p14:creationId xmlns:p14="http://schemas.microsoft.com/office/powerpoint/2010/main" val="127658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F98094-8D0A-9E4B-9928-6E12BEFA1CCC}"/>
              </a:ext>
            </a:extLst>
          </p:cNvPr>
          <p:cNvPicPr>
            <a:picLocks noChangeAspect="1"/>
          </p:cNvPicPr>
          <p:nvPr/>
        </p:nvPicPr>
        <p:blipFill>
          <a:blip r:embed="rId3"/>
          <a:stretch>
            <a:fillRect/>
          </a:stretch>
        </p:blipFill>
        <p:spPr>
          <a:xfrm>
            <a:off x="3855308" y="6513883"/>
            <a:ext cx="3188043" cy="257620"/>
          </a:xfrm>
          <a:prstGeom prst="rect">
            <a:avLst/>
          </a:prstGeom>
        </p:spPr>
      </p:pic>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a:xfrm>
            <a:off x="135924" y="1123837"/>
            <a:ext cx="3175687" cy="4601183"/>
          </a:xfrm>
        </p:spPr>
        <p:txBody>
          <a:bodyPr/>
          <a:lstStyle/>
          <a:p>
            <a:r>
              <a:rPr lang="en-US" sz="2800" u="sng" dirty="0"/>
              <a:t>Key take-home 1</a:t>
            </a:r>
            <a:r>
              <a:rPr lang="en-US" sz="2800" dirty="0"/>
              <a:t>: </a:t>
            </a:r>
            <a:r>
              <a:rPr lang="en-US" dirty="0"/>
              <a:t>History &amp; exam  suggestive, but to diagnose pneumonia with certainty, need CXR</a:t>
            </a:r>
          </a:p>
        </p:txBody>
      </p:sp>
      <p:pic>
        <p:nvPicPr>
          <p:cNvPr id="6" name="Content Placeholder 5">
            <a:extLst>
              <a:ext uri="{FF2B5EF4-FFF2-40B4-BE49-F238E27FC236}">
                <a16:creationId xmlns:a16="http://schemas.microsoft.com/office/drawing/2014/main" id="{518D674E-206F-4043-8DE2-488B2D4F74EF}"/>
              </a:ext>
            </a:extLst>
          </p:cNvPr>
          <p:cNvPicPr>
            <a:picLocks noGrp="1" noChangeAspect="1"/>
          </p:cNvPicPr>
          <p:nvPr>
            <p:ph idx="1"/>
          </p:nvPr>
        </p:nvPicPr>
        <p:blipFill>
          <a:blip r:embed="rId4"/>
          <a:stretch>
            <a:fillRect/>
          </a:stretch>
        </p:blipFill>
        <p:spPr>
          <a:xfrm>
            <a:off x="3868738" y="939841"/>
            <a:ext cx="7315200" cy="5522830"/>
          </a:xfrm>
        </p:spPr>
      </p:pic>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Evidence: Systematic Review of Dx</a:t>
            </a:r>
          </a:p>
        </p:txBody>
      </p:sp>
      <p:pic>
        <p:nvPicPr>
          <p:cNvPr id="10" name="Picture 9">
            <a:extLst>
              <a:ext uri="{FF2B5EF4-FFF2-40B4-BE49-F238E27FC236}">
                <a16:creationId xmlns:a16="http://schemas.microsoft.com/office/drawing/2014/main" id="{B8EE3AB7-1820-C346-A380-70CECC12968D}"/>
              </a:ext>
            </a:extLst>
          </p:cNvPr>
          <p:cNvPicPr>
            <a:picLocks noChangeAspect="1"/>
          </p:cNvPicPr>
          <p:nvPr/>
        </p:nvPicPr>
        <p:blipFill>
          <a:blip r:embed="rId5"/>
          <a:stretch>
            <a:fillRect/>
          </a:stretch>
        </p:blipFill>
        <p:spPr>
          <a:xfrm>
            <a:off x="3479629" y="2018785"/>
            <a:ext cx="2044700" cy="2400300"/>
          </a:xfrm>
          <a:prstGeom prst="rect">
            <a:avLst/>
          </a:prstGeom>
          <a:ln>
            <a:solidFill>
              <a:schemeClr val="bg1">
                <a:lumMod val="75000"/>
              </a:schemeClr>
            </a:solidFill>
          </a:ln>
        </p:spPr>
      </p:pic>
      <p:pic>
        <p:nvPicPr>
          <p:cNvPr id="12" name="Picture 11">
            <a:extLst>
              <a:ext uri="{FF2B5EF4-FFF2-40B4-BE49-F238E27FC236}">
                <a16:creationId xmlns:a16="http://schemas.microsoft.com/office/drawing/2014/main" id="{3D436D54-A0AC-1643-86D8-4E5F6303B4B7}"/>
              </a:ext>
            </a:extLst>
          </p:cNvPr>
          <p:cNvPicPr>
            <a:picLocks noChangeAspect="1"/>
          </p:cNvPicPr>
          <p:nvPr/>
        </p:nvPicPr>
        <p:blipFill>
          <a:blip r:embed="rId6"/>
          <a:stretch>
            <a:fillRect/>
          </a:stretch>
        </p:blipFill>
        <p:spPr>
          <a:xfrm>
            <a:off x="4715990" y="2820086"/>
            <a:ext cx="1993900" cy="2082800"/>
          </a:xfrm>
          <a:prstGeom prst="rect">
            <a:avLst/>
          </a:prstGeom>
          <a:ln>
            <a:solidFill>
              <a:schemeClr val="bg1">
                <a:lumMod val="75000"/>
              </a:schemeClr>
            </a:solidFill>
          </a:ln>
        </p:spPr>
      </p:pic>
      <p:pic>
        <p:nvPicPr>
          <p:cNvPr id="14" name="Picture 13">
            <a:extLst>
              <a:ext uri="{FF2B5EF4-FFF2-40B4-BE49-F238E27FC236}">
                <a16:creationId xmlns:a16="http://schemas.microsoft.com/office/drawing/2014/main" id="{D8AD7422-5E8E-5B48-AD5C-C5CFA04E0469}"/>
              </a:ext>
            </a:extLst>
          </p:cNvPr>
          <p:cNvPicPr>
            <a:picLocks noChangeAspect="1"/>
          </p:cNvPicPr>
          <p:nvPr/>
        </p:nvPicPr>
        <p:blipFill>
          <a:blip r:embed="rId7"/>
          <a:stretch>
            <a:fillRect/>
          </a:stretch>
        </p:blipFill>
        <p:spPr>
          <a:xfrm>
            <a:off x="5259172" y="3658973"/>
            <a:ext cx="3403600" cy="3098800"/>
          </a:xfrm>
          <a:prstGeom prst="rect">
            <a:avLst/>
          </a:prstGeom>
          <a:ln>
            <a:solidFill>
              <a:schemeClr val="bg1">
                <a:lumMod val="75000"/>
              </a:schemeClr>
            </a:solidFill>
          </a:ln>
        </p:spPr>
      </p:pic>
      <p:pic>
        <p:nvPicPr>
          <p:cNvPr id="16" name="Picture 15">
            <a:extLst>
              <a:ext uri="{FF2B5EF4-FFF2-40B4-BE49-F238E27FC236}">
                <a16:creationId xmlns:a16="http://schemas.microsoft.com/office/drawing/2014/main" id="{0874977F-C022-384F-B9D9-5BD02436C11A}"/>
              </a:ext>
            </a:extLst>
          </p:cNvPr>
          <p:cNvPicPr>
            <a:picLocks noChangeAspect="1"/>
          </p:cNvPicPr>
          <p:nvPr/>
        </p:nvPicPr>
        <p:blipFill>
          <a:blip r:embed="rId8"/>
          <a:stretch>
            <a:fillRect/>
          </a:stretch>
        </p:blipFill>
        <p:spPr>
          <a:xfrm>
            <a:off x="8760941" y="760814"/>
            <a:ext cx="3431059" cy="6097185"/>
          </a:xfrm>
          <a:prstGeom prst="rect">
            <a:avLst/>
          </a:prstGeom>
          <a:ln>
            <a:solidFill>
              <a:schemeClr val="bg1">
                <a:lumMod val="75000"/>
              </a:schemeClr>
            </a:solidFill>
          </a:ln>
        </p:spPr>
      </p:pic>
    </p:spTree>
    <p:extLst>
      <p:ext uri="{BB962C8B-B14F-4D97-AF65-F5344CB8AC3E}">
        <p14:creationId xmlns:p14="http://schemas.microsoft.com/office/powerpoint/2010/main" val="2901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4"/>
            <a:ext cx="7678298" cy="5806579"/>
          </a:xfrm>
        </p:spPr>
        <p:txBody>
          <a:bodyPr anchor="t">
            <a:normAutofit/>
          </a:bodyPr>
          <a:lstStyle/>
          <a:p>
            <a:pPr marL="0" indent="0">
              <a:buNone/>
            </a:pPr>
            <a:r>
              <a:rPr lang="en-US" sz="2400" dirty="0"/>
              <a:t>72 year old male patient admitted to hospital floor with fever, vomiting, SOB, hypoxia, productive cough, leukocytosis, and infiltrate LLL on CXR.  </a:t>
            </a:r>
            <a:r>
              <a:rPr lang="en-US" sz="2400" dirty="0" err="1"/>
              <a:t>Dx’ed</a:t>
            </a:r>
            <a:r>
              <a:rPr lang="en-US" sz="2400" dirty="0"/>
              <a:t> CAP.  </a:t>
            </a:r>
          </a:p>
          <a:p>
            <a:pPr marL="0" indent="0">
              <a:buNone/>
            </a:pPr>
            <a:r>
              <a:rPr lang="en-US" sz="2400" dirty="0"/>
              <a:t>After 3 days of IV ABX, he’s doing much better.  Cough reduced.  O2 sat room air mid-90’s.  Afebrile, vitals normalized.  Vomiting resolved, feeling good on his feet. </a:t>
            </a:r>
          </a:p>
          <a:p>
            <a:pPr marL="0" indent="0">
              <a:buNone/>
            </a:pPr>
            <a:r>
              <a:rPr lang="en-US" sz="2400" dirty="0"/>
              <a:t>Can you switch to PO ABX?  How long total ABX duration?</a:t>
            </a:r>
          </a:p>
          <a:p>
            <a:pPr marL="457200" indent="-457200">
              <a:buFont typeface="Wingdings 2" pitchFamily="18" charset="2"/>
              <a:buAutoNum type="alphaLcParenR"/>
            </a:pPr>
            <a:r>
              <a:rPr lang="en-US" sz="2400" dirty="0"/>
              <a:t>don’t switch until 5 days IV ABX</a:t>
            </a:r>
          </a:p>
          <a:p>
            <a:pPr marL="457200" indent="-457200">
              <a:buFont typeface="Wingdings 2" pitchFamily="18" charset="2"/>
              <a:buAutoNum type="alphaLcParenR"/>
            </a:pPr>
            <a:r>
              <a:rPr lang="en-US" sz="2400" dirty="0"/>
              <a:t>got better so quickly that it wasn’t the ABX, stop now</a:t>
            </a:r>
          </a:p>
          <a:p>
            <a:pPr marL="457200" indent="-457200">
              <a:buFont typeface="Wingdings 2" pitchFamily="18" charset="2"/>
              <a:buAutoNum type="alphaLcParenR"/>
            </a:pPr>
            <a:r>
              <a:rPr lang="en-US" sz="2400" dirty="0"/>
              <a:t>switch to PO when meets stability criteria, ≥5 days total</a:t>
            </a:r>
          </a:p>
          <a:p>
            <a:pPr marL="457200" indent="-457200">
              <a:buFont typeface="Wingdings 2" pitchFamily="18" charset="2"/>
              <a:buAutoNum type="alphaLcParenR"/>
            </a:pPr>
            <a:r>
              <a:rPr lang="en-US" sz="2400" dirty="0"/>
              <a:t>10 days ABX for CAP, 15 for MRSA or </a:t>
            </a:r>
            <a:r>
              <a:rPr lang="en-US" sz="2400" dirty="0" err="1"/>
              <a:t>PAerug</a:t>
            </a:r>
            <a:endParaRPr lang="en-US" sz="2400" dirty="0"/>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9</a:t>
            </a:r>
          </a:p>
        </p:txBody>
      </p:sp>
    </p:spTree>
    <p:extLst>
      <p:ext uri="{BB962C8B-B14F-4D97-AF65-F5344CB8AC3E}">
        <p14:creationId xmlns:p14="http://schemas.microsoft.com/office/powerpoint/2010/main" val="329605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535039"/>
          </a:xfrm>
        </p:spPr>
        <p:txBody>
          <a:bodyPr anchor="t">
            <a:normAutofit/>
          </a:bodyPr>
          <a:lstStyle/>
          <a:p>
            <a:pPr marL="0" indent="0">
              <a:buNone/>
            </a:pPr>
            <a:r>
              <a:rPr lang="en-US" sz="2400" dirty="0"/>
              <a:t>When switching IV to PO ABX, switch when patient hemodynamically stable, clinically improving, able to take meds by mouth, and has normal GI tract function</a:t>
            </a:r>
          </a:p>
          <a:p>
            <a:pPr marL="0" indent="0">
              <a:buNone/>
            </a:pPr>
            <a:r>
              <a:rPr lang="en-US" sz="2400" dirty="0"/>
              <a:t>When switching IV to PO, try to use same agent or stay within same antibiotic class.</a:t>
            </a:r>
          </a:p>
          <a:p>
            <a:pPr marL="0" indent="0">
              <a:buNone/>
            </a:pPr>
            <a:r>
              <a:rPr lang="en-US" sz="2400" dirty="0"/>
              <a:t>Much evidence on short courses of ABX in CAP.  ATS-IDSA recommends at least 5 days total (or more), 7 (or more) in cases of MRSA or </a:t>
            </a:r>
            <a:r>
              <a:rPr lang="en-US" sz="2400" dirty="0" err="1"/>
              <a:t>PAerug</a:t>
            </a:r>
            <a:r>
              <a:rPr lang="en-US" sz="2400" dirty="0"/>
              <a:t>.</a:t>
            </a:r>
          </a:p>
          <a:p>
            <a:pPr marL="0" indent="0">
              <a:buNone/>
            </a:pPr>
            <a:r>
              <a:rPr lang="en-US" sz="2400" dirty="0"/>
              <a:t>For hospitalized pts can consider stopping ABX altogether when at least 5 days therapy, afebrile 48-72 hours, and no more than 1 criteria for instability:</a:t>
            </a:r>
          </a:p>
          <a:p>
            <a:pPr marL="502920" lvl="1" indent="0">
              <a:buNone/>
            </a:pPr>
            <a:r>
              <a:rPr lang="en-US" sz="2200" dirty="0"/>
              <a:t>SBP ≤ 90, HR ≥ 100, RR ≥ 24, O2 sat ≤ 90%, temp ≥ 37.8° deg C, altered mentation, inability to take PO</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Antibiotic </a:t>
            </a:r>
            <a:r>
              <a:rPr lang="en-US" sz="3600" dirty="0" err="1"/>
              <a:t>mgmt</a:t>
            </a:r>
            <a:endParaRPr lang="en-US" sz="3600" dirty="0"/>
          </a:p>
        </p:txBody>
      </p:sp>
      <p:sp>
        <p:nvSpPr>
          <p:cNvPr id="5" name="Title 1">
            <a:extLst>
              <a:ext uri="{FF2B5EF4-FFF2-40B4-BE49-F238E27FC236}">
                <a16:creationId xmlns:a16="http://schemas.microsoft.com/office/drawing/2014/main" id="{49FED97D-45AB-7644-A3DA-D3ADB767C5B2}"/>
              </a:ext>
            </a:extLst>
          </p:cNvPr>
          <p:cNvSpPr>
            <a:spLocks noGrp="1"/>
          </p:cNvSpPr>
          <p:nvPr>
            <p:ph type="title"/>
          </p:nvPr>
        </p:nvSpPr>
        <p:spPr>
          <a:xfrm>
            <a:off x="135924" y="1123837"/>
            <a:ext cx="3175687" cy="4601183"/>
          </a:xfrm>
        </p:spPr>
        <p:txBody>
          <a:bodyPr/>
          <a:lstStyle/>
          <a:p>
            <a:r>
              <a:rPr lang="en-US" sz="2800" u="sng" dirty="0"/>
              <a:t>Key take-home</a:t>
            </a:r>
            <a:r>
              <a:rPr lang="en-US" sz="2800" dirty="0"/>
              <a:t> 13: </a:t>
            </a:r>
            <a:br>
              <a:rPr lang="en-US" dirty="0"/>
            </a:br>
            <a:r>
              <a:rPr lang="en-US" dirty="0"/>
              <a:t>Shorter ABX fine, aim for 5+ days, use stability criteria</a:t>
            </a:r>
            <a:endParaRPr lang="en-US" sz="3400" dirty="0"/>
          </a:p>
        </p:txBody>
      </p:sp>
    </p:spTree>
    <p:extLst>
      <p:ext uri="{BB962C8B-B14F-4D97-AF65-F5344CB8AC3E}">
        <p14:creationId xmlns:p14="http://schemas.microsoft.com/office/powerpoint/2010/main" val="155255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4"/>
            <a:ext cx="7678298" cy="5806579"/>
          </a:xfrm>
        </p:spPr>
        <p:txBody>
          <a:bodyPr anchor="t">
            <a:normAutofit/>
          </a:bodyPr>
          <a:lstStyle/>
          <a:p>
            <a:pPr marL="0" indent="0">
              <a:buNone/>
            </a:pPr>
            <a:r>
              <a:rPr lang="en-US" sz="2400" dirty="0"/>
              <a:t>69 year old female smoker discharged home after treatment for community acquired pneumonia, seeing you for </a:t>
            </a:r>
            <a:r>
              <a:rPr lang="en-US" sz="2400" dirty="0" err="1"/>
              <a:t>hosp</a:t>
            </a:r>
            <a:r>
              <a:rPr lang="en-US" sz="2400" dirty="0"/>
              <a:t> f/up (”TCM”) visit.  </a:t>
            </a:r>
          </a:p>
          <a:p>
            <a:pPr marL="0" indent="0">
              <a:buNone/>
            </a:pPr>
            <a:r>
              <a:rPr lang="en-US" sz="2400" dirty="0"/>
              <a:t>Feeling well, finished last pill of ABX yesterday.  Vitals good, exam unremarkable.</a:t>
            </a:r>
          </a:p>
          <a:p>
            <a:pPr marL="0" indent="0">
              <a:buNone/>
            </a:pPr>
            <a:r>
              <a:rPr lang="en-US" sz="2400" dirty="0"/>
              <a:t>You remember recommendations regarding follow-up chest </a:t>
            </a:r>
            <a:r>
              <a:rPr lang="en-US" sz="2400" dirty="0" err="1"/>
              <a:t>xray</a:t>
            </a:r>
            <a:r>
              <a:rPr lang="en-US" sz="2400" dirty="0"/>
              <a:t> after pneumonia.  </a:t>
            </a:r>
          </a:p>
          <a:p>
            <a:pPr marL="0" indent="0">
              <a:buNone/>
            </a:pPr>
            <a:r>
              <a:rPr lang="en-US" sz="2400" dirty="0"/>
              <a:t>Do you get follow-up CXR?</a:t>
            </a:r>
          </a:p>
          <a:p>
            <a:pPr marL="457200" indent="-457200">
              <a:buFont typeface="Wingdings 2" pitchFamily="18" charset="2"/>
              <a:buAutoNum type="alphaLcParenR"/>
            </a:pPr>
            <a:r>
              <a:rPr lang="en-US" sz="2400" dirty="0"/>
              <a:t>yes, 6 weeks after finishing ABX</a:t>
            </a:r>
          </a:p>
          <a:p>
            <a:pPr marL="457200" indent="-457200">
              <a:buFont typeface="Wingdings 2" pitchFamily="18" charset="2"/>
              <a:buAutoNum type="alphaLcParenR"/>
            </a:pPr>
            <a:r>
              <a:rPr lang="en-US" sz="2400" dirty="0"/>
              <a:t>yes, 12 weeks after finishing ABX</a:t>
            </a:r>
          </a:p>
          <a:p>
            <a:pPr marL="457200" indent="-457200">
              <a:buFont typeface="Wingdings 2" pitchFamily="18" charset="2"/>
              <a:buAutoNum type="alphaLcParenR"/>
            </a:pPr>
            <a:r>
              <a:rPr lang="en-US" sz="2400" dirty="0"/>
              <a:t>no, no follow-up CXR</a:t>
            </a:r>
          </a:p>
          <a:p>
            <a:pPr marL="457200" indent="-457200">
              <a:buFont typeface="Wingdings 2" pitchFamily="18" charset="2"/>
              <a:buAutoNum type="alphaLcParenR"/>
            </a:pPr>
            <a:r>
              <a:rPr lang="en-US" sz="2400" dirty="0"/>
              <a:t>no CXR, patients like this need conventional CT Chest</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10</a:t>
            </a:r>
          </a:p>
        </p:txBody>
      </p:sp>
    </p:spTree>
    <p:extLst>
      <p:ext uri="{BB962C8B-B14F-4D97-AF65-F5344CB8AC3E}">
        <p14:creationId xmlns:p14="http://schemas.microsoft.com/office/powerpoint/2010/main" val="143439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689014"/>
          </a:xfrm>
        </p:spPr>
        <p:txBody>
          <a:bodyPr anchor="t">
            <a:normAutofit lnSpcReduction="10000"/>
          </a:bodyPr>
          <a:lstStyle/>
          <a:p>
            <a:pPr marL="0" indent="0">
              <a:buNone/>
            </a:pPr>
            <a:r>
              <a:rPr lang="en-US" sz="2400" dirty="0"/>
              <a:t>In the old days, there was recommendation to get f/up CXR to make sure nothing like cancer is amiss, obscured by acute pneumonia on initial CXR yet suggested by acute pneumonia.</a:t>
            </a:r>
          </a:p>
          <a:p>
            <a:pPr marL="0" indent="0">
              <a:buNone/>
            </a:pPr>
            <a:r>
              <a:rPr lang="en-US" sz="2400" dirty="0"/>
              <a:t>ATS-IDSA now says no follow-up CXR.  Interesting reasons.</a:t>
            </a:r>
          </a:p>
          <a:p>
            <a:pPr marL="0" indent="0">
              <a:buNone/>
            </a:pPr>
            <a:r>
              <a:rPr lang="en-US" sz="2400" dirty="0"/>
              <a:t>There may be some cancers among patients with acute pneumonia, perhaps 1-4%, almost always among smokers.   But f/up CXR is not very good at finding them.  Study of VA patients (male, heavy smokers) found 9% lung cancer in </a:t>
            </a:r>
            <a:r>
              <a:rPr lang="en-US" sz="2400" dirty="0" err="1"/>
              <a:t>followup</a:t>
            </a:r>
            <a:r>
              <a:rPr lang="en-US" sz="2400" dirty="0"/>
              <a:t> surveillance.  But mean time to dx after CAP was 297 days, and only 27% of which were found in first 90 days after CAP, suggesting that f/up CXR wasn’t good at finding cancers that may be afoot.</a:t>
            </a:r>
          </a:p>
          <a:p>
            <a:pPr marL="0" indent="0">
              <a:buNone/>
            </a:pPr>
            <a:r>
              <a:rPr lang="en-US" sz="2400" dirty="0"/>
              <a:t>Plus these smokers typically warrant low-dose CT Lung CA screening anyway, so if you’re </a:t>
            </a:r>
            <a:r>
              <a:rPr lang="en-US" sz="2400" dirty="0" err="1"/>
              <a:t>gonna</a:t>
            </a:r>
            <a:r>
              <a:rPr lang="en-US" sz="2400" dirty="0"/>
              <a:t> check for cancer, do the right best evidence-supported test.</a:t>
            </a:r>
            <a:endParaRPr lang="en-US" sz="2200" dirty="0"/>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ATS-IDSA:  f/up CXR</a:t>
            </a:r>
          </a:p>
        </p:txBody>
      </p:sp>
      <p:sp>
        <p:nvSpPr>
          <p:cNvPr id="5" name="Title 1">
            <a:extLst>
              <a:ext uri="{FF2B5EF4-FFF2-40B4-BE49-F238E27FC236}">
                <a16:creationId xmlns:a16="http://schemas.microsoft.com/office/drawing/2014/main" id="{49FED97D-45AB-7644-A3DA-D3ADB767C5B2}"/>
              </a:ext>
            </a:extLst>
          </p:cNvPr>
          <p:cNvSpPr>
            <a:spLocks noGrp="1"/>
          </p:cNvSpPr>
          <p:nvPr>
            <p:ph type="title"/>
          </p:nvPr>
        </p:nvSpPr>
        <p:spPr>
          <a:xfrm>
            <a:off x="135924" y="1123837"/>
            <a:ext cx="3175687" cy="4601183"/>
          </a:xfrm>
        </p:spPr>
        <p:txBody>
          <a:bodyPr/>
          <a:lstStyle/>
          <a:p>
            <a:r>
              <a:rPr lang="en-US" sz="2800" u="sng" dirty="0"/>
              <a:t>Key take-home</a:t>
            </a:r>
            <a:r>
              <a:rPr lang="en-US" sz="2800" dirty="0"/>
              <a:t> 14: </a:t>
            </a:r>
            <a:br>
              <a:rPr lang="en-US" dirty="0"/>
            </a:br>
            <a:r>
              <a:rPr lang="en-US" dirty="0"/>
              <a:t>No f/up CXR</a:t>
            </a:r>
            <a:endParaRPr lang="en-US" sz="3400" dirty="0"/>
          </a:p>
        </p:txBody>
      </p:sp>
    </p:spTree>
    <p:extLst>
      <p:ext uri="{BB962C8B-B14F-4D97-AF65-F5344CB8AC3E}">
        <p14:creationId xmlns:p14="http://schemas.microsoft.com/office/powerpoint/2010/main" val="314072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FED97D-45AB-7644-A3DA-D3ADB767C5B2}"/>
              </a:ext>
            </a:extLst>
          </p:cNvPr>
          <p:cNvSpPr>
            <a:spLocks noGrp="1"/>
          </p:cNvSpPr>
          <p:nvPr>
            <p:ph type="title"/>
          </p:nvPr>
        </p:nvSpPr>
        <p:spPr/>
        <p:txBody>
          <a:bodyPr/>
          <a:lstStyle/>
          <a:p>
            <a:r>
              <a:rPr lang="en-US" sz="2800" u="sng" dirty="0"/>
              <a:t>Key take-home</a:t>
            </a:r>
            <a:r>
              <a:rPr lang="en-US" sz="2800" dirty="0"/>
              <a:t> 15: </a:t>
            </a:r>
            <a:br>
              <a:rPr lang="en-US" dirty="0"/>
            </a:br>
            <a:r>
              <a:rPr lang="en-US" dirty="0"/>
              <a:t>There’s an app for that...</a:t>
            </a:r>
            <a:endParaRPr lang="en-US" sz="3400"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sz="half" idx="1"/>
          </p:nvPr>
        </p:nvSpPr>
        <p:spPr>
          <a:xfrm>
            <a:off x="3592286" y="868680"/>
            <a:ext cx="3750346" cy="5120640"/>
          </a:xfrm>
        </p:spPr>
        <p:txBody>
          <a:bodyPr anchor="t">
            <a:noAutofit/>
          </a:bodyPr>
          <a:lstStyle/>
          <a:p>
            <a:pPr marL="0" indent="0">
              <a:buNone/>
            </a:pPr>
            <a:r>
              <a:rPr lang="en-US" sz="1800" dirty="0"/>
              <a:t>1)  History &amp; exam  suggestive, but to diagnose pneumonia with certainty, need CXR</a:t>
            </a:r>
          </a:p>
          <a:p>
            <a:pPr marL="0" indent="0">
              <a:buNone/>
            </a:pPr>
            <a:r>
              <a:rPr lang="en-US" sz="1800" dirty="0"/>
              <a:t>2)  Often don’t have to be certain, just suspicious enough to treat</a:t>
            </a:r>
          </a:p>
          <a:p>
            <a:pPr marL="0" indent="0">
              <a:buNone/>
            </a:pPr>
            <a:r>
              <a:rPr lang="en-US" sz="1800" dirty="0"/>
              <a:t>3)  Normal vitals rules out pretty well, normal vitals &amp; exam rules out very well</a:t>
            </a:r>
          </a:p>
          <a:p>
            <a:pPr marL="0" indent="0">
              <a:buNone/>
            </a:pPr>
            <a:r>
              <a:rPr lang="en-US" sz="1800" dirty="0"/>
              <a:t>4)  CAP: comm dwelling; HAP 48+ </a:t>
            </a:r>
            <a:r>
              <a:rPr lang="en-US" sz="1800" dirty="0" err="1"/>
              <a:t>hrs</a:t>
            </a:r>
            <a:r>
              <a:rPr lang="en-US" sz="1800" dirty="0"/>
              <a:t> in </a:t>
            </a:r>
            <a:r>
              <a:rPr lang="en-US" sz="1800" dirty="0" err="1"/>
              <a:t>hosp</a:t>
            </a:r>
            <a:r>
              <a:rPr lang="en-US" sz="1800" dirty="0"/>
              <a:t>; HCAP: gone.</a:t>
            </a:r>
          </a:p>
          <a:p>
            <a:pPr marL="0" indent="0">
              <a:buNone/>
            </a:pPr>
            <a:r>
              <a:rPr lang="en-US" sz="1800" dirty="0"/>
              <a:t>5)  To decide inpatient vs. outpatient, use a mortality prediction tool for risk of death, like CURB-65 or CRB-65.  PO, O2 sat, too. </a:t>
            </a:r>
          </a:p>
          <a:p>
            <a:pPr marL="0" indent="0">
              <a:buNone/>
            </a:pPr>
            <a:r>
              <a:rPr lang="en-US" sz="1800" dirty="0"/>
              <a:t>6)  To decide hospital floor vs. ICU, admit to ICU (severe CAP) for ≥ 3 minor or ≥ 1 major criteria </a:t>
            </a:r>
          </a:p>
          <a:p>
            <a:pPr marL="0" indent="0">
              <a:buNone/>
            </a:pPr>
            <a:r>
              <a:rPr lang="en-US" sz="1800" dirty="0"/>
              <a:t>7) Outpatient CAP get little or no testing</a:t>
            </a:r>
            <a:endParaRPr lang="en-US" sz="1600" dirty="0"/>
          </a:p>
        </p:txBody>
      </p:sp>
      <p:sp>
        <p:nvSpPr>
          <p:cNvPr id="2" name="Content Placeholder 1">
            <a:extLst>
              <a:ext uri="{FF2B5EF4-FFF2-40B4-BE49-F238E27FC236}">
                <a16:creationId xmlns:a16="http://schemas.microsoft.com/office/drawing/2014/main" id="{0AE344BC-3FC4-784B-9796-89C4F5CEF02A}"/>
              </a:ext>
            </a:extLst>
          </p:cNvPr>
          <p:cNvSpPr>
            <a:spLocks noGrp="1"/>
          </p:cNvSpPr>
          <p:nvPr>
            <p:ph sz="half" idx="2"/>
          </p:nvPr>
        </p:nvSpPr>
        <p:spPr>
          <a:xfrm>
            <a:off x="7818119" y="868679"/>
            <a:ext cx="3781697" cy="5754189"/>
          </a:xfrm>
        </p:spPr>
        <p:txBody>
          <a:bodyPr anchor="t">
            <a:normAutofit fontScale="92500" lnSpcReduction="10000"/>
          </a:bodyPr>
          <a:lstStyle/>
          <a:p>
            <a:pPr marL="0" indent="0">
              <a:buNone/>
            </a:pPr>
            <a:r>
              <a:rPr lang="en-US" dirty="0"/>
              <a:t>8)  Inpatient CAP warrants some but not all patients getting tests, see table</a:t>
            </a:r>
          </a:p>
          <a:p>
            <a:pPr marL="0" indent="0">
              <a:buNone/>
            </a:pPr>
            <a:r>
              <a:rPr lang="en-US" dirty="0"/>
              <a:t>9)  Outpatient ABX based upon healthy vs. c0morbidities </a:t>
            </a:r>
          </a:p>
          <a:p>
            <a:pPr marL="0" indent="0">
              <a:buNone/>
            </a:pPr>
            <a:r>
              <a:rPr lang="en-US" dirty="0"/>
              <a:t>10)  Inpatient ABX based upon standard therapy, MRSA &amp; </a:t>
            </a:r>
            <a:r>
              <a:rPr lang="en-US" dirty="0" err="1"/>
              <a:t>PAerug</a:t>
            </a:r>
            <a:r>
              <a:rPr lang="en-US" dirty="0"/>
              <a:t> risks, with test-and-escalate or test-and-deescalate strategies</a:t>
            </a:r>
          </a:p>
          <a:p>
            <a:pPr marL="0" indent="0">
              <a:buNone/>
            </a:pPr>
            <a:r>
              <a:rPr lang="en-US" dirty="0"/>
              <a:t>11)  Treat influenza and pneumonia with flu antiviral and antibacterial antibiotics.</a:t>
            </a:r>
          </a:p>
          <a:p>
            <a:pPr marL="0" indent="0">
              <a:buNone/>
            </a:pPr>
            <a:r>
              <a:rPr lang="en-US" dirty="0"/>
              <a:t>12)  Aspiration pneumonia warrants standard CAP treatment, no special anaerobic coverage except in cases of abscess or empyema. </a:t>
            </a:r>
          </a:p>
          <a:p>
            <a:pPr marL="0" indent="0">
              <a:buNone/>
            </a:pPr>
            <a:r>
              <a:rPr lang="en-US" dirty="0"/>
              <a:t>13) Shorter ABX courses fine, aim for 5+ days, use stability criteria</a:t>
            </a:r>
          </a:p>
          <a:p>
            <a:pPr marL="0" indent="0">
              <a:buNone/>
            </a:pPr>
            <a:r>
              <a:rPr lang="en-US" dirty="0"/>
              <a:t>14)  No follow-up CXR</a:t>
            </a:r>
          </a:p>
          <a:p>
            <a:endParaRPr lang="en-US" dirty="0"/>
          </a:p>
        </p:txBody>
      </p:sp>
      <p:sp>
        <p:nvSpPr>
          <p:cNvPr id="4" name="TextBox 3">
            <a:extLst>
              <a:ext uri="{FF2B5EF4-FFF2-40B4-BE49-F238E27FC236}">
                <a16:creationId xmlns:a16="http://schemas.microsoft.com/office/drawing/2014/main" id="{BD3C3A64-3680-A041-879F-0DED3616913E}"/>
              </a:ext>
            </a:extLst>
          </p:cNvPr>
          <p:cNvSpPr txBox="1"/>
          <p:nvPr/>
        </p:nvSpPr>
        <p:spPr>
          <a:xfrm>
            <a:off x="3832697" y="184823"/>
            <a:ext cx="8106753" cy="646331"/>
          </a:xfrm>
          <a:prstGeom prst="rect">
            <a:avLst/>
          </a:prstGeom>
          <a:noFill/>
        </p:spPr>
        <p:txBody>
          <a:bodyPr wrap="square" rtlCol="0">
            <a:spAutoFit/>
          </a:bodyPr>
          <a:lstStyle/>
          <a:p>
            <a:r>
              <a:rPr lang="en-US" sz="3600" dirty="0"/>
              <a:t>Key take home points, lot to keep straight</a:t>
            </a:r>
          </a:p>
        </p:txBody>
      </p:sp>
    </p:spTree>
    <p:extLst>
      <p:ext uri="{BB962C8B-B14F-4D97-AF65-F5344CB8AC3E}">
        <p14:creationId xmlns:p14="http://schemas.microsoft.com/office/powerpoint/2010/main" val="18420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AB1DA-12DB-234A-88F1-7FB5A73D8335}"/>
              </a:ext>
            </a:extLst>
          </p:cNvPr>
          <p:cNvPicPr>
            <a:picLocks noChangeAspect="1"/>
          </p:cNvPicPr>
          <p:nvPr/>
        </p:nvPicPr>
        <p:blipFill>
          <a:blip r:embed="rId2"/>
          <a:stretch>
            <a:fillRect/>
          </a:stretch>
        </p:blipFill>
        <p:spPr>
          <a:xfrm>
            <a:off x="3504966" y="0"/>
            <a:ext cx="8421658" cy="6858000"/>
          </a:xfrm>
          <a:prstGeom prst="rect">
            <a:avLst/>
          </a:prstGeom>
        </p:spPr>
      </p:pic>
      <p:sp>
        <p:nvSpPr>
          <p:cNvPr id="4" name="Title 3">
            <a:extLst>
              <a:ext uri="{FF2B5EF4-FFF2-40B4-BE49-F238E27FC236}">
                <a16:creationId xmlns:a16="http://schemas.microsoft.com/office/drawing/2014/main" id="{D24ABAD9-8A08-DB4A-9A62-FDBD0C6ECCFE}"/>
              </a:ext>
            </a:extLst>
          </p:cNvPr>
          <p:cNvSpPr>
            <a:spLocks noGrp="1"/>
          </p:cNvSpPr>
          <p:nvPr>
            <p:ph type="title"/>
          </p:nvPr>
        </p:nvSpPr>
        <p:spPr/>
        <p:txBody>
          <a:bodyPr/>
          <a:lstStyle/>
          <a:p>
            <a:r>
              <a:rPr lang="en-US" dirty="0"/>
              <a:t>free</a:t>
            </a:r>
            <a:br>
              <a:rPr lang="en-US" dirty="0"/>
            </a:br>
            <a:r>
              <a:rPr lang="en-US" dirty="0"/>
              <a:t>CAP 2019</a:t>
            </a:r>
            <a:br>
              <a:rPr lang="en-US" dirty="0"/>
            </a:br>
            <a:r>
              <a:rPr lang="en-US" dirty="0"/>
              <a:t>HAP 2016</a:t>
            </a:r>
            <a:br>
              <a:rPr lang="en-US" dirty="0"/>
            </a:br>
            <a:r>
              <a:rPr lang="en-US" dirty="0"/>
              <a:t>Ped CAP 2011</a:t>
            </a:r>
            <a:br>
              <a:rPr lang="en-US" dirty="0"/>
            </a:br>
            <a:r>
              <a:rPr lang="en-US" dirty="0"/>
              <a:t>iPhone only</a:t>
            </a:r>
          </a:p>
        </p:txBody>
      </p:sp>
    </p:spTree>
    <p:extLst>
      <p:ext uri="{BB962C8B-B14F-4D97-AF65-F5344CB8AC3E}">
        <p14:creationId xmlns:p14="http://schemas.microsoft.com/office/powerpoint/2010/main" val="27338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535039"/>
          </a:xfrm>
        </p:spPr>
        <p:txBody>
          <a:bodyPr anchor="t">
            <a:normAutofit lnSpcReduction="10000"/>
          </a:bodyPr>
          <a:lstStyle/>
          <a:p>
            <a:pPr marL="0" indent="0">
              <a:buNone/>
            </a:pPr>
            <a:r>
              <a:rPr lang="en-US" sz="2400" dirty="0"/>
              <a:t>It’s March.  </a:t>
            </a:r>
          </a:p>
          <a:p>
            <a:pPr marL="0" indent="0">
              <a:buNone/>
            </a:pPr>
            <a:r>
              <a:rPr lang="en-US" sz="2400" dirty="0"/>
              <a:t>56 year old woman sees you in the office </a:t>
            </a:r>
          </a:p>
          <a:p>
            <a:pPr marL="0" indent="0">
              <a:buNone/>
            </a:pPr>
            <a:r>
              <a:rPr lang="en-US" sz="2400" dirty="0"/>
              <a:t>c/o 4 days of cough, sweats, chills, myalgias, fever yesterday 102.7, green sputum, mild SOB, pain in R side chest, and feeling awful</a:t>
            </a:r>
          </a:p>
          <a:p>
            <a:pPr marL="0" indent="0">
              <a:buNone/>
            </a:pPr>
            <a:r>
              <a:rPr lang="en-US" sz="2400" dirty="0"/>
              <a:t>on exam T 101.6, HR 103, RR 22, BP 137/81, O2 sat 94% RA, and has coarse crackles in middle of R posterior chest on exam.  You don’t appreciate signs/symptoms of other diseases like CHF, PE, etc.  </a:t>
            </a:r>
          </a:p>
          <a:p>
            <a:pPr marL="0" indent="0">
              <a:buNone/>
            </a:pPr>
            <a:r>
              <a:rPr lang="en-US" sz="2400" dirty="0"/>
              <a:t>What are the chances she has pneumonia?</a:t>
            </a:r>
          </a:p>
          <a:p>
            <a:pPr marL="457200" indent="-457200">
              <a:buAutoNum type="alphaLcParenR"/>
            </a:pPr>
            <a:r>
              <a:rPr lang="en-US" sz="2400" dirty="0"/>
              <a:t>Certainty (90-100% chance)</a:t>
            </a:r>
          </a:p>
          <a:p>
            <a:pPr marL="457200" indent="-457200">
              <a:buAutoNum type="alphaLcParenR"/>
            </a:pPr>
            <a:r>
              <a:rPr lang="en-US" sz="2400" dirty="0"/>
              <a:t>Likely (80-90%)</a:t>
            </a:r>
          </a:p>
          <a:p>
            <a:pPr marL="457200" indent="-457200">
              <a:buAutoNum type="alphaLcParenR"/>
            </a:pPr>
            <a:r>
              <a:rPr lang="en-US" sz="2400" dirty="0"/>
              <a:t>Iffy (30-80%)</a:t>
            </a:r>
          </a:p>
          <a:p>
            <a:pPr marL="457200" indent="-457200">
              <a:buAutoNum type="alphaLcParenR"/>
            </a:pPr>
            <a:r>
              <a:rPr lang="en-US" sz="2400" dirty="0"/>
              <a:t>Unlikely (&lt;30%)</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1 a</a:t>
            </a:r>
          </a:p>
        </p:txBody>
      </p:sp>
      <p:sp>
        <p:nvSpPr>
          <p:cNvPr id="5" name="Title 1">
            <a:extLst>
              <a:ext uri="{FF2B5EF4-FFF2-40B4-BE49-F238E27FC236}">
                <a16:creationId xmlns:a16="http://schemas.microsoft.com/office/drawing/2014/main" id="{09CD4EAD-3FF1-334C-9A94-FB6E355BCBB4}"/>
              </a:ext>
            </a:extLst>
          </p:cNvPr>
          <p:cNvSpPr>
            <a:spLocks noGrp="1"/>
          </p:cNvSpPr>
          <p:nvPr>
            <p:ph type="title"/>
          </p:nvPr>
        </p:nvSpPr>
        <p:spPr>
          <a:xfrm>
            <a:off x="135924" y="1123837"/>
            <a:ext cx="3175687" cy="4601183"/>
          </a:xfrm>
        </p:spPr>
        <p:txBody>
          <a:bodyPr/>
          <a:lstStyle/>
          <a:p>
            <a:r>
              <a:rPr lang="en-US" sz="2800" u="sng" dirty="0"/>
              <a:t>Key take-home 2</a:t>
            </a:r>
            <a:r>
              <a:rPr lang="en-US" sz="2800" dirty="0"/>
              <a:t>: </a:t>
            </a:r>
            <a:r>
              <a:rPr lang="en-US" dirty="0"/>
              <a:t>Often don’t have to be certain, just suspicious enough to treat</a:t>
            </a:r>
          </a:p>
        </p:txBody>
      </p:sp>
      <p:sp>
        <p:nvSpPr>
          <p:cNvPr id="6" name="TextBox 5">
            <a:extLst>
              <a:ext uri="{FF2B5EF4-FFF2-40B4-BE49-F238E27FC236}">
                <a16:creationId xmlns:a16="http://schemas.microsoft.com/office/drawing/2014/main" id="{D1DA0D2A-5837-0741-BB45-35BD52517D41}"/>
              </a:ext>
            </a:extLst>
          </p:cNvPr>
          <p:cNvSpPr txBox="1"/>
          <p:nvPr/>
        </p:nvSpPr>
        <p:spPr>
          <a:xfrm>
            <a:off x="8414951" y="4720281"/>
            <a:ext cx="2903838" cy="1754326"/>
          </a:xfrm>
          <a:prstGeom prst="rect">
            <a:avLst/>
          </a:prstGeom>
          <a:noFill/>
          <a:ln>
            <a:solidFill>
              <a:schemeClr val="bg1">
                <a:lumMod val="75000"/>
              </a:schemeClr>
            </a:solidFill>
          </a:ln>
        </p:spPr>
        <p:txBody>
          <a:bodyPr wrap="square" rtlCol="0">
            <a:spAutoFit/>
          </a:bodyPr>
          <a:lstStyle/>
          <a:p>
            <a:pPr algn="ctr"/>
            <a:r>
              <a:rPr lang="en-US" sz="3600" dirty="0"/>
              <a:t>How certain do you have to be???</a:t>
            </a:r>
          </a:p>
        </p:txBody>
      </p:sp>
    </p:spTree>
    <p:extLst>
      <p:ext uri="{BB962C8B-B14F-4D97-AF65-F5344CB8AC3E}">
        <p14:creationId xmlns:p14="http://schemas.microsoft.com/office/powerpoint/2010/main" val="89739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535039"/>
          </a:xfrm>
        </p:spPr>
        <p:txBody>
          <a:bodyPr anchor="t">
            <a:normAutofit/>
          </a:bodyPr>
          <a:lstStyle/>
          <a:p>
            <a:pPr marL="0" indent="0">
              <a:buNone/>
            </a:pPr>
            <a:r>
              <a:rPr lang="en-US" sz="2400" dirty="0"/>
              <a:t>It’s March.  </a:t>
            </a:r>
          </a:p>
          <a:p>
            <a:pPr marL="0" indent="0">
              <a:buNone/>
            </a:pPr>
            <a:r>
              <a:rPr lang="en-US" sz="2400" dirty="0"/>
              <a:t>26 year old woman sees you in the office </a:t>
            </a:r>
          </a:p>
          <a:p>
            <a:pPr marL="0" indent="0">
              <a:buNone/>
            </a:pPr>
            <a:r>
              <a:rPr lang="en-US" sz="2400" dirty="0"/>
              <a:t>c/o 4 days of cough, sweats 1</a:t>
            </a:r>
            <a:r>
              <a:rPr lang="en-US" sz="2400" baseline="30000" dirty="0"/>
              <a:t>st</a:t>
            </a:r>
            <a:r>
              <a:rPr lang="en-US" sz="2400" dirty="0"/>
              <a:t> day but none since, no chills or myalgias, </a:t>
            </a:r>
            <a:r>
              <a:rPr lang="en-US" sz="2400" dirty="0" err="1"/>
              <a:t>Tmax</a:t>
            </a:r>
            <a:r>
              <a:rPr lang="en-US" sz="2400" dirty="0"/>
              <a:t> 99.7, no sputum, no SOB, no CP</a:t>
            </a:r>
          </a:p>
          <a:p>
            <a:pPr marL="0" indent="0">
              <a:buNone/>
            </a:pPr>
            <a:r>
              <a:rPr lang="en-US" sz="2400" dirty="0"/>
              <a:t>on exam T 99.1, HR 73, RR 16, BP 137/81, O2 sat 97% RA, normal exam (no crackles, focal air mvmt deficits).  </a:t>
            </a:r>
          </a:p>
          <a:p>
            <a:pPr marL="0" indent="0">
              <a:buNone/>
            </a:pPr>
            <a:r>
              <a:rPr lang="en-US" sz="2400" dirty="0"/>
              <a:t>What are the chances she has pneumonia?</a:t>
            </a:r>
          </a:p>
          <a:p>
            <a:pPr marL="457200" indent="-457200">
              <a:buAutoNum type="alphaLcParenR"/>
            </a:pPr>
            <a:r>
              <a:rPr lang="en-US" sz="2400" dirty="0"/>
              <a:t>Likely (80-100%)</a:t>
            </a:r>
          </a:p>
          <a:p>
            <a:pPr marL="457200" indent="-457200">
              <a:buAutoNum type="alphaLcParenR"/>
            </a:pPr>
            <a:r>
              <a:rPr lang="en-US" sz="2400" dirty="0"/>
              <a:t>Iffy (30-80%)</a:t>
            </a:r>
          </a:p>
          <a:p>
            <a:pPr marL="457200" indent="-457200">
              <a:buAutoNum type="alphaLcParenR"/>
            </a:pPr>
            <a:r>
              <a:rPr lang="en-US" sz="2400" dirty="0"/>
              <a:t>Unlikely (10-30%)</a:t>
            </a:r>
          </a:p>
          <a:p>
            <a:pPr marL="457200" indent="-457200">
              <a:buAutoNum type="alphaLcParenR"/>
            </a:pPr>
            <a:r>
              <a:rPr lang="en-US" sz="2400" dirty="0"/>
              <a:t>No way (&lt; 10%)</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2</a:t>
            </a:r>
          </a:p>
        </p:txBody>
      </p:sp>
    </p:spTree>
    <p:extLst>
      <p:ext uri="{BB962C8B-B14F-4D97-AF65-F5344CB8AC3E}">
        <p14:creationId xmlns:p14="http://schemas.microsoft.com/office/powerpoint/2010/main" val="89497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F98094-8D0A-9E4B-9928-6E12BEFA1CCC}"/>
              </a:ext>
            </a:extLst>
          </p:cNvPr>
          <p:cNvPicPr>
            <a:picLocks noChangeAspect="1"/>
          </p:cNvPicPr>
          <p:nvPr/>
        </p:nvPicPr>
        <p:blipFill>
          <a:blip r:embed="rId3"/>
          <a:stretch>
            <a:fillRect/>
          </a:stretch>
        </p:blipFill>
        <p:spPr>
          <a:xfrm>
            <a:off x="3855308" y="6513883"/>
            <a:ext cx="3188043" cy="257620"/>
          </a:xfrm>
          <a:prstGeom prst="rect">
            <a:avLst/>
          </a:prstGeom>
        </p:spPr>
      </p:pic>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a:xfrm>
            <a:off x="135924" y="1123837"/>
            <a:ext cx="3175687" cy="4601183"/>
          </a:xfrm>
        </p:spPr>
        <p:txBody>
          <a:bodyPr/>
          <a:lstStyle/>
          <a:p>
            <a:r>
              <a:rPr lang="en-US" sz="2800" u="sng" dirty="0"/>
              <a:t>Key take-home</a:t>
            </a:r>
            <a:r>
              <a:rPr lang="en-US" sz="2800" dirty="0"/>
              <a:t> 3: </a:t>
            </a:r>
            <a:br>
              <a:rPr lang="en-US" dirty="0"/>
            </a:br>
            <a:r>
              <a:rPr lang="en-US" dirty="0"/>
              <a:t>Normal vitals rules out pretty well, normal vitals &amp; exam rules out very well</a:t>
            </a:r>
          </a:p>
        </p:txBody>
      </p:sp>
      <p:pic>
        <p:nvPicPr>
          <p:cNvPr id="6" name="Content Placeholder 5">
            <a:extLst>
              <a:ext uri="{FF2B5EF4-FFF2-40B4-BE49-F238E27FC236}">
                <a16:creationId xmlns:a16="http://schemas.microsoft.com/office/drawing/2014/main" id="{518D674E-206F-4043-8DE2-488B2D4F74EF}"/>
              </a:ext>
            </a:extLst>
          </p:cNvPr>
          <p:cNvPicPr>
            <a:picLocks noGrp="1" noChangeAspect="1"/>
          </p:cNvPicPr>
          <p:nvPr>
            <p:ph idx="1"/>
          </p:nvPr>
        </p:nvPicPr>
        <p:blipFill>
          <a:blip r:embed="rId4"/>
          <a:stretch>
            <a:fillRect/>
          </a:stretch>
        </p:blipFill>
        <p:spPr>
          <a:xfrm>
            <a:off x="3868738" y="939841"/>
            <a:ext cx="7315200" cy="5522830"/>
          </a:xfrm>
        </p:spPr>
      </p:pic>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Evidence: Systematic Review of Dx</a:t>
            </a:r>
          </a:p>
        </p:txBody>
      </p:sp>
      <p:pic>
        <p:nvPicPr>
          <p:cNvPr id="5" name="Picture 4">
            <a:extLst>
              <a:ext uri="{FF2B5EF4-FFF2-40B4-BE49-F238E27FC236}">
                <a16:creationId xmlns:a16="http://schemas.microsoft.com/office/drawing/2014/main" id="{5983C33B-B780-BD43-B0A6-CA3618BFA64C}"/>
              </a:ext>
            </a:extLst>
          </p:cNvPr>
          <p:cNvPicPr>
            <a:picLocks noChangeAspect="1"/>
          </p:cNvPicPr>
          <p:nvPr/>
        </p:nvPicPr>
        <p:blipFill>
          <a:blip r:embed="rId5"/>
          <a:stretch>
            <a:fillRect/>
          </a:stretch>
        </p:blipFill>
        <p:spPr>
          <a:xfrm>
            <a:off x="2705100" y="5124621"/>
            <a:ext cx="9486900" cy="1625600"/>
          </a:xfrm>
          <a:prstGeom prst="rect">
            <a:avLst/>
          </a:prstGeom>
          <a:ln>
            <a:solidFill>
              <a:schemeClr val="bg1">
                <a:lumMod val="75000"/>
              </a:schemeClr>
            </a:solidFill>
          </a:ln>
        </p:spPr>
      </p:pic>
      <p:sp>
        <p:nvSpPr>
          <p:cNvPr id="9" name="Donut 8">
            <a:extLst>
              <a:ext uri="{FF2B5EF4-FFF2-40B4-BE49-F238E27FC236}">
                <a16:creationId xmlns:a16="http://schemas.microsoft.com/office/drawing/2014/main" id="{FBFB7E5A-7721-9A43-B431-5E096893724C}"/>
              </a:ext>
            </a:extLst>
          </p:cNvPr>
          <p:cNvSpPr/>
          <p:nvPr/>
        </p:nvSpPr>
        <p:spPr>
          <a:xfrm>
            <a:off x="10021329" y="5226907"/>
            <a:ext cx="2471351" cy="1458097"/>
          </a:xfrm>
          <a:prstGeom prst="donut">
            <a:avLst>
              <a:gd name="adj" fmla="val 59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431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57610D-FF2E-DE4C-A7BC-3964B35011FE}"/>
              </a:ext>
            </a:extLst>
          </p:cNvPr>
          <p:cNvPicPr>
            <a:picLocks noChangeAspect="1"/>
          </p:cNvPicPr>
          <p:nvPr/>
        </p:nvPicPr>
        <p:blipFill>
          <a:blip r:embed="rId2"/>
          <a:stretch>
            <a:fillRect/>
          </a:stretch>
        </p:blipFill>
        <p:spPr>
          <a:xfrm>
            <a:off x="5906529" y="0"/>
            <a:ext cx="9103944" cy="15089410"/>
          </a:xfrm>
          <a:prstGeom prst="rect">
            <a:avLst/>
          </a:prstGeom>
        </p:spPr>
      </p:pic>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4088483" cy="5535039"/>
          </a:xfrm>
        </p:spPr>
        <p:txBody>
          <a:bodyPr anchor="t">
            <a:normAutofit/>
          </a:bodyPr>
          <a:lstStyle/>
          <a:p>
            <a:pPr marL="0" indent="0">
              <a:buNone/>
            </a:pPr>
            <a:r>
              <a:rPr lang="en-US" sz="2400" dirty="0"/>
              <a:t>You’ve got this patient with pneumonia.  </a:t>
            </a:r>
          </a:p>
          <a:p>
            <a:pPr marL="0" indent="0">
              <a:buNone/>
            </a:pPr>
            <a:r>
              <a:rPr lang="en-US" sz="2400" dirty="0"/>
              <a:t>What’s causing it?</a:t>
            </a:r>
          </a:p>
          <a:p>
            <a:pPr marL="0" indent="0">
              <a:buNone/>
            </a:pPr>
            <a:r>
              <a:rPr lang="en-US" sz="2400" dirty="0"/>
              <a:t>We usually never find out.</a:t>
            </a:r>
          </a:p>
          <a:p>
            <a:pPr marL="0" indent="0">
              <a:buNone/>
            </a:pPr>
            <a:r>
              <a:rPr lang="en-US" sz="2400" dirty="0"/>
              <a:t>Blood cultures positive 5-14%</a:t>
            </a:r>
          </a:p>
          <a:p>
            <a:pPr marL="0" indent="0">
              <a:buNone/>
            </a:pPr>
            <a:r>
              <a:rPr lang="en-US" sz="2400" dirty="0"/>
              <a:t>Sputum studies vary widely but generally 15-30% yield.</a:t>
            </a:r>
          </a:p>
          <a:p>
            <a:pPr marL="0" indent="0">
              <a:buNone/>
            </a:pPr>
            <a:r>
              <a:rPr lang="en-US" sz="2400" dirty="0"/>
              <a:t>So we proceed empirically based upon where pneumonia developed, severity, and risk factors.</a:t>
            </a:r>
          </a:p>
        </p:txBody>
      </p:sp>
      <p:sp>
        <p:nvSpPr>
          <p:cNvPr id="8" name="Explosion 2 7">
            <a:extLst>
              <a:ext uri="{FF2B5EF4-FFF2-40B4-BE49-F238E27FC236}">
                <a16:creationId xmlns:a16="http://schemas.microsoft.com/office/drawing/2014/main" id="{A7153E58-D6E6-8C4A-B195-7DD61AC2F6B6}"/>
              </a:ext>
            </a:extLst>
          </p:cNvPr>
          <p:cNvSpPr/>
          <p:nvPr/>
        </p:nvSpPr>
        <p:spPr>
          <a:xfrm>
            <a:off x="9242854" y="3472249"/>
            <a:ext cx="617838" cy="580768"/>
          </a:xfrm>
          <a:prstGeom prst="irregularSeal2">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13">
            <a:extLst>
              <a:ext uri="{FF2B5EF4-FFF2-40B4-BE49-F238E27FC236}">
                <a16:creationId xmlns:a16="http://schemas.microsoft.com/office/drawing/2014/main" id="{6E273C4C-8CE8-A34A-A54E-16D659A3D7E9}"/>
              </a:ext>
            </a:extLst>
          </p:cNvPr>
          <p:cNvSpPr/>
          <p:nvPr/>
        </p:nvSpPr>
        <p:spPr>
          <a:xfrm>
            <a:off x="9020432" y="3225115"/>
            <a:ext cx="1087395" cy="1099750"/>
          </a:xfrm>
          <a:prstGeom prst="donut">
            <a:avLst>
              <a:gd name="adj" fmla="val 608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a:extLst>
              <a:ext uri="{FF2B5EF4-FFF2-40B4-BE49-F238E27FC236}">
                <a16:creationId xmlns:a16="http://schemas.microsoft.com/office/drawing/2014/main" id="{A49739FD-818B-164C-A9BD-4AB448D81072}"/>
              </a:ext>
            </a:extLst>
          </p:cNvPr>
          <p:cNvSpPr>
            <a:spLocks noChangeAspect="1"/>
          </p:cNvSpPr>
          <p:nvPr/>
        </p:nvSpPr>
        <p:spPr>
          <a:xfrm>
            <a:off x="8427304" y="2681413"/>
            <a:ext cx="2224219" cy="2224219"/>
          </a:xfrm>
          <a:prstGeom prst="donut">
            <a:avLst>
              <a:gd name="adj" fmla="val 31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a:extLst>
              <a:ext uri="{FF2B5EF4-FFF2-40B4-BE49-F238E27FC236}">
                <a16:creationId xmlns:a16="http://schemas.microsoft.com/office/drawing/2014/main" id="{6B3E8798-A8A0-BA48-A367-6811B96044BB}"/>
              </a:ext>
            </a:extLst>
          </p:cNvPr>
          <p:cNvSpPr>
            <a:spLocks noChangeAspect="1"/>
          </p:cNvSpPr>
          <p:nvPr/>
        </p:nvSpPr>
        <p:spPr>
          <a:xfrm>
            <a:off x="7784757" y="2051223"/>
            <a:ext cx="3521674" cy="3521674"/>
          </a:xfrm>
          <a:prstGeom prst="donut">
            <a:avLst>
              <a:gd name="adj" fmla="val 313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A6403303-09C4-4C45-95C2-A16F59049562}"/>
              </a:ext>
            </a:extLst>
          </p:cNvPr>
          <p:cNvSpPr txBox="1"/>
          <p:nvPr/>
        </p:nvSpPr>
        <p:spPr>
          <a:xfrm>
            <a:off x="10861589" y="2681415"/>
            <a:ext cx="691215" cy="1446550"/>
          </a:xfrm>
          <a:prstGeom prst="rect">
            <a:avLst/>
          </a:prstGeom>
          <a:noFill/>
        </p:spPr>
        <p:txBody>
          <a:bodyPr wrap="none" rtlCol="0">
            <a:spAutoFit/>
          </a:bodyPr>
          <a:lstStyle/>
          <a:p>
            <a:r>
              <a:rPr lang="en-US" sz="8800" b="1" dirty="0">
                <a:solidFill>
                  <a:srgbClr val="00B0F0"/>
                </a:solidFill>
              </a:rPr>
              <a:t>?</a:t>
            </a:r>
          </a:p>
        </p:txBody>
      </p:sp>
      <p:sp>
        <p:nvSpPr>
          <p:cNvPr id="10" name="TextBox 9">
            <a:extLst>
              <a:ext uri="{FF2B5EF4-FFF2-40B4-BE49-F238E27FC236}">
                <a16:creationId xmlns:a16="http://schemas.microsoft.com/office/drawing/2014/main" id="{84088B38-9461-A844-8EA7-F5A26429987F}"/>
              </a:ext>
            </a:extLst>
          </p:cNvPr>
          <p:cNvSpPr txBox="1"/>
          <p:nvPr/>
        </p:nvSpPr>
        <p:spPr>
          <a:xfrm rot="1146880">
            <a:off x="10284940" y="4094204"/>
            <a:ext cx="691215" cy="1446550"/>
          </a:xfrm>
          <a:prstGeom prst="rect">
            <a:avLst/>
          </a:prstGeom>
          <a:noFill/>
        </p:spPr>
        <p:txBody>
          <a:bodyPr wrap="none" rtlCol="0">
            <a:spAutoFit/>
          </a:bodyPr>
          <a:lstStyle/>
          <a:p>
            <a:r>
              <a:rPr lang="en-US" sz="8800" b="1" dirty="0">
                <a:solidFill>
                  <a:srgbClr val="00B0F0"/>
                </a:solidFill>
              </a:rPr>
              <a:t>?</a:t>
            </a:r>
          </a:p>
        </p:txBody>
      </p:sp>
      <p:sp>
        <p:nvSpPr>
          <p:cNvPr id="11" name="TextBox 10">
            <a:extLst>
              <a:ext uri="{FF2B5EF4-FFF2-40B4-BE49-F238E27FC236}">
                <a16:creationId xmlns:a16="http://schemas.microsoft.com/office/drawing/2014/main" id="{19926BF8-E520-8742-9B90-8B043A696082}"/>
              </a:ext>
            </a:extLst>
          </p:cNvPr>
          <p:cNvSpPr txBox="1"/>
          <p:nvPr/>
        </p:nvSpPr>
        <p:spPr>
          <a:xfrm rot="21062328">
            <a:off x="8905103" y="3974756"/>
            <a:ext cx="691215" cy="1446550"/>
          </a:xfrm>
          <a:prstGeom prst="rect">
            <a:avLst/>
          </a:prstGeom>
          <a:noFill/>
        </p:spPr>
        <p:txBody>
          <a:bodyPr wrap="none" rtlCol="0">
            <a:spAutoFit/>
          </a:bodyPr>
          <a:lstStyle/>
          <a:p>
            <a:r>
              <a:rPr lang="en-US" sz="8800" b="1" dirty="0">
                <a:solidFill>
                  <a:srgbClr val="00B0F0"/>
                </a:solidFill>
              </a:rPr>
              <a:t>?</a:t>
            </a:r>
          </a:p>
        </p:txBody>
      </p:sp>
      <p:sp>
        <p:nvSpPr>
          <p:cNvPr id="12" name="TextBox 11">
            <a:extLst>
              <a:ext uri="{FF2B5EF4-FFF2-40B4-BE49-F238E27FC236}">
                <a16:creationId xmlns:a16="http://schemas.microsoft.com/office/drawing/2014/main" id="{E30CC840-EEB0-C448-AB76-90DAE1BDF995}"/>
              </a:ext>
            </a:extLst>
          </p:cNvPr>
          <p:cNvSpPr txBox="1"/>
          <p:nvPr/>
        </p:nvSpPr>
        <p:spPr>
          <a:xfrm>
            <a:off x="9811264" y="2903838"/>
            <a:ext cx="691215" cy="1446550"/>
          </a:xfrm>
          <a:prstGeom prst="rect">
            <a:avLst/>
          </a:prstGeom>
          <a:noFill/>
        </p:spPr>
        <p:txBody>
          <a:bodyPr wrap="none" rtlCol="0">
            <a:spAutoFit/>
          </a:bodyPr>
          <a:lstStyle/>
          <a:p>
            <a:r>
              <a:rPr lang="en-US" sz="8800" b="1" dirty="0">
                <a:solidFill>
                  <a:srgbClr val="00B0F0"/>
                </a:solidFill>
              </a:rPr>
              <a:t>?</a:t>
            </a:r>
          </a:p>
        </p:txBody>
      </p:sp>
      <p:sp>
        <p:nvSpPr>
          <p:cNvPr id="13" name="TextBox 12">
            <a:extLst>
              <a:ext uri="{FF2B5EF4-FFF2-40B4-BE49-F238E27FC236}">
                <a16:creationId xmlns:a16="http://schemas.microsoft.com/office/drawing/2014/main" id="{E867CB7C-0B60-8644-85D6-5AC6E1170834}"/>
              </a:ext>
            </a:extLst>
          </p:cNvPr>
          <p:cNvSpPr txBox="1"/>
          <p:nvPr/>
        </p:nvSpPr>
        <p:spPr>
          <a:xfrm>
            <a:off x="8789773" y="2734962"/>
            <a:ext cx="691215" cy="1446550"/>
          </a:xfrm>
          <a:prstGeom prst="rect">
            <a:avLst/>
          </a:prstGeom>
          <a:noFill/>
        </p:spPr>
        <p:txBody>
          <a:bodyPr wrap="none" rtlCol="0">
            <a:spAutoFit/>
          </a:bodyPr>
          <a:lstStyle/>
          <a:p>
            <a:r>
              <a:rPr lang="en-US" sz="8800" b="1" dirty="0">
                <a:solidFill>
                  <a:srgbClr val="00B0F0"/>
                </a:solidFill>
              </a:rPr>
              <a:t>?</a:t>
            </a:r>
          </a:p>
        </p:txBody>
      </p:sp>
    </p:spTree>
    <p:extLst>
      <p:ext uri="{BB962C8B-B14F-4D97-AF65-F5344CB8AC3E}">
        <p14:creationId xmlns:p14="http://schemas.microsoft.com/office/powerpoint/2010/main" val="187787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500"/>
                                  </p:stCondLst>
                                  <p:childTnLst>
                                    <p:set>
                                      <p:cBhvr>
                                        <p:cTn id="47" dur="1" fill="hold">
                                          <p:stCondLst>
                                            <p:cond delay="0"/>
                                          </p:stCondLst>
                                        </p:cTn>
                                        <p:tgtEl>
                                          <p:spTgt spid="11"/>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grpId="0" nodeType="afterEffect">
                                  <p:stCondLst>
                                    <p:cond delay="50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grpId="0" nodeType="afterEffect">
                                  <p:stCondLst>
                                    <p:cond delay="500"/>
                                  </p:stCondLst>
                                  <p:childTnLst>
                                    <p:set>
                                      <p:cBhvr>
                                        <p:cTn id="53" dur="1" fill="hold">
                                          <p:stCondLst>
                                            <p:cond delay="0"/>
                                          </p:stCondLst>
                                        </p:cTn>
                                        <p:tgtEl>
                                          <p:spTgt spid="10"/>
                                        </p:tgtEl>
                                        <p:attrNameLst>
                                          <p:attrName>style.visibility</p:attrName>
                                        </p:attrNameLst>
                                      </p:cBhvr>
                                      <p:to>
                                        <p:strVal val="visible"/>
                                      </p:to>
                                    </p:set>
                                  </p:childTnLst>
                                </p:cTn>
                              </p:par>
                            </p:childTnLst>
                          </p:cTn>
                        </p:par>
                        <p:par>
                          <p:cTn id="54" fill="hold">
                            <p:stCondLst>
                              <p:cond delay="1500"/>
                            </p:stCondLst>
                            <p:childTnLst>
                              <p:par>
                                <p:cTn id="55" presetID="1" presetClass="entr" presetSubtype="0" fill="hold" grpId="0" nodeType="afterEffect">
                                  <p:stCondLst>
                                    <p:cond delay="50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P spid="14" grpId="0" animBg="1"/>
      <p:bldP spid="16" grpId="0" animBg="1"/>
      <p:bldP spid="17" grpId="0" animBg="1"/>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535039"/>
          </a:xfrm>
        </p:spPr>
        <p:txBody>
          <a:bodyPr anchor="t">
            <a:normAutofit/>
          </a:bodyPr>
          <a:lstStyle/>
          <a:p>
            <a:pPr marL="0" indent="0">
              <a:buNone/>
            </a:pPr>
            <a:r>
              <a:rPr lang="en-US" sz="2400" dirty="0"/>
              <a:t>Community Acquired Pneumonia:  pneumonia which develops in community dwelling patients</a:t>
            </a:r>
          </a:p>
          <a:p>
            <a:pPr marL="0" indent="0">
              <a:buNone/>
            </a:pPr>
            <a:r>
              <a:rPr lang="en-US" sz="2400" dirty="0"/>
              <a:t>Hospital Acquired Pneumonia:  pneumonia which occurs 48 hours or more after hospital admission, which was not incubating at the time of admission, and does not follow intubation (would be ventilator </a:t>
            </a:r>
            <a:r>
              <a:rPr lang="en-US" sz="2400" dirty="0" err="1"/>
              <a:t>acq</a:t>
            </a:r>
            <a:r>
              <a:rPr lang="en-US" sz="2400" dirty="0"/>
              <a:t> pneumonia)</a:t>
            </a:r>
          </a:p>
          <a:p>
            <a:pPr marL="0" indent="0">
              <a:buNone/>
            </a:pPr>
            <a:r>
              <a:rPr lang="en-US" sz="2400" dirty="0"/>
              <a:t>Healthcare Associated Pneumonia (HCAP) is gone:  used to suspect that patients in community but with contact with healthcare (nursing home, dialysis, wound care, recent </a:t>
            </a:r>
            <a:r>
              <a:rPr lang="en-US" sz="2400" dirty="0" err="1"/>
              <a:t>hosp</a:t>
            </a:r>
            <a:r>
              <a:rPr lang="en-US" sz="2400" dirty="0"/>
              <a:t>, recent IV ABX) had pathogens more like hospital </a:t>
            </a:r>
            <a:r>
              <a:rPr lang="en-US" sz="2400" dirty="0" err="1"/>
              <a:t>acq</a:t>
            </a:r>
            <a:r>
              <a:rPr lang="en-US" sz="2400" dirty="0"/>
              <a:t>. pneumonia than community </a:t>
            </a:r>
            <a:r>
              <a:rPr lang="en-US" sz="2400" dirty="0" err="1"/>
              <a:t>acq</a:t>
            </a:r>
            <a:r>
              <a:rPr lang="en-US" sz="2400" dirty="0"/>
              <a:t>. pneumonia and had risk of resistant organisms (MRSA, </a:t>
            </a:r>
            <a:r>
              <a:rPr lang="en-US" sz="2400" dirty="0" err="1"/>
              <a:t>PAerug</a:t>
            </a:r>
            <a:r>
              <a:rPr lang="en-US" sz="2400" dirty="0"/>
              <a:t>).  But this turned out not to be true.</a:t>
            </a:r>
          </a:p>
          <a:p>
            <a:pPr marL="0" indent="0">
              <a:buNone/>
            </a:pPr>
            <a:r>
              <a:rPr lang="en-US" sz="2400" dirty="0"/>
              <a:t>We will discuss Community Acquired Pneumonia the rest of this talk</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Definitions</a:t>
            </a:r>
          </a:p>
        </p:txBody>
      </p:sp>
      <p:sp>
        <p:nvSpPr>
          <p:cNvPr id="5" name="Title 1">
            <a:extLst>
              <a:ext uri="{FF2B5EF4-FFF2-40B4-BE49-F238E27FC236}">
                <a16:creationId xmlns:a16="http://schemas.microsoft.com/office/drawing/2014/main" id="{49FED97D-45AB-7644-A3DA-D3ADB767C5B2}"/>
              </a:ext>
            </a:extLst>
          </p:cNvPr>
          <p:cNvSpPr>
            <a:spLocks noGrp="1"/>
          </p:cNvSpPr>
          <p:nvPr>
            <p:ph type="title"/>
          </p:nvPr>
        </p:nvSpPr>
        <p:spPr>
          <a:xfrm>
            <a:off x="135924" y="1123837"/>
            <a:ext cx="3175687" cy="4601183"/>
          </a:xfrm>
        </p:spPr>
        <p:txBody>
          <a:bodyPr/>
          <a:lstStyle/>
          <a:p>
            <a:r>
              <a:rPr lang="en-US" sz="2800" u="sng" dirty="0"/>
              <a:t>Key take-home</a:t>
            </a:r>
            <a:r>
              <a:rPr lang="en-US" sz="2800" dirty="0"/>
              <a:t> 4: </a:t>
            </a:r>
            <a:br>
              <a:rPr lang="en-US" dirty="0"/>
            </a:br>
            <a:r>
              <a:rPr lang="en-US" sz="3400" dirty="0"/>
              <a:t>Comm </a:t>
            </a:r>
            <a:r>
              <a:rPr lang="en-US" sz="3400" dirty="0" err="1"/>
              <a:t>Acq</a:t>
            </a:r>
            <a:r>
              <a:rPr lang="en-US" sz="3400" dirty="0"/>
              <a:t> </a:t>
            </a:r>
            <a:r>
              <a:rPr lang="en-US" sz="3400" dirty="0" err="1"/>
              <a:t>Pneu</a:t>
            </a:r>
            <a:r>
              <a:rPr lang="en-US" sz="3400" dirty="0"/>
              <a:t>: </a:t>
            </a:r>
            <a:br>
              <a:rPr lang="en-US" sz="3400" dirty="0"/>
            </a:br>
            <a:r>
              <a:rPr lang="en-US" sz="2800" dirty="0"/>
              <a:t>- comm. dwelling</a:t>
            </a:r>
            <a:br>
              <a:rPr lang="en-US" sz="3400" dirty="0"/>
            </a:br>
            <a:r>
              <a:rPr lang="en-US" sz="3400" dirty="0"/>
              <a:t>Hosp </a:t>
            </a:r>
            <a:r>
              <a:rPr lang="en-US" sz="3400" dirty="0" err="1"/>
              <a:t>Acq</a:t>
            </a:r>
            <a:r>
              <a:rPr lang="en-US" sz="3400" dirty="0"/>
              <a:t> </a:t>
            </a:r>
            <a:r>
              <a:rPr lang="en-US" sz="3400" dirty="0" err="1"/>
              <a:t>Pneu</a:t>
            </a:r>
            <a:r>
              <a:rPr lang="en-US" sz="3400" dirty="0"/>
              <a:t>: </a:t>
            </a:r>
            <a:br>
              <a:rPr lang="en-US" sz="3400" dirty="0"/>
            </a:br>
            <a:r>
              <a:rPr lang="en-US" sz="3400" dirty="0"/>
              <a:t>- </a:t>
            </a:r>
            <a:r>
              <a:rPr lang="en-US" sz="2800" dirty="0"/>
              <a:t>48+ hours in hosp.</a:t>
            </a:r>
            <a:br>
              <a:rPr lang="en-US" sz="3400" dirty="0"/>
            </a:br>
            <a:r>
              <a:rPr lang="en-US" sz="3400" dirty="0"/>
              <a:t>HCAP:  </a:t>
            </a:r>
            <a:br>
              <a:rPr lang="en-US" sz="3400" dirty="0"/>
            </a:br>
            <a:r>
              <a:rPr lang="en-US" sz="2800" dirty="0"/>
              <a:t>- gone</a:t>
            </a:r>
            <a:endParaRPr lang="en-US" sz="3400" dirty="0"/>
          </a:p>
        </p:txBody>
      </p:sp>
    </p:spTree>
    <p:extLst>
      <p:ext uri="{BB962C8B-B14F-4D97-AF65-F5344CB8AC3E}">
        <p14:creationId xmlns:p14="http://schemas.microsoft.com/office/powerpoint/2010/main" val="100549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06EC-3356-C743-82ED-0B0E6495894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22F89E-D7AD-1A43-9999-E4D2314EB353}"/>
              </a:ext>
            </a:extLst>
          </p:cNvPr>
          <p:cNvSpPr>
            <a:spLocks noGrp="1"/>
          </p:cNvSpPr>
          <p:nvPr>
            <p:ph idx="1"/>
          </p:nvPr>
        </p:nvSpPr>
        <p:spPr>
          <a:xfrm>
            <a:off x="3869268" y="933855"/>
            <a:ext cx="7315200" cy="5535039"/>
          </a:xfrm>
        </p:spPr>
        <p:txBody>
          <a:bodyPr anchor="t">
            <a:normAutofit/>
          </a:bodyPr>
          <a:lstStyle/>
          <a:p>
            <a:pPr marL="0" indent="0">
              <a:buNone/>
            </a:pPr>
            <a:r>
              <a:rPr lang="en-US" sz="2400" dirty="0"/>
              <a:t>63 year old male smoker sees you in the office </a:t>
            </a:r>
          </a:p>
          <a:p>
            <a:pPr marL="0" indent="0">
              <a:buNone/>
            </a:pPr>
            <a:r>
              <a:rPr lang="en-US" sz="2400" dirty="0"/>
              <a:t>c/o 5 days of green productive cough, shaking chills, </a:t>
            </a:r>
            <a:r>
              <a:rPr lang="en-US" sz="2400" dirty="0" err="1"/>
              <a:t>Tmax</a:t>
            </a:r>
            <a:r>
              <a:rPr lang="en-US" sz="2400" dirty="0"/>
              <a:t> 103.1, feels ”like crap”</a:t>
            </a:r>
          </a:p>
          <a:p>
            <a:pPr marL="0" indent="0">
              <a:buNone/>
            </a:pPr>
            <a:r>
              <a:rPr lang="en-US" sz="2400" dirty="0"/>
              <a:t>on exam T 101.8, HR 112, RR 23, BP 137/81, focal crackles L base</a:t>
            </a:r>
          </a:p>
          <a:p>
            <a:pPr marL="0" indent="0">
              <a:buNone/>
            </a:pPr>
            <a:r>
              <a:rPr lang="en-US" sz="2400" dirty="0"/>
              <a:t>You diagnose community acquired pneumonia</a:t>
            </a:r>
          </a:p>
          <a:p>
            <a:pPr marL="0" indent="0">
              <a:buNone/>
            </a:pPr>
            <a:r>
              <a:rPr lang="en-US" sz="2400" dirty="0"/>
              <a:t>Admit to hospital?</a:t>
            </a:r>
          </a:p>
          <a:p>
            <a:pPr marL="457200" indent="-457200">
              <a:buAutoNum type="alphaLcParenR"/>
            </a:pPr>
            <a:r>
              <a:rPr lang="en-US" sz="2400" dirty="0"/>
              <a:t>manage inpatient</a:t>
            </a:r>
          </a:p>
          <a:p>
            <a:pPr marL="457200" indent="-457200">
              <a:buAutoNum type="alphaLcParenR"/>
            </a:pPr>
            <a:r>
              <a:rPr lang="en-US" sz="2400" dirty="0"/>
              <a:t>manage outpatient</a:t>
            </a:r>
          </a:p>
        </p:txBody>
      </p:sp>
      <p:sp>
        <p:nvSpPr>
          <p:cNvPr id="4" name="TextBox 3">
            <a:extLst>
              <a:ext uri="{FF2B5EF4-FFF2-40B4-BE49-F238E27FC236}">
                <a16:creationId xmlns:a16="http://schemas.microsoft.com/office/drawing/2014/main" id="{BD3C3A64-3680-A041-879F-0DED3616913E}"/>
              </a:ext>
            </a:extLst>
          </p:cNvPr>
          <p:cNvSpPr txBox="1"/>
          <p:nvPr/>
        </p:nvSpPr>
        <p:spPr>
          <a:xfrm>
            <a:off x="3832698" y="184823"/>
            <a:ext cx="7354110" cy="646331"/>
          </a:xfrm>
          <a:prstGeom prst="rect">
            <a:avLst/>
          </a:prstGeom>
          <a:noFill/>
        </p:spPr>
        <p:txBody>
          <a:bodyPr wrap="square" rtlCol="0">
            <a:spAutoFit/>
          </a:bodyPr>
          <a:lstStyle/>
          <a:p>
            <a:r>
              <a:rPr lang="en-US" sz="3600" dirty="0"/>
              <a:t>Case 3</a:t>
            </a:r>
          </a:p>
        </p:txBody>
      </p:sp>
    </p:spTree>
    <p:extLst>
      <p:ext uri="{BB962C8B-B14F-4D97-AF65-F5344CB8AC3E}">
        <p14:creationId xmlns:p14="http://schemas.microsoft.com/office/powerpoint/2010/main" val="251881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{C3D2594D-858D-CC4B-8DF1-809C2E7553D5}tf10001124</Template>
  <TotalTime>7444</TotalTime>
  <Words>3878</Words>
  <Application>Microsoft Macintosh PowerPoint</Application>
  <PresentationFormat>Widescreen</PresentationFormat>
  <Paragraphs>424</Paragraphs>
  <Slides>35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Corbel</vt:lpstr>
      <vt:lpstr>Wingdings 2</vt:lpstr>
      <vt:lpstr>Frame</vt:lpstr>
      <vt:lpstr>All About Community Acquired Pneumonia</vt:lpstr>
      <vt:lpstr>PowerPoint Presentation</vt:lpstr>
      <vt:lpstr>Key take-home 1: History &amp; exam  suggestive, but to diagnose pneumonia with certainty, need CXR</vt:lpstr>
      <vt:lpstr>Key take-home 2: Often don’t have to be certain, just suspicious enough to treat</vt:lpstr>
      <vt:lpstr>PowerPoint Presentation</vt:lpstr>
      <vt:lpstr>Key take-home 3:  Normal vitals rules out pretty well, normal vitals &amp; exam rules out very well</vt:lpstr>
      <vt:lpstr>PowerPoint Presentation</vt:lpstr>
      <vt:lpstr>Key take-home 4:  Comm Acq Pneu:  - comm. dwelling Hosp Acq Pneu:  - 48+ hours in hosp. HCAP:   - gone</vt:lpstr>
      <vt:lpstr>PowerPoint Presentation</vt:lpstr>
      <vt:lpstr>Key take-home 5:  Use a mortality prediction tool to admit those at risk of death</vt:lpstr>
      <vt:lpstr>Key take-home 5:  Use a mortality prediction tool to admit those at risk of death, like CURB-65 or CRB-65.   PO, O2 sat, too.</vt:lpstr>
      <vt:lpstr>PowerPoint Presentation</vt:lpstr>
      <vt:lpstr>Key take-home 6:  ICU (severe CAP) ≥ 3 minor or  ≥ 1 major criteria</vt:lpstr>
      <vt:lpstr>PowerPoint Presentation</vt:lpstr>
      <vt:lpstr>Key take-home 7:  Outpatient CAP gets little or no testing</vt:lpstr>
      <vt:lpstr>PowerPoint Presentation</vt:lpstr>
      <vt:lpstr>Key take-home 8:  inpatient tests see cool table</vt:lpstr>
      <vt:lpstr>Key take-home 8:  inpatient tests see cool table</vt:lpstr>
      <vt:lpstr>PowerPoint Presentation</vt:lpstr>
      <vt:lpstr>Key take-home 9:  Outpatient ABX based upon healthy vs. c0morbidities</vt:lpstr>
      <vt:lpstr>PowerPoint Presentation</vt:lpstr>
      <vt:lpstr>PowerPoint Presentation</vt:lpstr>
      <vt:lpstr>PowerPoint Presentation</vt:lpstr>
      <vt:lpstr>PowerPoint Presentation</vt:lpstr>
      <vt:lpstr>Key take-home 10:  Inpatient ABX based upon standard therapy, MRSA &amp; PAerug coverage, test-and-escalate or de-escalate strategies</vt:lpstr>
      <vt:lpstr>PowerPoint Presentation</vt:lpstr>
      <vt:lpstr>Key take-home 11:  Treat influenza and pneumonia with flu antiviral and antibacterial antibiotics</vt:lpstr>
      <vt:lpstr>PowerPoint Presentation</vt:lpstr>
      <vt:lpstr>Key take-home 12:  Except in cases of abscess or empyema, no special coverage recommended in aspiration pneumonia</vt:lpstr>
      <vt:lpstr>PowerPoint Presentation</vt:lpstr>
      <vt:lpstr>Key take-home 13:  Shorter ABX fine, aim for 5+ days, use stability criteria</vt:lpstr>
      <vt:lpstr>PowerPoint Presentation</vt:lpstr>
      <vt:lpstr>Key take-home 14:  No f/up CXR</vt:lpstr>
      <vt:lpstr>Key take-home 15:  There’s an app for that...</vt:lpstr>
      <vt:lpstr>free CAP 2019 HAP 2016 Ped CAP 2011 iPhone only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pneumonia</dc:title>
  <dc:creator>Microsoft Office User</dc:creator>
  <cp:lastModifiedBy>Microsoft Office User</cp:lastModifiedBy>
  <cp:revision>80</cp:revision>
  <dcterms:created xsi:type="dcterms:W3CDTF">2020-02-03T20:54:13Z</dcterms:created>
  <dcterms:modified xsi:type="dcterms:W3CDTF">2020-02-14T14:17:16Z</dcterms:modified>
</cp:coreProperties>
</file>