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14" r:id="rId2"/>
    <p:sldMasterId id="2147483816" r:id="rId3"/>
    <p:sldMasterId id="2147483818" r:id="rId4"/>
  </p:sldMasterIdLst>
  <p:notesMasterIdLst>
    <p:notesMasterId r:id="rId19"/>
  </p:notesMasterIdLst>
  <p:sldIdLst>
    <p:sldId id="312" r:id="rId5"/>
    <p:sldId id="258" r:id="rId6"/>
    <p:sldId id="465" r:id="rId7"/>
    <p:sldId id="257" r:id="rId8"/>
    <p:sldId id="256" r:id="rId9"/>
    <p:sldId id="462" r:id="rId10"/>
    <p:sldId id="313" r:id="rId11"/>
    <p:sldId id="284" r:id="rId12"/>
    <p:sldId id="457" r:id="rId13"/>
    <p:sldId id="466" r:id="rId14"/>
    <p:sldId id="464" r:id="rId15"/>
    <p:sldId id="260" r:id="rId16"/>
    <p:sldId id="311" r:id="rId17"/>
    <p:sldId id="261" r:id="rId18"/>
  </p:sldIdLst>
  <p:sldSz cx="9144000" cy="6858000" type="screen4x3"/>
  <p:notesSz cx="6858000" cy="9144000"/>
  <p:defaultTextStyle>
    <a:defPPr>
      <a:defRPr lang="en-US"/>
    </a:defPPr>
    <a:lvl1pPr marL="0" algn="l" defTabSz="9069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3477" algn="l" defTabSz="9069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06972" algn="l" defTabSz="9069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0454" algn="l" defTabSz="9069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13938" algn="l" defTabSz="9069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67422" algn="l" defTabSz="9069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20902" algn="l" defTabSz="9069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74387" algn="l" defTabSz="9069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27872" algn="l" defTabSz="9069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5C34"/>
    <a:srgbClr val="D7D7D7"/>
    <a:srgbClr val="C0C0C0"/>
    <a:srgbClr val="E41A06"/>
    <a:srgbClr val="AAAA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80142" autoAdjust="0"/>
  </p:normalViewPr>
  <p:slideViewPr>
    <p:cSldViewPr snapToGrid="0" showGuides="1">
      <p:cViewPr varScale="1">
        <p:scale>
          <a:sx n="86" d="100"/>
          <a:sy n="86" d="100"/>
        </p:scale>
        <p:origin x="2400" y="192"/>
      </p:cViewPr>
      <p:guideLst>
        <p:guide orient="horz" pos="214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5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E61578-F22D-469E-8186-E419F6A01E2F}" type="doc">
      <dgm:prSet loTypeId="urn:microsoft.com/office/officeart/2005/8/layout/matrix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C136B2D5-4421-46C9-AD5A-FA83710FB212}">
      <dgm:prSet phldrT="[Text]"/>
      <dgm:spPr>
        <a:solidFill>
          <a:schemeClr val="accent1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CA" dirty="0">
              <a:solidFill>
                <a:schemeClr val="tx1"/>
              </a:solidFill>
            </a:rPr>
            <a:t>Better Outcomes</a:t>
          </a:r>
        </a:p>
      </dgm:t>
    </dgm:pt>
    <dgm:pt modelId="{1BC8ECEA-F7D1-40C6-8282-7EA071418F5B}" type="parTrans" cxnId="{69282722-2E72-4881-BCF2-EE280274C78D}">
      <dgm:prSet/>
      <dgm:spPr/>
      <dgm:t>
        <a:bodyPr/>
        <a:lstStyle/>
        <a:p>
          <a:endParaRPr lang="en-CA"/>
        </a:p>
      </dgm:t>
    </dgm:pt>
    <dgm:pt modelId="{2AC3865B-EE3F-4A3E-9BB8-37BECF6F7033}" type="sibTrans" cxnId="{69282722-2E72-4881-BCF2-EE280274C78D}">
      <dgm:prSet/>
      <dgm:spPr/>
      <dgm:t>
        <a:bodyPr/>
        <a:lstStyle/>
        <a:p>
          <a:endParaRPr lang="en-CA"/>
        </a:p>
      </dgm:t>
    </dgm:pt>
    <dgm:pt modelId="{E0F0481C-8CEC-4539-85BD-7C7EEE47BD7C}">
      <dgm:prSet phldrT="[Text]"/>
      <dgm:spPr>
        <a:solidFill>
          <a:schemeClr val="accent1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CA" dirty="0">
              <a:solidFill>
                <a:schemeClr val="tx1"/>
              </a:solidFill>
            </a:rPr>
            <a:t>Improved Clinician Experience</a:t>
          </a:r>
        </a:p>
      </dgm:t>
    </dgm:pt>
    <dgm:pt modelId="{29D8FE27-86A1-4948-A2D3-2CCD2C96DBF6}" type="parTrans" cxnId="{3641027E-942C-4280-A884-E928571FB733}">
      <dgm:prSet/>
      <dgm:spPr/>
      <dgm:t>
        <a:bodyPr/>
        <a:lstStyle/>
        <a:p>
          <a:endParaRPr lang="en-CA"/>
        </a:p>
      </dgm:t>
    </dgm:pt>
    <dgm:pt modelId="{1961FD14-3FE5-42E2-A4C6-3E3A514FF500}" type="sibTrans" cxnId="{3641027E-942C-4280-A884-E928571FB733}">
      <dgm:prSet/>
      <dgm:spPr/>
      <dgm:t>
        <a:bodyPr/>
        <a:lstStyle/>
        <a:p>
          <a:endParaRPr lang="en-CA"/>
        </a:p>
      </dgm:t>
    </dgm:pt>
    <dgm:pt modelId="{0AFF7C37-8B28-44DF-9F3E-FB666715F252}">
      <dgm:prSet phldrT="[Text]"/>
      <dgm:spPr>
        <a:solidFill>
          <a:schemeClr val="accent1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CA" dirty="0">
              <a:solidFill>
                <a:schemeClr val="tx1"/>
              </a:solidFill>
            </a:rPr>
            <a:t>Improved Patient Experience</a:t>
          </a:r>
        </a:p>
      </dgm:t>
    </dgm:pt>
    <dgm:pt modelId="{7A8A4D06-D3DF-40F4-93BF-4DC2873E5551}" type="parTrans" cxnId="{8049E7EF-77F8-4E10-B6B1-8296FA6604FD}">
      <dgm:prSet/>
      <dgm:spPr/>
      <dgm:t>
        <a:bodyPr/>
        <a:lstStyle/>
        <a:p>
          <a:endParaRPr lang="en-CA"/>
        </a:p>
      </dgm:t>
    </dgm:pt>
    <dgm:pt modelId="{51A83DA3-CFCB-4EEA-8F90-AB3B72896A2B}" type="sibTrans" cxnId="{8049E7EF-77F8-4E10-B6B1-8296FA6604FD}">
      <dgm:prSet/>
      <dgm:spPr/>
      <dgm:t>
        <a:bodyPr/>
        <a:lstStyle/>
        <a:p>
          <a:endParaRPr lang="en-CA"/>
        </a:p>
      </dgm:t>
    </dgm:pt>
    <dgm:pt modelId="{EAEB385C-A497-42A1-9FA0-849F0F99F171}">
      <dgm:prSet/>
      <dgm:spPr>
        <a:solidFill>
          <a:schemeClr val="accent1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CA" dirty="0">
              <a:solidFill>
                <a:schemeClr val="tx1"/>
              </a:solidFill>
            </a:rPr>
            <a:t>Lower Costs</a:t>
          </a:r>
        </a:p>
      </dgm:t>
    </dgm:pt>
    <dgm:pt modelId="{1ECFFC59-0C91-45E1-ABD6-0ACD36D70AA9}" type="parTrans" cxnId="{98D5EA52-541D-4744-BFA9-6C1CA0938B2F}">
      <dgm:prSet/>
      <dgm:spPr/>
      <dgm:t>
        <a:bodyPr/>
        <a:lstStyle/>
        <a:p>
          <a:endParaRPr lang="en-CA"/>
        </a:p>
      </dgm:t>
    </dgm:pt>
    <dgm:pt modelId="{FA162140-BEDB-406A-A417-C7BABE71E361}" type="sibTrans" cxnId="{98D5EA52-541D-4744-BFA9-6C1CA0938B2F}">
      <dgm:prSet/>
      <dgm:spPr/>
      <dgm:t>
        <a:bodyPr/>
        <a:lstStyle/>
        <a:p>
          <a:endParaRPr lang="en-CA"/>
        </a:p>
      </dgm:t>
    </dgm:pt>
    <dgm:pt modelId="{EBFF4B89-E678-6F49-9BFF-4EFCB4131701}" type="pres">
      <dgm:prSet presAssocID="{FBE61578-F22D-469E-8186-E419F6A01E2F}" presName="matrix" presStyleCnt="0">
        <dgm:presLayoutVars>
          <dgm:chMax val="1"/>
          <dgm:dir/>
          <dgm:resizeHandles val="exact"/>
        </dgm:presLayoutVars>
      </dgm:prSet>
      <dgm:spPr/>
    </dgm:pt>
    <dgm:pt modelId="{0C226FE0-9F89-874E-9E12-BDE8C2CB1A77}" type="pres">
      <dgm:prSet presAssocID="{FBE61578-F22D-469E-8186-E419F6A01E2F}" presName="axisShape" presStyleLbl="bgShp" presStyleIdx="0" presStyleCnt="1"/>
      <dgm:spPr/>
    </dgm:pt>
    <dgm:pt modelId="{980995F8-4EB4-8E4C-BDFF-037C868A808D}" type="pres">
      <dgm:prSet presAssocID="{FBE61578-F22D-469E-8186-E419F6A01E2F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12C89FB4-19F3-CF4E-A6E7-0A331F4D5FC8}" type="pres">
      <dgm:prSet presAssocID="{FBE61578-F22D-469E-8186-E419F6A01E2F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83E8AF5B-E0D8-DA4F-AC28-4CE1D01FC998}" type="pres">
      <dgm:prSet presAssocID="{FBE61578-F22D-469E-8186-E419F6A01E2F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D5B883F-5784-A84C-85DC-9543846739B8}" type="pres">
      <dgm:prSet presAssocID="{FBE61578-F22D-469E-8186-E419F6A01E2F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69282722-2E72-4881-BCF2-EE280274C78D}" srcId="{FBE61578-F22D-469E-8186-E419F6A01E2F}" destId="{C136B2D5-4421-46C9-AD5A-FA83710FB212}" srcOrd="0" destOrd="0" parTransId="{1BC8ECEA-F7D1-40C6-8282-7EA071418F5B}" sibTransId="{2AC3865B-EE3F-4A3E-9BB8-37BECF6F7033}"/>
    <dgm:cxn modelId="{0DE3D924-AD51-DE4A-B53F-11F1694E4590}" type="presOf" srcId="{FBE61578-F22D-469E-8186-E419F6A01E2F}" destId="{EBFF4B89-E678-6F49-9BFF-4EFCB4131701}" srcOrd="0" destOrd="0" presId="urn:microsoft.com/office/officeart/2005/8/layout/matrix2"/>
    <dgm:cxn modelId="{98D5EA52-541D-4744-BFA9-6C1CA0938B2F}" srcId="{FBE61578-F22D-469E-8186-E419F6A01E2F}" destId="{EAEB385C-A497-42A1-9FA0-849F0F99F171}" srcOrd="3" destOrd="0" parTransId="{1ECFFC59-0C91-45E1-ABD6-0ACD36D70AA9}" sibTransId="{FA162140-BEDB-406A-A417-C7BABE71E361}"/>
    <dgm:cxn modelId="{3BFD6F7C-D815-ED4A-93AE-ED6D6F01711D}" type="presOf" srcId="{E0F0481C-8CEC-4539-85BD-7C7EEE47BD7C}" destId="{12C89FB4-19F3-CF4E-A6E7-0A331F4D5FC8}" srcOrd="0" destOrd="0" presId="urn:microsoft.com/office/officeart/2005/8/layout/matrix2"/>
    <dgm:cxn modelId="{3641027E-942C-4280-A884-E928571FB733}" srcId="{FBE61578-F22D-469E-8186-E419F6A01E2F}" destId="{E0F0481C-8CEC-4539-85BD-7C7EEE47BD7C}" srcOrd="1" destOrd="0" parTransId="{29D8FE27-86A1-4948-A2D3-2CCD2C96DBF6}" sibTransId="{1961FD14-3FE5-42E2-A4C6-3E3A514FF500}"/>
    <dgm:cxn modelId="{63D996A3-EA5A-1745-981C-39A0AA7E2593}" type="presOf" srcId="{0AFF7C37-8B28-44DF-9F3E-FB666715F252}" destId="{83E8AF5B-E0D8-DA4F-AC28-4CE1D01FC998}" srcOrd="0" destOrd="0" presId="urn:microsoft.com/office/officeart/2005/8/layout/matrix2"/>
    <dgm:cxn modelId="{624D4EDC-5869-8F4E-B0A3-0D7C9DF6427D}" type="presOf" srcId="{C136B2D5-4421-46C9-AD5A-FA83710FB212}" destId="{980995F8-4EB4-8E4C-BDFF-037C868A808D}" srcOrd="0" destOrd="0" presId="urn:microsoft.com/office/officeart/2005/8/layout/matrix2"/>
    <dgm:cxn modelId="{3CAAAEEC-77D4-FB41-BFBA-23152DDC3730}" type="presOf" srcId="{EAEB385C-A497-42A1-9FA0-849F0F99F171}" destId="{6D5B883F-5784-A84C-85DC-9543846739B8}" srcOrd="0" destOrd="0" presId="urn:microsoft.com/office/officeart/2005/8/layout/matrix2"/>
    <dgm:cxn modelId="{8049E7EF-77F8-4E10-B6B1-8296FA6604FD}" srcId="{FBE61578-F22D-469E-8186-E419F6A01E2F}" destId="{0AFF7C37-8B28-44DF-9F3E-FB666715F252}" srcOrd="2" destOrd="0" parTransId="{7A8A4D06-D3DF-40F4-93BF-4DC2873E5551}" sibTransId="{51A83DA3-CFCB-4EEA-8F90-AB3B72896A2B}"/>
    <dgm:cxn modelId="{4F25BC9E-EB47-5344-A16D-798DDE207C45}" type="presParOf" srcId="{EBFF4B89-E678-6F49-9BFF-4EFCB4131701}" destId="{0C226FE0-9F89-874E-9E12-BDE8C2CB1A77}" srcOrd="0" destOrd="0" presId="urn:microsoft.com/office/officeart/2005/8/layout/matrix2"/>
    <dgm:cxn modelId="{D78A53CD-CC6E-C94A-9DFE-ABB81C844D7B}" type="presParOf" srcId="{EBFF4B89-E678-6F49-9BFF-4EFCB4131701}" destId="{980995F8-4EB4-8E4C-BDFF-037C868A808D}" srcOrd="1" destOrd="0" presId="urn:microsoft.com/office/officeart/2005/8/layout/matrix2"/>
    <dgm:cxn modelId="{588E45A8-9D9B-0743-BCB3-37C7ADCCD747}" type="presParOf" srcId="{EBFF4B89-E678-6F49-9BFF-4EFCB4131701}" destId="{12C89FB4-19F3-CF4E-A6E7-0A331F4D5FC8}" srcOrd="2" destOrd="0" presId="urn:microsoft.com/office/officeart/2005/8/layout/matrix2"/>
    <dgm:cxn modelId="{E5499994-D54F-5049-92FF-62EA3116987A}" type="presParOf" srcId="{EBFF4B89-E678-6F49-9BFF-4EFCB4131701}" destId="{83E8AF5B-E0D8-DA4F-AC28-4CE1D01FC998}" srcOrd="3" destOrd="0" presId="urn:microsoft.com/office/officeart/2005/8/layout/matrix2"/>
    <dgm:cxn modelId="{F4267380-7032-EF45-ABE8-18819287CEE8}" type="presParOf" srcId="{EBFF4B89-E678-6F49-9BFF-4EFCB4131701}" destId="{6D5B883F-5784-A84C-85DC-9543846739B8}" srcOrd="4" destOrd="0" presId="urn:microsoft.com/office/officeart/2005/8/layout/matrix2"/>
  </dgm:cxnLst>
  <dgm:bg/>
  <dgm:whole>
    <a:ln w="44450">
      <a:solidFill>
        <a:schemeClr val="accent1">
          <a:shade val="50000"/>
          <a:alpha val="94000"/>
        </a:scheme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226FE0-9F89-874E-9E12-BDE8C2CB1A77}">
      <dsp:nvSpPr>
        <dsp:cNvPr id="0" name=""/>
        <dsp:cNvSpPr/>
      </dsp:nvSpPr>
      <dsp:spPr>
        <a:xfrm>
          <a:off x="494675" y="0"/>
          <a:ext cx="4736892" cy="4736892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0995F8-4EB4-8E4C-BDFF-037C868A808D}">
      <dsp:nvSpPr>
        <dsp:cNvPr id="0" name=""/>
        <dsp:cNvSpPr/>
      </dsp:nvSpPr>
      <dsp:spPr>
        <a:xfrm>
          <a:off x="802573" y="307897"/>
          <a:ext cx="1894756" cy="1894756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600" kern="1200" dirty="0">
              <a:solidFill>
                <a:schemeClr val="tx1"/>
              </a:solidFill>
            </a:rPr>
            <a:t>Better Outcomes</a:t>
          </a:r>
        </a:p>
      </dsp:txBody>
      <dsp:txXfrm>
        <a:off x="895067" y="400391"/>
        <a:ext cx="1709768" cy="1709768"/>
      </dsp:txXfrm>
    </dsp:sp>
    <dsp:sp modelId="{12C89FB4-19F3-CF4E-A6E7-0A331F4D5FC8}">
      <dsp:nvSpPr>
        <dsp:cNvPr id="0" name=""/>
        <dsp:cNvSpPr/>
      </dsp:nvSpPr>
      <dsp:spPr>
        <a:xfrm>
          <a:off x="3028912" y="307897"/>
          <a:ext cx="1894756" cy="1894756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600" kern="1200" dirty="0">
              <a:solidFill>
                <a:schemeClr val="tx1"/>
              </a:solidFill>
            </a:rPr>
            <a:t>Improved Clinician Experience</a:t>
          </a:r>
        </a:p>
      </dsp:txBody>
      <dsp:txXfrm>
        <a:off x="3121406" y="400391"/>
        <a:ext cx="1709768" cy="1709768"/>
      </dsp:txXfrm>
    </dsp:sp>
    <dsp:sp modelId="{83E8AF5B-E0D8-DA4F-AC28-4CE1D01FC998}">
      <dsp:nvSpPr>
        <dsp:cNvPr id="0" name=""/>
        <dsp:cNvSpPr/>
      </dsp:nvSpPr>
      <dsp:spPr>
        <a:xfrm>
          <a:off x="802573" y="2534237"/>
          <a:ext cx="1894756" cy="1894756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600" kern="1200" dirty="0">
              <a:solidFill>
                <a:schemeClr val="tx1"/>
              </a:solidFill>
            </a:rPr>
            <a:t>Improved Patient Experience</a:t>
          </a:r>
        </a:p>
      </dsp:txBody>
      <dsp:txXfrm>
        <a:off x="895067" y="2626731"/>
        <a:ext cx="1709768" cy="1709768"/>
      </dsp:txXfrm>
    </dsp:sp>
    <dsp:sp modelId="{6D5B883F-5784-A84C-85DC-9543846739B8}">
      <dsp:nvSpPr>
        <dsp:cNvPr id="0" name=""/>
        <dsp:cNvSpPr/>
      </dsp:nvSpPr>
      <dsp:spPr>
        <a:xfrm>
          <a:off x="3028912" y="2534237"/>
          <a:ext cx="1894756" cy="1894756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600" kern="1200" dirty="0">
              <a:solidFill>
                <a:schemeClr val="tx1"/>
              </a:solidFill>
            </a:rPr>
            <a:t>Lower Costs</a:t>
          </a:r>
        </a:p>
      </dsp:txBody>
      <dsp:txXfrm>
        <a:off x="3121406" y="2626731"/>
        <a:ext cx="1709768" cy="17097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1C05CC-A20C-4890-AC22-7BD25F81705E}" type="datetimeFigureOut">
              <a:rPr lang="en-US" smtClean="0"/>
              <a:pPr/>
              <a:t>4/30/19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5515BD-1BD4-4BC4-8254-57A02BCFE5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867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069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3477" algn="l" defTabSz="9069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06972" algn="l" defTabSz="9069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0454" algn="l" defTabSz="9069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13938" algn="l" defTabSz="9069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67422" algn="l" defTabSz="9069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20902" algn="l" defTabSz="9069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74387" algn="l" defTabSz="9069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27872" algn="l" defTabSz="9069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68B7B-8E6E-45CE-BD35-2F3D6C28A4B1}" type="slidenum">
              <a:rPr lang="en-CA" smtClean="0"/>
              <a:pPr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59864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 dirty="0">
              <a:ea typeface="ＭＳ Ｐゴシック" charset="0"/>
            </a:endParaRPr>
          </a:p>
        </p:txBody>
      </p:sp>
      <p:sp>
        <p:nvSpPr>
          <p:cNvPr id="942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47B001E7-CCED-CE4E-863C-D018C1272EF8}" type="slidenum">
              <a:rPr lang="en-US" sz="1200">
                <a:solidFill>
                  <a:prstClr val="black"/>
                </a:solidFill>
                <a:latin typeface="Calibri" charset="0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9</a:t>
            </a:fld>
            <a:endParaRPr lang="en-US" sz="1200">
              <a:solidFill>
                <a:prstClr val="black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809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3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6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0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39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7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09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4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27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2CB88-0A55-466B-B92A-9A0DA47C586F}" type="datetimeFigureOut">
              <a:rPr lang="en-US" smtClean="0"/>
              <a:pPr/>
              <a:t>4/30/19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6EE05-B720-4571-BDD5-C5DB439761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2CB88-0A55-466B-B92A-9A0DA47C586F}" type="datetimeFigureOut">
              <a:rPr lang="en-US" smtClean="0"/>
              <a:pPr/>
              <a:t>4/30/19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6EE05-B720-4571-BDD5-C5DB439761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2CB88-0A55-466B-B92A-9A0DA47C586F}" type="datetimeFigureOut">
              <a:rPr lang="en-US" smtClean="0"/>
              <a:pPr/>
              <a:t>4/30/19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6EE05-B720-4571-BDD5-C5DB439761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2CB88-0A55-466B-B92A-9A0DA47C586F}" type="datetimeFigureOut">
              <a:rPr lang="en-US" smtClean="0"/>
              <a:pPr/>
              <a:t>4/30/19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6EE05-B720-4571-BDD5-C5DB439761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34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069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04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139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674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20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743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278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2CB88-0A55-466B-B92A-9A0DA47C586F}" type="datetimeFigureOut">
              <a:rPr lang="en-US" smtClean="0"/>
              <a:pPr/>
              <a:t>4/30/19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6EE05-B720-4571-BDD5-C5DB439761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2CB88-0A55-466B-B92A-9A0DA47C586F}" type="datetimeFigureOut">
              <a:rPr lang="en-US" smtClean="0"/>
              <a:pPr/>
              <a:t>4/30/19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6EE05-B720-4571-BDD5-C5DB439761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3477" indent="0">
              <a:buNone/>
              <a:defRPr sz="2000" b="1"/>
            </a:lvl2pPr>
            <a:lvl3pPr marL="906972" indent="0">
              <a:buNone/>
              <a:defRPr sz="1800" b="1"/>
            </a:lvl3pPr>
            <a:lvl4pPr marL="1360454" indent="0">
              <a:buNone/>
              <a:defRPr sz="1600" b="1"/>
            </a:lvl4pPr>
            <a:lvl5pPr marL="1813938" indent="0">
              <a:buNone/>
              <a:defRPr sz="1600" b="1"/>
            </a:lvl5pPr>
            <a:lvl6pPr marL="2267422" indent="0">
              <a:buNone/>
              <a:defRPr sz="1600" b="1"/>
            </a:lvl6pPr>
            <a:lvl7pPr marL="2720902" indent="0">
              <a:buNone/>
              <a:defRPr sz="1600" b="1"/>
            </a:lvl7pPr>
            <a:lvl8pPr marL="3174387" indent="0">
              <a:buNone/>
              <a:defRPr sz="1600" b="1"/>
            </a:lvl8pPr>
            <a:lvl9pPr marL="36278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3477" indent="0">
              <a:buNone/>
              <a:defRPr sz="2000" b="1"/>
            </a:lvl2pPr>
            <a:lvl3pPr marL="906972" indent="0">
              <a:buNone/>
              <a:defRPr sz="1800" b="1"/>
            </a:lvl3pPr>
            <a:lvl4pPr marL="1360454" indent="0">
              <a:buNone/>
              <a:defRPr sz="1600" b="1"/>
            </a:lvl4pPr>
            <a:lvl5pPr marL="1813938" indent="0">
              <a:buNone/>
              <a:defRPr sz="1600" b="1"/>
            </a:lvl5pPr>
            <a:lvl6pPr marL="2267422" indent="0">
              <a:buNone/>
              <a:defRPr sz="1600" b="1"/>
            </a:lvl6pPr>
            <a:lvl7pPr marL="2720902" indent="0">
              <a:buNone/>
              <a:defRPr sz="1600" b="1"/>
            </a:lvl7pPr>
            <a:lvl8pPr marL="3174387" indent="0">
              <a:buNone/>
              <a:defRPr sz="1600" b="1"/>
            </a:lvl8pPr>
            <a:lvl9pPr marL="36278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2CB88-0A55-466B-B92A-9A0DA47C586F}" type="datetimeFigureOut">
              <a:rPr lang="en-US" smtClean="0"/>
              <a:pPr/>
              <a:t>4/30/19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6EE05-B720-4571-BDD5-C5DB439761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2CB88-0A55-466B-B92A-9A0DA47C586F}" type="datetimeFigureOut">
              <a:rPr lang="en-US" smtClean="0"/>
              <a:pPr/>
              <a:t>4/30/19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6EE05-B720-4571-BDD5-C5DB439761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2CB88-0A55-466B-B92A-9A0DA47C586F}" type="datetimeFigureOut">
              <a:rPr lang="en-US" smtClean="0"/>
              <a:pPr/>
              <a:t>4/30/19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6EE05-B720-4571-BDD5-C5DB439761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3477" indent="0">
              <a:buNone/>
              <a:defRPr sz="1200"/>
            </a:lvl2pPr>
            <a:lvl3pPr marL="906972" indent="0">
              <a:buNone/>
              <a:defRPr sz="1000"/>
            </a:lvl3pPr>
            <a:lvl4pPr marL="1360454" indent="0">
              <a:buNone/>
              <a:defRPr sz="900"/>
            </a:lvl4pPr>
            <a:lvl5pPr marL="1813938" indent="0">
              <a:buNone/>
              <a:defRPr sz="900"/>
            </a:lvl5pPr>
            <a:lvl6pPr marL="2267422" indent="0">
              <a:buNone/>
              <a:defRPr sz="900"/>
            </a:lvl6pPr>
            <a:lvl7pPr marL="2720902" indent="0">
              <a:buNone/>
              <a:defRPr sz="900"/>
            </a:lvl7pPr>
            <a:lvl8pPr marL="3174387" indent="0">
              <a:buNone/>
              <a:defRPr sz="900"/>
            </a:lvl8pPr>
            <a:lvl9pPr marL="362787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2CB88-0A55-466B-B92A-9A0DA47C586F}" type="datetimeFigureOut">
              <a:rPr lang="en-US" smtClean="0"/>
              <a:pPr/>
              <a:t>4/30/19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6EE05-B720-4571-BDD5-C5DB439761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3477" indent="0">
              <a:buNone/>
              <a:defRPr sz="2800"/>
            </a:lvl2pPr>
            <a:lvl3pPr marL="906972" indent="0">
              <a:buNone/>
              <a:defRPr sz="2400"/>
            </a:lvl3pPr>
            <a:lvl4pPr marL="1360454" indent="0">
              <a:buNone/>
              <a:defRPr sz="2000"/>
            </a:lvl4pPr>
            <a:lvl5pPr marL="1813938" indent="0">
              <a:buNone/>
              <a:defRPr sz="2000"/>
            </a:lvl5pPr>
            <a:lvl6pPr marL="2267422" indent="0">
              <a:buNone/>
              <a:defRPr sz="2000"/>
            </a:lvl6pPr>
            <a:lvl7pPr marL="2720902" indent="0">
              <a:buNone/>
              <a:defRPr sz="2000"/>
            </a:lvl7pPr>
            <a:lvl8pPr marL="3174387" indent="0">
              <a:buNone/>
              <a:defRPr sz="2000"/>
            </a:lvl8pPr>
            <a:lvl9pPr marL="3627872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3477" indent="0">
              <a:buNone/>
              <a:defRPr sz="1200"/>
            </a:lvl2pPr>
            <a:lvl3pPr marL="906972" indent="0">
              <a:buNone/>
              <a:defRPr sz="1000"/>
            </a:lvl3pPr>
            <a:lvl4pPr marL="1360454" indent="0">
              <a:buNone/>
              <a:defRPr sz="900"/>
            </a:lvl4pPr>
            <a:lvl5pPr marL="1813938" indent="0">
              <a:buNone/>
              <a:defRPr sz="900"/>
            </a:lvl5pPr>
            <a:lvl6pPr marL="2267422" indent="0">
              <a:buNone/>
              <a:defRPr sz="900"/>
            </a:lvl6pPr>
            <a:lvl7pPr marL="2720902" indent="0">
              <a:buNone/>
              <a:defRPr sz="900"/>
            </a:lvl7pPr>
            <a:lvl8pPr marL="3174387" indent="0">
              <a:buNone/>
              <a:defRPr sz="900"/>
            </a:lvl8pPr>
            <a:lvl9pPr marL="362787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2CB88-0A55-466B-B92A-9A0DA47C586F}" type="datetimeFigureOut">
              <a:rPr lang="en-US" smtClean="0"/>
              <a:pPr/>
              <a:t>4/30/19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6EE05-B720-4571-BDD5-C5DB439761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0675" tIns="45363" rIns="90675" bIns="4536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0675" tIns="45363" rIns="90675" bIns="4536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0675" tIns="45363" rIns="90675" bIns="4536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52CB88-0A55-466B-B92A-9A0DA47C586F}" type="datetimeFigureOut">
              <a:rPr lang="en-US" smtClean="0"/>
              <a:pPr/>
              <a:t>4/30/19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0675" tIns="45363" rIns="90675" bIns="4536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0675" tIns="45363" rIns="90675" bIns="4536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6EE05-B720-4571-BDD5-C5DB439761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xStyles>
    <p:titleStyle>
      <a:lvl1pPr algn="ctr" defTabSz="90697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0098" indent="-340098" algn="l" defTabSz="90697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6912" indent="-283432" algn="l" defTabSz="90697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709" indent="-226751" algn="l" defTabSz="90697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87194" indent="-226751" algn="l" defTabSz="90697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0678" indent="-226751" algn="l" defTabSz="90697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94163" indent="-226751" algn="l" defTabSz="90697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47648" indent="-226751" algn="l" defTabSz="90697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01130" indent="-226751" algn="l" defTabSz="90697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54616" indent="-226751" algn="l" defTabSz="90697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69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3477" algn="l" defTabSz="9069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6972" algn="l" defTabSz="9069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454" algn="l" defTabSz="9069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3938" algn="l" defTabSz="9069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7422" algn="l" defTabSz="9069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0902" algn="l" defTabSz="9069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4387" algn="l" defTabSz="9069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27872" algn="l" defTabSz="9069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148263" y="2905125"/>
            <a:ext cx="295275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www.HQOntario.ca</a:t>
            </a:r>
          </a:p>
        </p:txBody>
      </p:sp>
      <p:pic>
        <p:nvPicPr>
          <p:cNvPr id="8195" name="Picture 6" descr="HQO Eng blk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276475"/>
            <a:ext cx="2674938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196" name="Straight Connector 8"/>
          <p:cNvCxnSpPr>
            <a:cxnSpLocks noChangeShapeType="1"/>
          </p:cNvCxnSpPr>
          <p:nvPr userDrawn="1"/>
        </p:nvCxnSpPr>
        <p:spPr bwMode="auto">
          <a:xfrm>
            <a:off x="4716463" y="1773238"/>
            <a:ext cx="0" cy="2951162"/>
          </a:xfrm>
          <a:prstGeom prst="line">
            <a:avLst/>
          </a:prstGeom>
          <a:noFill/>
          <a:ln w="25400">
            <a:solidFill>
              <a:srgbClr val="00788A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0725" name="Rectangle 9"/>
          <p:cNvSpPr>
            <a:spLocks noChangeArrowheads="1"/>
          </p:cNvSpPr>
          <p:nvPr userDrawn="1"/>
        </p:nvSpPr>
        <p:spPr bwMode="auto">
          <a:xfrm>
            <a:off x="0" y="5445125"/>
            <a:ext cx="9180513" cy="254000"/>
          </a:xfrm>
          <a:prstGeom prst="rect">
            <a:avLst/>
          </a:prstGeom>
          <a:solidFill>
            <a:srgbClr val="00788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defTabSz="342900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endParaRPr lang="en-US" altLang="en-US" sz="10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6361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34290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3429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6858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0287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3716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257175" indent="-257175" algn="r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00788A"/>
          </a:solidFill>
          <a:latin typeface="Helvetica Neue Medium"/>
          <a:ea typeface="MS PGothic" panose="020B0600070205080204" pitchFamily="34" charset="-128"/>
          <a:cs typeface="ＭＳ Ｐゴシック" charset="0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8572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2001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15430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0" y="6273800"/>
            <a:ext cx="9180513" cy="611188"/>
          </a:xfrm>
          <a:prstGeom prst="rect">
            <a:avLst/>
          </a:prstGeom>
          <a:solidFill>
            <a:srgbClr val="00788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defTabSz="457200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CA" altLang="en-US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39838"/>
            <a:ext cx="8229600" cy="432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CA" altLang="en-US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3"/>
          </p:nvPr>
        </p:nvSpPr>
        <p:spPr>
          <a:xfrm>
            <a:off x="539750" y="6477000"/>
            <a:ext cx="281305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900" u="none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defTabSz="457200" fontAlgn="base">
              <a:spcAft>
                <a:spcPct val="0"/>
              </a:spcAft>
              <a:defRPr/>
            </a:pPr>
            <a:r>
              <a:rPr lang="en-US" dirty="0">
                <a:solidFill>
                  <a:srgbClr val="FFFFFF"/>
                </a:solidFill>
              </a:rPr>
              <a:t>www.HQOntario.ca</a:t>
            </a:r>
            <a:endParaRPr lang="en-CA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4343400" y="6477000"/>
            <a:ext cx="457200" cy="3000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200" b="1" u="none">
                <a:solidFill>
                  <a:schemeClr val="bg1"/>
                </a:solidFill>
              </a:defRPr>
            </a:lvl1pPr>
          </a:lstStyle>
          <a:p>
            <a:pPr defTabSz="457200" fontAlgn="base">
              <a:spcAft>
                <a:spcPct val="0"/>
              </a:spcAft>
            </a:pPr>
            <a:fld id="{55891DED-E6B3-49D7-8D3B-5D621779D901}" type="slidenum">
              <a:rPr lang="en-US" altLang="en-US">
                <a:solidFill>
                  <a:srgbClr val="FFFFFF"/>
                </a:solidFill>
                <a:ea typeface="MS PGothic" panose="020B0600070205080204" pitchFamily="34" charset="-128"/>
              </a:rPr>
              <a:pPr defTabSz="457200" fontAlgn="base">
                <a:spcAft>
                  <a:spcPct val="0"/>
                </a:spcAft>
              </a:pPr>
              <a:t>‹#›</a:t>
            </a:fld>
            <a:endParaRPr lang="en-US" altLang="en-US" dirty="0">
              <a:solidFill>
                <a:srgbClr val="FFFFFF"/>
              </a:solidFill>
              <a:ea typeface="MS PGothic" panose="020B0600070205080204" pitchFamily="34" charset="-128"/>
            </a:endParaRPr>
          </a:p>
        </p:txBody>
      </p:sp>
      <p:pic>
        <p:nvPicPr>
          <p:cNvPr id="2055" name="Picture 5" descr="HQO Eng wht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425" y="6365875"/>
            <a:ext cx="960438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12794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788A"/>
          </a:solidFill>
          <a:latin typeface="+mj-lt"/>
          <a:ea typeface="MS PGothic" panose="020B0600070205080204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788A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788A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788A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788A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8E8F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8E8F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8E8F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8E8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858F"/>
        </a:buClr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0" y="6273800"/>
            <a:ext cx="9180513" cy="611188"/>
          </a:xfrm>
          <a:prstGeom prst="rect">
            <a:avLst/>
          </a:prstGeom>
          <a:solidFill>
            <a:srgbClr val="00788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defTabSz="457200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CA" altLang="en-US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39838"/>
            <a:ext cx="8229600" cy="432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CA" altLang="en-US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3"/>
          </p:nvPr>
        </p:nvSpPr>
        <p:spPr>
          <a:xfrm>
            <a:off x="539750" y="6477000"/>
            <a:ext cx="281305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900" u="none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defTabSz="457200" fontAlgn="base">
              <a:spcAft>
                <a:spcPct val="0"/>
              </a:spcAft>
              <a:defRPr/>
            </a:pPr>
            <a:r>
              <a:rPr lang="en-US" dirty="0">
                <a:solidFill>
                  <a:srgbClr val="FFFFFF"/>
                </a:solidFill>
              </a:rPr>
              <a:t>www.HQOntario.ca</a:t>
            </a:r>
            <a:endParaRPr lang="en-CA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4343400" y="6477000"/>
            <a:ext cx="457200" cy="3000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200" b="1" u="none">
                <a:solidFill>
                  <a:schemeClr val="bg1"/>
                </a:solidFill>
              </a:defRPr>
            </a:lvl1pPr>
          </a:lstStyle>
          <a:p>
            <a:pPr defTabSz="457200" fontAlgn="base">
              <a:spcAft>
                <a:spcPct val="0"/>
              </a:spcAft>
            </a:pPr>
            <a:fld id="{55891DED-E6B3-49D7-8D3B-5D621779D901}" type="slidenum">
              <a:rPr lang="en-US" altLang="en-US">
                <a:solidFill>
                  <a:srgbClr val="FFFFFF"/>
                </a:solidFill>
                <a:ea typeface="MS PGothic" panose="020B0600070205080204" pitchFamily="34" charset="-128"/>
              </a:rPr>
              <a:pPr defTabSz="457200" fontAlgn="base">
                <a:spcAft>
                  <a:spcPct val="0"/>
                </a:spcAft>
              </a:pPr>
              <a:t>‹#›</a:t>
            </a:fld>
            <a:endParaRPr lang="en-US" altLang="en-US" dirty="0">
              <a:solidFill>
                <a:srgbClr val="FFFFFF"/>
              </a:solidFill>
              <a:ea typeface="MS PGothic" panose="020B0600070205080204" pitchFamily="34" charset="-128"/>
            </a:endParaRPr>
          </a:p>
        </p:txBody>
      </p:sp>
      <p:pic>
        <p:nvPicPr>
          <p:cNvPr id="2055" name="Picture 5" descr="HQO Eng wht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425" y="6365875"/>
            <a:ext cx="960438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700922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788A"/>
          </a:solidFill>
          <a:latin typeface="+mj-lt"/>
          <a:ea typeface="MS PGothic" panose="020B0600070205080204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788A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788A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788A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788A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8E8F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8E8F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8E8F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8E8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858F"/>
        </a:buClr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C832D-D6B6-BB42-8553-403DD00294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259681"/>
            <a:ext cx="6858000" cy="1790700"/>
          </a:xfrm>
        </p:spPr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STFM: The Path To Better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CE910C-89E9-A049-9EBD-5C39BA63BC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>
            <a:normAutofit/>
          </a:bodyPr>
          <a:lstStyle/>
          <a:p>
            <a:r>
              <a:rPr lang="en-US" sz="3600" dirty="0"/>
              <a:t>Twitter: @</a:t>
            </a:r>
            <a:r>
              <a:rPr lang="en-US" sz="3600" dirty="0" err="1"/>
              <a:t>drjoshuatepper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9055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9954D9C-A8D9-364A-BB2F-C9DC143977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8222" y="1667705"/>
            <a:ext cx="4422518" cy="295086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F178880-455C-D04B-8272-CDAAB2824717}"/>
              </a:ext>
            </a:extLst>
          </p:cNvPr>
          <p:cNvSpPr/>
          <p:nvPr/>
        </p:nvSpPr>
        <p:spPr>
          <a:xfrm>
            <a:off x="134911" y="208109"/>
            <a:ext cx="740514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i="1" dirty="0">
                <a:solidFill>
                  <a:schemeClr val="bg1"/>
                </a:solidFill>
                <a:latin typeface="Arial" panose="020B0604020202020204" pitchFamily="34" charset="0"/>
              </a:rPr>
              <a:t>Since stopping sleep medication, it's become necessary to put everything on pause due</a:t>
            </a:r>
          </a:p>
          <a:p>
            <a:r>
              <a:rPr lang="en-CA" i="1" dirty="0">
                <a:solidFill>
                  <a:schemeClr val="bg1"/>
                </a:solidFill>
                <a:latin typeface="Arial" panose="020B0604020202020204" pitchFamily="34" charset="0"/>
              </a:rPr>
              <a:t>to </a:t>
            </a:r>
            <a:r>
              <a:rPr lang="en-CA" i="1" dirty="0" err="1">
                <a:solidFill>
                  <a:schemeClr val="bg1"/>
                </a:solidFill>
                <a:latin typeface="Arial" panose="020B0604020202020204" pitchFamily="34" charset="0"/>
              </a:rPr>
              <a:t>variuos</a:t>
            </a:r>
            <a:r>
              <a:rPr lang="en-CA" i="1" dirty="0">
                <a:solidFill>
                  <a:schemeClr val="bg1"/>
                </a:solidFill>
                <a:latin typeface="Arial" panose="020B0604020202020204" pitchFamily="34" charset="0"/>
              </a:rPr>
              <a:t> instabilities. This includes getting dental and optical work done, seeking a mental health professional, returning to work, maintaining personal hygiene, relationships, and a host or other issues.</a:t>
            </a:r>
          </a:p>
          <a:p>
            <a:endParaRPr lang="en-CA" i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en-CA" i="1" dirty="0">
                <a:solidFill>
                  <a:schemeClr val="bg1"/>
                </a:solidFill>
                <a:latin typeface="Arial" panose="020B0604020202020204" pitchFamily="34" charset="0"/>
              </a:rPr>
              <a:t>A little about me:</a:t>
            </a:r>
            <a:endParaRPr lang="en-CA" i="1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 descr="IMG_3874.JPG">
            <a:extLst>
              <a:ext uri="{FF2B5EF4-FFF2-40B4-BE49-F238E27FC236}">
                <a16:creationId xmlns:a16="http://schemas.microsoft.com/office/drawing/2014/main" id="{C33D371F-4EEB-D244-880C-FF965E79ED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24897" y="3695020"/>
            <a:ext cx="3305656" cy="3020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24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1702A-EFBB-1646-8E50-D9ABC8E6FF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56E851-1D2E-C347-BAA8-3B47AA9EF0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32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AE4BF0-4869-9E43-9032-1F36E3EC8F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997" y="857250"/>
            <a:ext cx="736200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40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D8E0F-44B3-D046-8253-5549CA60A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Motivates Us: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E82BACF-BABB-5943-B3B9-B4193328D0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7605" y="1981834"/>
            <a:ext cx="4446121" cy="387800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144C85-84E5-3844-93DA-7C2FA021AE82}"/>
              </a:ext>
            </a:extLst>
          </p:cNvPr>
          <p:cNvSpPr txBox="1"/>
          <p:nvPr/>
        </p:nvSpPr>
        <p:spPr>
          <a:xfrm>
            <a:off x="457200" y="5996067"/>
            <a:ext cx="15964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Dan Pink, Drive </a:t>
            </a:r>
          </a:p>
        </p:txBody>
      </p:sp>
    </p:spTree>
    <p:extLst>
      <p:ext uri="{BB962C8B-B14F-4D97-AF65-F5344CB8AC3E}">
        <p14:creationId xmlns:p14="http://schemas.microsoft.com/office/powerpoint/2010/main" val="385612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A8CB38-1479-1A40-A356-A2674B87E0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345" y="857250"/>
            <a:ext cx="868731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59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1681456-131D-484A-8019-DF6BBFBC70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137" y="629587"/>
            <a:ext cx="7795725" cy="520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50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8E6ED44-6A98-1D4A-8B65-CC2EE15F5C55}"/>
              </a:ext>
            </a:extLst>
          </p:cNvPr>
          <p:cNvSpPr/>
          <p:nvPr/>
        </p:nvSpPr>
        <p:spPr>
          <a:xfrm>
            <a:off x="899410" y="1287401"/>
            <a:ext cx="757003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800" i="1" dirty="0">
                <a:solidFill>
                  <a:schemeClr val="bg1"/>
                </a:solidFill>
                <a:latin typeface="Arial" panose="020B0604020202020204" pitchFamily="34" charset="0"/>
              </a:rPr>
              <a:t>Since stopping sleep medication, it's become necessary to put everything on pause due</a:t>
            </a:r>
          </a:p>
          <a:p>
            <a:r>
              <a:rPr lang="en-CA" sz="2800" i="1" dirty="0">
                <a:solidFill>
                  <a:schemeClr val="bg1"/>
                </a:solidFill>
                <a:latin typeface="Arial" panose="020B0604020202020204" pitchFamily="34" charset="0"/>
              </a:rPr>
              <a:t>to various (sic) instabilities. This includes getting dental and optical work done, seeking a mental health professional, returning to work, maintaining personal hygiene, relationships, and a host or other issues.</a:t>
            </a:r>
          </a:p>
          <a:p>
            <a:endParaRPr lang="en-CA" sz="2800" i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en-CA" sz="2800" i="1" dirty="0">
                <a:solidFill>
                  <a:schemeClr val="bg1"/>
                </a:solidFill>
                <a:latin typeface="Arial" panose="020B0604020202020204" pitchFamily="34" charset="0"/>
              </a:rPr>
              <a:t>A little about me:</a:t>
            </a:r>
            <a:endParaRPr lang="en-CA" sz="2800" i="1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318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3874.JPG">
            <a:extLst>
              <a:ext uri="{FF2B5EF4-FFF2-40B4-BE49-F238E27FC236}">
                <a16:creationId xmlns:a16="http://schemas.microsoft.com/office/drawing/2014/main" id="{69407289-E8AA-7845-8458-BE5D6177F4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46705" y="1487163"/>
            <a:ext cx="4250591" cy="3883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61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9C711F85-DBDA-D04C-AE2A-C9B70D34D366}"/>
              </a:ext>
            </a:extLst>
          </p:cNvPr>
          <p:cNvSpPr/>
          <p:nvPr/>
        </p:nvSpPr>
        <p:spPr>
          <a:xfrm>
            <a:off x="2195414" y="1562009"/>
            <a:ext cx="2517623" cy="25277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/>
              <a:t>Teaching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FBF5ECF-0BDE-DA4D-807E-44CB9DEC1EBA}"/>
              </a:ext>
            </a:extLst>
          </p:cNvPr>
          <p:cNvSpPr/>
          <p:nvPr/>
        </p:nvSpPr>
        <p:spPr>
          <a:xfrm>
            <a:off x="4225528" y="1562009"/>
            <a:ext cx="2517623" cy="25277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/>
              <a:t>Research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6BA5174-C3C1-BC4F-BFD8-2A022CF50D0E}"/>
              </a:ext>
            </a:extLst>
          </p:cNvPr>
          <p:cNvSpPr/>
          <p:nvPr/>
        </p:nvSpPr>
        <p:spPr>
          <a:xfrm>
            <a:off x="3300412" y="3108631"/>
            <a:ext cx="2517623" cy="25277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/>
              <a:t>Clinical </a:t>
            </a:r>
          </a:p>
          <a:p>
            <a:pPr algn="ctr"/>
            <a:r>
              <a:rPr lang="en-US" sz="2800" dirty="0"/>
              <a:t>Care</a:t>
            </a:r>
          </a:p>
        </p:txBody>
      </p:sp>
    </p:spTree>
    <p:extLst>
      <p:ext uri="{BB962C8B-B14F-4D97-AF65-F5344CB8AC3E}">
        <p14:creationId xmlns:p14="http://schemas.microsoft.com/office/powerpoint/2010/main" val="235914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9C711F85-DBDA-D04C-AE2A-C9B70D34D366}"/>
              </a:ext>
            </a:extLst>
          </p:cNvPr>
          <p:cNvSpPr/>
          <p:nvPr/>
        </p:nvSpPr>
        <p:spPr>
          <a:xfrm>
            <a:off x="2168266" y="1457325"/>
            <a:ext cx="2799663" cy="2546747"/>
          </a:xfrm>
          <a:prstGeom prst="ellipse">
            <a:avLst/>
          </a:prstGeom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100" dirty="0"/>
              <a:t>Teaching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FBF5ECF-0BDE-DA4D-807E-44CB9DEC1EBA}"/>
              </a:ext>
            </a:extLst>
          </p:cNvPr>
          <p:cNvSpPr/>
          <p:nvPr/>
        </p:nvSpPr>
        <p:spPr>
          <a:xfrm>
            <a:off x="4176071" y="1457325"/>
            <a:ext cx="2799663" cy="2546747"/>
          </a:xfrm>
          <a:prstGeom prst="ellipse">
            <a:avLst/>
          </a:prstGeom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100" dirty="0"/>
              <a:t>Research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6BA5174-C3C1-BC4F-BFD8-2A022CF50D0E}"/>
              </a:ext>
            </a:extLst>
          </p:cNvPr>
          <p:cNvSpPr/>
          <p:nvPr/>
        </p:nvSpPr>
        <p:spPr>
          <a:xfrm>
            <a:off x="2025254" y="3089672"/>
            <a:ext cx="2799663" cy="2546747"/>
          </a:xfrm>
          <a:prstGeom prst="ellipse">
            <a:avLst/>
          </a:prstGeom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100" dirty="0"/>
              <a:t>Clinical </a:t>
            </a:r>
          </a:p>
          <a:p>
            <a:pPr algn="ctr"/>
            <a:r>
              <a:rPr lang="en-US" sz="2100" dirty="0"/>
              <a:t>Care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127D5C8-97EC-E144-B08B-FE5F17111C59}"/>
              </a:ext>
            </a:extLst>
          </p:cNvPr>
          <p:cNvSpPr/>
          <p:nvPr/>
        </p:nvSpPr>
        <p:spPr>
          <a:xfrm>
            <a:off x="4033059" y="3161109"/>
            <a:ext cx="2799663" cy="2546747"/>
          </a:xfrm>
          <a:prstGeom prst="ellipse">
            <a:avLst/>
          </a:prstGeom>
          <a:solidFill>
            <a:schemeClr val="accent2"/>
          </a:solidFill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100" dirty="0"/>
              <a:t>Quality </a:t>
            </a:r>
          </a:p>
          <a:p>
            <a:pPr algn="ctr"/>
            <a:r>
              <a:rPr lang="en-US" sz="2100" dirty="0"/>
              <a:t>Improvement</a:t>
            </a:r>
          </a:p>
        </p:txBody>
      </p:sp>
    </p:spTree>
    <p:extLst>
      <p:ext uri="{BB962C8B-B14F-4D97-AF65-F5344CB8AC3E}">
        <p14:creationId xmlns:p14="http://schemas.microsoft.com/office/powerpoint/2010/main" val="3696939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2513" y="310317"/>
            <a:ext cx="7886700" cy="994172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Path To Better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23628" y="948928"/>
            <a:ext cx="6588732" cy="76557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CA" sz="2025" b="1" dirty="0"/>
          </a:p>
        </p:txBody>
      </p:sp>
      <p:sp>
        <p:nvSpPr>
          <p:cNvPr id="11" name="Bent-Up Arrow 10"/>
          <p:cNvSpPr/>
          <p:nvPr/>
        </p:nvSpPr>
        <p:spPr>
          <a:xfrm rot="5400000">
            <a:off x="2311606" y="3195829"/>
            <a:ext cx="753359" cy="857673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  <a:solidFill>
            <a:srgbClr val="008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2" name="Group 11"/>
          <p:cNvGrpSpPr/>
          <p:nvPr/>
        </p:nvGrpSpPr>
        <p:grpSpPr>
          <a:xfrm>
            <a:off x="1870825" y="2333587"/>
            <a:ext cx="1414463" cy="887708"/>
            <a:chOff x="1524194" y="1219197"/>
            <a:chExt cx="1272374" cy="1183611"/>
          </a:xfrm>
          <a:solidFill>
            <a:schemeClr val="accent3">
              <a:lumMod val="75000"/>
            </a:schemeClr>
          </a:solidFill>
        </p:grpSpPr>
        <p:sp>
          <p:nvSpPr>
            <p:cNvPr id="22" name="Rounded Rectangle 21"/>
            <p:cNvSpPr/>
            <p:nvPr/>
          </p:nvSpPr>
          <p:spPr>
            <a:xfrm>
              <a:off x="1524194" y="1219197"/>
              <a:ext cx="1272374" cy="1183611"/>
            </a:xfrm>
            <a:prstGeom prst="roundRect">
              <a:avLst>
                <a:gd name="adj" fmla="val 166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Rounded Rectangle 10"/>
            <p:cNvSpPr/>
            <p:nvPr/>
          </p:nvSpPr>
          <p:spPr>
            <a:xfrm>
              <a:off x="1581984" y="1276987"/>
              <a:ext cx="1156794" cy="1068031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2865" tIns="62865" rIns="62865" bIns="62865" numCol="1" spcCol="1270" anchor="ctr" anchorCtr="0">
              <a:noAutofit/>
            </a:bodyPr>
            <a:lstStyle/>
            <a:p>
              <a:pPr algn="ctr" defTabSz="7334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CA" sz="1650" dirty="0">
                  <a:solidFill>
                    <a:schemeClr val="bg1"/>
                  </a:solidFill>
                </a:rPr>
                <a:t>Information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113838" y="3591019"/>
            <a:ext cx="1428750" cy="887708"/>
            <a:chOff x="3124205" y="3162870"/>
            <a:chExt cx="1252150" cy="1183611"/>
          </a:xfrm>
          <a:solidFill>
            <a:schemeClr val="accent3">
              <a:lumMod val="75000"/>
            </a:schemeClr>
          </a:solidFill>
        </p:grpSpPr>
        <p:sp>
          <p:nvSpPr>
            <p:cNvPr id="18" name="Rounded Rectangle 17"/>
            <p:cNvSpPr/>
            <p:nvPr/>
          </p:nvSpPr>
          <p:spPr>
            <a:xfrm>
              <a:off x="3124205" y="3162870"/>
              <a:ext cx="1252150" cy="1183611"/>
            </a:xfrm>
            <a:prstGeom prst="roundRect">
              <a:avLst>
                <a:gd name="adj" fmla="val 166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ounded Rectangle 14"/>
            <p:cNvSpPr/>
            <p:nvPr/>
          </p:nvSpPr>
          <p:spPr>
            <a:xfrm>
              <a:off x="3181995" y="3220660"/>
              <a:ext cx="1136570" cy="1068031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2865" tIns="62865" rIns="62865" bIns="62865" numCol="1" spcCol="1270" anchor="ctr" anchorCtr="0">
              <a:noAutofit/>
            </a:bodyPr>
            <a:lstStyle/>
            <a:p>
              <a:pPr algn="ctr" defTabSz="7334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CA" sz="1650" dirty="0">
                  <a:solidFill>
                    <a:schemeClr val="bg1"/>
                  </a:solidFill>
                </a:rPr>
                <a:t>Knowledge</a:t>
              </a:r>
            </a:p>
          </p:txBody>
        </p:sp>
      </p:grpSp>
      <p:sp>
        <p:nvSpPr>
          <p:cNvPr id="28" name="Bent-Up Arrow 27"/>
          <p:cNvSpPr/>
          <p:nvPr/>
        </p:nvSpPr>
        <p:spPr>
          <a:xfrm rot="5400000">
            <a:off x="3680347" y="4480293"/>
            <a:ext cx="753359" cy="857673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  <a:solidFill>
            <a:srgbClr val="008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9" name="Group 28"/>
          <p:cNvGrpSpPr/>
          <p:nvPr/>
        </p:nvGrpSpPr>
        <p:grpSpPr>
          <a:xfrm>
            <a:off x="4599737" y="4546670"/>
            <a:ext cx="1484430" cy="887708"/>
            <a:chOff x="3124205" y="3162870"/>
            <a:chExt cx="1300948" cy="1183611"/>
          </a:xfrm>
          <a:solidFill>
            <a:schemeClr val="accent3">
              <a:lumMod val="75000"/>
            </a:schemeClr>
          </a:solidFill>
        </p:grpSpPr>
        <p:sp>
          <p:nvSpPr>
            <p:cNvPr id="30" name="Rounded Rectangle 29"/>
            <p:cNvSpPr/>
            <p:nvPr/>
          </p:nvSpPr>
          <p:spPr>
            <a:xfrm>
              <a:off x="3124205" y="3162870"/>
              <a:ext cx="1252150" cy="1183611"/>
            </a:xfrm>
            <a:prstGeom prst="roundRect">
              <a:avLst>
                <a:gd name="adj" fmla="val 166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Rounded Rectangle 14"/>
            <p:cNvSpPr/>
            <p:nvPr/>
          </p:nvSpPr>
          <p:spPr>
            <a:xfrm>
              <a:off x="3181995" y="3184814"/>
              <a:ext cx="1243158" cy="1103878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2865" tIns="62865" rIns="62865" bIns="62865" numCol="1" spcCol="1270" anchor="ctr" anchorCtr="0">
              <a:noAutofit/>
            </a:bodyPr>
            <a:lstStyle/>
            <a:p>
              <a:pPr algn="ctr" defTabSz="7334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CA" sz="1650" dirty="0">
                  <a:solidFill>
                    <a:schemeClr val="bg1"/>
                  </a:solidFill>
                </a:rPr>
                <a:t>Improvement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977935" y="1808821"/>
            <a:ext cx="291458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  <a:latin typeface="Apple Chancery"/>
                <a:cs typeface="Apple Chancery"/>
              </a:rPr>
              <a:t>Data &amp; Narrative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382090" y="2888941"/>
            <a:ext cx="93968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  <a:latin typeface="Apple Chancery"/>
                <a:cs typeface="Apple Chancery"/>
              </a:rPr>
              <a:t>Skills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760133" y="4023067"/>
            <a:ext cx="174599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  <a:latin typeface="Apple Chancery"/>
                <a:cs typeface="Apple Chancery"/>
              </a:rPr>
              <a:t>Leadership</a:t>
            </a:r>
          </a:p>
        </p:txBody>
      </p:sp>
      <p:sp>
        <p:nvSpPr>
          <p:cNvPr id="13" name="Bent Arrow 12"/>
          <p:cNvSpPr/>
          <p:nvPr/>
        </p:nvSpPr>
        <p:spPr bwMode="auto">
          <a:xfrm flipH="1" flipV="1">
            <a:off x="3437874" y="2240869"/>
            <a:ext cx="1080120" cy="230832"/>
          </a:xfrm>
          <a:prstGeom prst="bentArrow">
            <a:avLst>
              <a:gd name="adj1" fmla="val 25000"/>
              <a:gd name="adj2" fmla="val 25000"/>
              <a:gd name="adj3" fmla="val 32055"/>
              <a:gd name="adj4" fmla="val 43750"/>
            </a:avLst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342900" fontAlgn="base">
              <a:spcBef>
                <a:spcPct val="50000"/>
              </a:spcBef>
              <a:spcAft>
                <a:spcPct val="0"/>
              </a:spcAft>
            </a:pPr>
            <a:endParaRPr lang="en-US" sz="1050" u="sng">
              <a:latin typeface="Arial" charset="0"/>
              <a:ea typeface="ＭＳ Ｐゴシック" pitchFamily="68" charset="-128"/>
            </a:endParaRPr>
          </a:p>
        </p:txBody>
      </p:sp>
      <p:sp>
        <p:nvSpPr>
          <p:cNvPr id="32" name="Bent Arrow 31"/>
          <p:cNvSpPr/>
          <p:nvPr/>
        </p:nvSpPr>
        <p:spPr bwMode="auto">
          <a:xfrm flipH="1" flipV="1">
            <a:off x="6119086" y="4563127"/>
            <a:ext cx="1080120" cy="230832"/>
          </a:xfrm>
          <a:prstGeom prst="bentArrow">
            <a:avLst>
              <a:gd name="adj1" fmla="val 25000"/>
              <a:gd name="adj2" fmla="val 25000"/>
              <a:gd name="adj3" fmla="val 32055"/>
              <a:gd name="adj4" fmla="val 43750"/>
            </a:avLst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342900" fontAlgn="base">
              <a:spcBef>
                <a:spcPct val="50000"/>
              </a:spcBef>
              <a:spcAft>
                <a:spcPct val="0"/>
              </a:spcAft>
            </a:pPr>
            <a:endParaRPr lang="en-US" sz="1050" u="sng">
              <a:latin typeface="Arial" charset="0"/>
              <a:ea typeface="ＭＳ Ｐゴシック" pitchFamily="68" charset="-128"/>
            </a:endParaRPr>
          </a:p>
        </p:txBody>
      </p:sp>
      <p:sp>
        <p:nvSpPr>
          <p:cNvPr id="33" name="Bent Arrow 32"/>
          <p:cNvSpPr/>
          <p:nvPr/>
        </p:nvSpPr>
        <p:spPr bwMode="auto">
          <a:xfrm flipH="1" flipV="1">
            <a:off x="4734018" y="3429001"/>
            <a:ext cx="1080120" cy="230832"/>
          </a:xfrm>
          <a:prstGeom prst="bentArrow">
            <a:avLst>
              <a:gd name="adj1" fmla="val 25000"/>
              <a:gd name="adj2" fmla="val 25000"/>
              <a:gd name="adj3" fmla="val 32055"/>
              <a:gd name="adj4" fmla="val 43750"/>
            </a:avLst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342900" fontAlgn="base">
              <a:spcBef>
                <a:spcPct val="50000"/>
              </a:spcBef>
              <a:spcAft>
                <a:spcPct val="0"/>
              </a:spcAft>
            </a:pPr>
            <a:endParaRPr lang="en-US" sz="1050" u="sng">
              <a:latin typeface="Arial" charset="0"/>
              <a:ea typeface="ＭＳ Ｐゴシック" pitchFamily="68" charset="-128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547664" y="4909129"/>
            <a:ext cx="126829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  <a:latin typeface="Apple Chancery"/>
                <a:cs typeface="Apple Chancery"/>
              </a:rPr>
              <a:t>Failure</a:t>
            </a:r>
          </a:p>
        </p:txBody>
      </p:sp>
      <p:sp>
        <p:nvSpPr>
          <p:cNvPr id="15" name="Circular Arrow 14"/>
          <p:cNvSpPr/>
          <p:nvPr/>
        </p:nvSpPr>
        <p:spPr bwMode="auto">
          <a:xfrm>
            <a:off x="1331640" y="3645025"/>
            <a:ext cx="1944216" cy="371475"/>
          </a:xfrm>
          <a:prstGeom prst="circularArrow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5400000" lon="0" rev="0"/>
            </a:camera>
            <a:lightRig rig="threePt" dir="t"/>
          </a:scene3d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342900" fontAlgn="base">
              <a:spcBef>
                <a:spcPct val="50000"/>
              </a:spcBef>
              <a:spcAft>
                <a:spcPct val="0"/>
              </a:spcAft>
            </a:pPr>
            <a:endParaRPr lang="en-US" sz="1050" u="sng">
              <a:latin typeface="Arial" charset="0"/>
              <a:ea typeface="ＭＳ Ｐゴシック" pitchFamily="68" charset="-128"/>
            </a:endParaRPr>
          </a:p>
        </p:txBody>
      </p:sp>
      <p:sp>
        <p:nvSpPr>
          <p:cNvPr id="16" name="Bent Arrow 15"/>
          <p:cNvSpPr/>
          <p:nvPr/>
        </p:nvSpPr>
        <p:spPr bwMode="auto">
          <a:xfrm>
            <a:off x="1217766" y="2802304"/>
            <a:ext cx="329898" cy="2341197"/>
          </a:xfrm>
          <a:prstGeom prst="bentArrow">
            <a:avLst>
              <a:gd name="adj1" fmla="val 27885"/>
              <a:gd name="adj2" fmla="val 25000"/>
              <a:gd name="adj3" fmla="val 25000"/>
              <a:gd name="adj4" fmla="val 0"/>
            </a:avLst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342900" fontAlgn="base">
              <a:spcBef>
                <a:spcPct val="50000"/>
              </a:spcBef>
              <a:spcAft>
                <a:spcPct val="0"/>
              </a:spcAft>
            </a:pPr>
            <a:endParaRPr lang="en-US" sz="1050" u="sng">
              <a:latin typeface="Arial" charset="0"/>
              <a:ea typeface="ＭＳ Ｐゴシック" pitchFamily="6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0245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4" grpId="0"/>
      <p:bldP spid="25" grpId="0"/>
      <p:bldP spid="13" grpId="0" animBg="1"/>
      <p:bldP spid="32" grpId="0" animBg="1"/>
      <p:bldP spid="33" grpId="0" animBg="1"/>
      <p:bldP spid="34" grpId="0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Arrow Connector 8"/>
          <p:cNvCxnSpPr/>
          <p:nvPr/>
        </p:nvCxnSpPr>
        <p:spPr bwMode="auto">
          <a:xfrm>
            <a:off x="4247964" y="3429000"/>
            <a:ext cx="972108" cy="0"/>
          </a:xfrm>
          <a:prstGeom prst="straightConnector1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3011876004"/>
              </p:ext>
            </p:extLst>
          </p:nvPr>
        </p:nvGraphicFramePr>
        <p:xfrm>
          <a:off x="1708878" y="1304144"/>
          <a:ext cx="5726243" cy="4736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FECFFA02-9BDD-D648-A915-89270D4E3049}"/>
              </a:ext>
            </a:extLst>
          </p:cNvPr>
          <p:cNvSpPr/>
          <p:nvPr/>
        </p:nvSpPr>
        <p:spPr>
          <a:xfrm>
            <a:off x="2158652" y="232189"/>
            <a:ext cx="48267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Know Where We Are Going</a:t>
            </a:r>
          </a:p>
        </p:txBody>
      </p:sp>
    </p:spTree>
    <p:extLst>
      <p:ext uri="{BB962C8B-B14F-4D97-AF65-F5344CB8AC3E}">
        <p14:creationId xmlns:p14="http://schemas.microsoft.com/office/powerpoint/2010/main" val="86788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lIns="90675" tIns="45363" rIns="90675" bIns="45363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518099" y="243305"/>
            <a:ext cx="8191012" cy="60753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>
                <a:solidFill>
                  <a:schemeClr val="bg1"/>
                </a:solidFill>
              </a:rPr>
              <a:t>Change Our DNA</a:t>
            </a:r>
          </a:p>
          <a:p>
            <a:pPr marL="0" indent="0">
              <a:buNone/>
            </a:pPr>
            <a:r>
              <a:rPr lang="en-GB" sz="3000" dirty="0">
                <a:solidFill>
                  <a:schemeClr val="bg1"/>
                </a:solidFill>
              </a:rPr>
              <a:t>1. The family physician is a skilled clinician</a:t>
            </a:r>
            <a:endParaRPr lang="en-CA" sz="3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3000" dirty="0">
                <a:solidFill>
                  <a:schemeClr val="bg1"/>
                </a:solidFill>
              </a:rPr>
              <a:t>2. Family Medicine is a community based discipline</a:t>
            </a:r>
            <a:endParaRPr lang="en-CA" sz="3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3000" dirty="0">
                <a:solidFill>
                  <a:schemeClr val="bg1"/>
                </a:solidFill>
              </a:rPr>
              <a:t>3. The family physician is a resource to a defined practice</a:t>
            </a:r>
            <a:endParaRPr lang="en-CA" sz="3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3000" dirty="0">
                <a:solidFill>
                  <a:schemeClr val="bg1"/>
                </a:solidFill>
              </a:rPr>
              <a:t>4. The patient-physician relationship is central to the role of the family physician</a:t>
            </a:r>
            <a:endParaRPr lang="en-CA" sz="3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4000" b="1" dirty="0">
                <a:solidFill>
                  <a:schemeClr val="bg1"/>
                </a:solidFill>
              </a:rPr>
              <a:t>5</a:t>
            </a:r>
            <a:r>
              <a:rPr lang="en-GB" sz="4400" b="1" dirty="0">
                <a:solidFill>
                  <a:schemeClr val="bg1"/>
                </a:solidFill>
              </a:rPr>
              <a:t>. </a:t>
            </a:r>
            <a:r>
              <a:rPr lang="en-GB" sz="4200" b="1" dirty="0">
                <a:solidFill>
                  <a:schemeClr val="bg1"/>
                </a:solidFill>
              </a:rPr>
              <a:t>The family physician embraces </a:t>
            </a:r>
            <a:r>
              <a:rPr lang="en-GB" sz="4200" b="1">
                <a:solidFill>
                  <a:schemeClr val="bg1"/>
                </a:solidFill>
              </a:rPr>
              <a:t>a culture, skillset </a:t>
            </a:r>
            <a:r>
              <a:rPr lang="en-GB" sz="4200" b="1" dirty="0">
                <a:solidFill>
                  <a:schemeClr val="bg1"/>
                </a:solidFill>
              </a:rPr>
              <a:t>and practice of quality improvement</a:t>
            </a:r>
            <a:endParaRPr lang="en-CA" sz="42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End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HQO_Slide">
  <a:themeElements>
    <a:clrScheme name="HQO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00A0A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6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68" charset="-128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HQO_Slide">
  <a:themeElements>
    <a:clrScheme name="HQO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00A0A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6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68" charset="-128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4757</TotalTime>
  <Words>234</Words>
  <Application>Microsoft Macintosh PowerPoint</Application>
  <PresentationFormat>On-screen Show (4:3)</PresentationFormat>
  <Paragraphs>44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Apple Chancery</vt:lpstr>
      <vt:lpstr>Arial</vt:lpstr>
      <vt:lpstr>Calibri</vt:lpstr>
      <vt:lpstr>Helvetica Neue Medium</vt:lpstr>
      <vt:lpstr>Times New Roman</vt:lpstr>
      <vt:lpstr>Office Theme</vt:lpstr>
      <vt:lpstr>3_End slide</vt:lpstr>
      <vt:lpstr>1_HQO_Slide</vt:lpstr>
      <vt:lpstr>2_HQO_Slide</vt:lpstr>
      <vt:lpstr>STFM: The Path To Better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Path To Better</vt:lpstr>
      <vt:lpstr>PowerPoint Presentation</vt:lpstr>
      <vt:lpstr>PowerPoint Presentation</vt:lpstr>
      <vt:lpstr>PowerPoint Presentation</vt:lpstr>
      <vt:lpstr>Thank You</vt:lpstr>
      <vt:lpstr>PowerPoint Presentation</vt:lpstr>
      <vt:lpstr>What Motivates Us: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Doug</dc:creator>
  <cp:lastModifiedBy>Joshua Tepper</cp:lastModifiedBy>
  <cp:revision>637</cp:revision>
  <dcterms:created xsi:type="dcterms:W3CDTF">2015-10-06T17:02:29Z</dcterms:created>
  <dcterms:modified xsi:type="dcterms:W3CDTF">2019-04-30T11:37:52Z</dcterms:modified>
</cp:coreProperties>
</file>