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78" r:id="rId4"/>
    <p:sldMasterId id="2147483702" r:id="rId5"/>
    <p:sldMasterId id="2147483691" r:id="rId6"/>
    <p:sldMasterId id="2147483713" r:id="rId7"/>
    <p:sldMasterId id="2147483676" r:id="rId8"/>
  </p:sldMasterIdLst>
  <p:notesMasterIdLst>
    <p:notesMasterId r:id="rId35"/>
  </p:notesMasterIdLst>
  <p:sldIdLst>
    <p:sldId id="274" r:id="rId9"/>
    <p:sldId id="290" r:id="rId10"/>
    <p:sldId id="271" r:id="rId11"/>
    <p:sldId id="278" r:id="rId12"/>
    <p:sldId id="277" r:id="rId13"/>
    <p:sldId id="291" r:id="rId14"/>
    <p:sldId id="292" r:id="rId15"/>
    <p:sldId id="295" r:id="rId16"/>
    <p:sldId id="285" r:id="rId17"/>
    <p:sldId id="279" r:id="rId18"/>
    <p:sldId id="297" r:id="rId19"/>
    <p:sldId id="284" r:id="rId20"/>
    <p:sldId id="289" r:id="rId21"/>
    <p:sldId id="288" r:id="rId22"/>
    <p:sldId id="287" r:id="rId23"/>
    <p:sldId id="298" r:id="rId24"/>
    <p:sldId id="299" r:id="rId25"/>
    <p:sldId id="273" r:id="rId26"/>
    <p:sldId id="301" r:id="rId27"/>
    <p:sldId id="280" r:id="rId28"/>
    <p:sldId id="300" r:id="rId29"/>
    <p:sldId id="296" r:id="rId30"/>
    <p:sldId id="281" r:id="rId31"/>
    <p:sldId id="272" r:id="rId32"/>
    <p:sldId id="282" r:id="rId33"/>
    <p:sldId id="283" r:id="rId3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6"/>
    <p:restoredTop sz="88942" autoAdjust="0"/>
  </p:normalViewPr>
  <p:slideViewPr>
    <p:cSldViewPr snapToGrid="0" snapToObjects="1" showGuides="1">
      <p:cViewPr varScale="1">
        <p:scale>
          <a:sx n="77" d="100"/>
          <a:sy n="77" d="100"/>
        </p:scale>
        <p:origin x="1616" y="176"/>
      </p:cViewPr>
      <p:guideLst/>
    </p:cSldViewPr>
  </p:slideViewPr>
  <p:outlineViewPr>
    <p:cViewPr>
      <p:scale>
        <a:sx n="33" d="100"/>
        <a:sy n="33" d="100"/>
      </p:scale>
      <p:origin x="0" y="-329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34C09300-05CB-D947-9808-E0D9EF3D068A}" type="datetimeFigureOut">
              <a:rPr lang="en-US" smtClean="0"/>
              <a:pPr/>
              <a:t>7/15/20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111E23EE-0F71-B548-8D5A-4D687A937AF6}" type="slidenum">
              <a:rPr lang="en-US" smtClean="0"/>
              <a:pPr/>
              <a:t>‹#›</a:t>
            </a:fld>
            <a:endParaRPr lang="en-US" dirty="0"/>
          </a:p>
        </p:txBody>
      </p:sp>
    </p:spTree>
    <p:extLst>
      <p:ext uri="{BB962C8B-B14F-4D97-AF65-F5344CB8AC3E}">
        <p14:creationId xmlns:p14="http://schemas.microsoft.com/office/powerpoint/2010/main" val="3278041421"/>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Trebuchet MS Regular" panose="020B0603020202020204" pitchFamily="34" charset="0"/>
        <a:ea typeface="+mn-ea"/>
        <a:cs typeface="+mn-cs"/>
      </a:defRPr>
    </a:lvl1pPr>
    <a:lvl2pPr marL="548640" algn="l" defTabSz="1097280" rtl="0" eaLnBrk="1" latinLnBrk="0" hangingPunct="1">
      <a:defRPr sz="1440" b="0" i="0" kern="1200">
        <a:solidFill>
          <a:schemeClr val="tx1"/>
        </a:solidFill>
        <a:latin typeface="Trebuchet MS Regular" panose="020B0603020202020204" pitchFamily="34" charset="0"/>
        <a:ea typeface="+mn-ea"/>
        <a:cs typeface="+mn-cs"/>
      </a:defRPr>
    </a:lvl2pPr>
    <a:lvl3pPr marL="1097280" algn="l" defTabSz="1097280" rtl="0" eaLnBrk="1" latinLnBrk="0" hangingPunct="1">
      <a:defRPr sz="1440" b="0" i="0" kern="1200">
        <a:solidFill>
          <a:schemeClr val="tx1"/>
        </a:solidFill>
        <a:latin typeface="Trebuchet MS Regular" panose="020B0603020202020204" pitchFamily="34" charset="0"/>
        <a:ea typeface="+mn-ea"/>
        <a:cs typeface="+mn-cs"/>
      </a:defRPr>
    </a:lvl3pPr>
    <a:lvl4pPr marL="1645920" algn="l" defTabSz="1097280" rtl="0" eaLnBrk="1" latinLnBrk="0" hangingPunct="1">
      <a:defRPr sz="1440" b="0" i="0" kern="1200">
        <a:solidFill>
          <a:schemeClr val="tx1"/>
        </a:solidFill>
        <a:latin typeface="Trebuchet MS Regular" panose="020B0603020202020204" pitchFamily="34" charset="0"/>
        <a:ea typeface="+mn-ea"/>
        <a:cs typeface="+mn-cs"/>
      </a:defRPr>
    </a:lvl4pPr>
    <a:lvl5pPr marL="2194560" algn="l" defTabSz="1097280" rtl="0" eaLnBrk="1" latinLnBrk="0" hangingPunct="1">
      <a:defRPr sz="1440" b="0" i="0" kern="1200">
        <a:solidFill>
          <a:schemeClr val="tx1"/>
        </a:solidFill>
        <a:latin typeface="Trebuchet MS Regular" panose="020B0603020202020204"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pPr/>
              <a:t>3</a:t>
            </a:fld>
            <a:endParaRPr lang="en-US" dirty="0"/>
          </a:p>
        </p:txBody>
      </p:sp>
    </p:spTree>
    <p:extLst>
      <p:ext uri="{BB962C8B-B14F-4D97-AF65-F5344CB8AC3E}">
        <p14:creationId xmlns:p14="http://schemas.microsoft.com/office/powerpoint/2010/main" val="291470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19</a:t>
            </a:fld>
            <a:endParaRPr lang="en-US" dirty="0"/>
          </a:p>
        </p:txBody>
      </p:sp>
    </p:spTree>
    <p:extLst>
      <p:ext uri="{BB962C8B-B14F-4D97-AF65-F5344CB8AC3E}">
        <p14:creationId xmlns:p14="http://schemas.microsoft.com/office/powerpoint/2010/main" val="315908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pPr/>
              <a:t>20</a:t>
            </a:fld>
            <a:endParaRPr lang="en-US" dirty="0"/>
          </a:p>
        </p:txBody>
      </p:sp>
    </p:spTree>
    <p:extLst>
      <p:ext uri="{BB962C8B-B14F-4D97-AF65-F5344CB8AC3E}">
        <p14:creationId xmlns:p14="http://schemas.microsoft.com/office/powerpoint/2010/main" val="56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21</a:t>
            </a:fld>
            <a:endParaRPr lang="en-US" dirty="0"/>
          </a:p>
        </p:txBody>
      </p:sp>
    </p:spTree>
    <p:extLst>
      <p:ext uri="{BB962C8B-B14F-4D97-AF65-F5344CB8AC3E}">
        <p14:creationId xmlns:p14="http://schemas.microsoft.com/office/powerpoint/2010/main" val="53910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pPr/>
              <a:t>25</a:t>
            </a:fld>
            <a:endParaRPr lang="en-US" dirty="0"/>
          </a:p>
        </p:txBody>
      </p:sp>
    </p:spTree>
    <p:extLst>
      <p:ext uri="{BB962C8B-B14F-4D97-AF65-F5344CB8AC3E}">
        <p14:creationId xmlns:p14="http://schemas.microsoft.com/office/powerpoint/2010/main" val="307212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c5c1f75f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c5c1f75f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74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c5c1f75f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c5c1f75f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242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5</a:t>
            </a:fld>
            <a:endParaRPr lang="en-US" dirty="0"/>
          </a:p>
        </p:txBody>
      </p:sp>
    </p:spTree>
    <p:extLst>
      <p:ext uri="{BB962C8B-B14F-4D97-AF65-F5344CB8AC3E}">
        <p14:creationId xmlns:p14="http://schemas.microsoft.com/office/powerpoint/2010/main" val="321003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6</a:t>
            </a:fld>
            <a:endParaRPr lang="en-US" dirty="0"/>
          </a:p>
        </p:txBody>
      </p:sp>
    </p:spTree>
    <p:extLst>
      <p:ext uri="{BB962C8B-B14F-4D97-AF65-F5344CB8AC3E}">
        <p14:creationId xmlns:p14="http://schemas.microsoft.com/office/powerpoint/2010/main" val="182197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7</a:t>
            </a:fld>
            <a:endParaRPr lang="en-US" dirty="0"/>
          </a:p>
        </p:txBody>
      </p:sp>
    </p:spTree>
    <p:extLst>
      <p:ext uri="{BB962C8B-B14F-4D97-AF65-F5344CB8AC3E}">
        <p14:creationId xmlns:p14="http://schemas.microsoft.com/office/powerpoint/2010/main" val="423100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8</a:t>
            </a:fld>
            <a:endParaRPr lang="en-US" dirty="0"/>
          </a:p>
        </p:txBody>
      </p:sp>
    </p:spTree>
    <p:extLst>
      <p:ext uri="{BB962C8B-B14F-4D97-AF65-F5344CB8AC3E}">
        <p14:creationId xmlns:p14="http://schemas.microsoft.com/office/powerpoint/2010/main" val="3439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11</a:t>
            </a:fld>
            <a:endParaRPr lang="en-US" dirty="0"/>
          </a:p>
        </p:txBody>
      </p:sp>
    </p:spTree>
    <p:extLst>
      <p:ext uri="{BB962C8B-B14F-4D97-AF65-F5344CB8AC3E}">
        <p14:creationId xmlns:p14="http://schemas.microsoft.com/office/powerpoint/2010/main" val="57397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12</a:t>
            </a:fld>
            <a:endParaRPr lang="en-US" dirty="0"/>
          </a:p>
        </p:txBody>
      </p:sp>
    </p:spTree>
    <p:extLst>
      <p:ext uri="{BB962C8B-B14F-4D97-AF65-F5344CB8AC3E}">
        <p14:creationId xmlns:p14="http://schemas.microsoft.com/office/powerpoint/2010/main" val="110054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14</a:t>
            </a:fld>
            <a:endParaRPr lang="en-US" dirty="0"/>
          </a:p>
        </p:txBody>
      </p:sp>
    </p:spTree>
    <p:extLst>
      <p:ext uri="{BB962C8B-B14F-4D97-AF65-F5344CB8AC3E}">
        <p14:creationId xmlns:p14="http://schemas.microsoft.com/office/powerpoint/2010/main" val="137104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E23EE-0F71-B548-8D5A-4D687A937AF6}" type="slidenum">
              <a:rPr lang="en-US" smtClean="0"/>
              <a:t>16</a:t>
            </a:fld>
            <a:endParaRPr lang="en-US" dirty="0"/>
          </a:p>
        </p:txBody>
      </p:sp>
    </p:spTree>
    <p:extLst>
      <p:ext uri="{BB962C8B-B14F-4D97-AF65-F5344CB8AC3E}">
        <p14:creationId xmlns:p14="http://schemas.microsoft.com/office/powerpoint/2010/main" val="51943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1996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531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4043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796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9D5D35F0-8A27-624D-A17C-1B3DE2C2AA3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483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8" name="Footer Placeholder 7">
            <a:extLst>
              <a:ext uri="{FF2B5EF4-FFF2-40B4-BE49-F238E27FC236}">
                <a16:creationId xmlns:a16="http://schemas.microsoft.com/office/drawing/2014/main" id="{C637A544-D16D-9641-97E2-910A41BAE8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7271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032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8086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F6BB8DD3-7E7C-2744-BB87-383F71E0F3A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0714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5119B988-DCDC-8A41-A2F5-EF0C4E56018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2730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9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dirty="0"/>
          </a:p>
        </p:txBody>
      </p:sp>
      <p:sp>
        <p:nvSpPr>
          <p:cNvPr id="6" name="Content Placeholder 2">
            <a:extLst>
              <a:ext uri="{FF2B5EF4-FFF2-40B4-BE49-F238E27FC236}">
                <a16:creationId xmlns:a16="http://schemas.microsoft.com/office/drawing/2014/main" id="{74096CF9-CEB0-E842-9326-DBA467EE296D}"/>
              </a:ext>
            </a:extLst>
          </p:cNvPr>
          <p:cNvSpPr>
            <a:spLocks noGrp="1"/>
          </p:cNvSpPr>
          <p:nvPr>
            <p:ph idx="1"/>
          </p:nvPr>
        </p:nvSpPr>
        <p:spPr>
          <a:xfrm>
            <a:off x="1006475" y="2209671"/>
            <a:ext cx="12617450" cy="5221288"/>
          </a:xfrm>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94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399067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5FF4B-0D72-D24C-9E33-433A79101319}"/>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67343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993145-2FBE-7F4C-A56C-1E6E146F4A1B}"/>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167711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E5B460-826E-0648-B63B-D96AB5618F23}"/>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905964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FF140A-1342-594F-BFBB-CA5870F3404F}"/>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424299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12">
            <a:extLst>
              <a:ext uri="{FF2B5EF4-FFF2-40B4-BE49-F238E27FC236}">
                <a16:creationId xmlns:a16="http://schemas.microsoft.com/office/drawing/2014/main" id="{F6EB2A7F-9041-C647-94D6-6EA4174FEB8D}"/>
              </a:ext>
            </a:extLst>
          </p:cNvPr>
          <p:cNvSpPr>
            <a:spLocks noGrp="1"/>
          </p:cNvSpPr>
          <p:nvPr>
            <p:ph type="sldNum" sz="quarter" idx="4"/>
          </p:nvPr>
        </p:nvSpPr>
        <p:spPr>
          <a:xfrm>
            <a:off x="10972198" y="7534900"/>
            <a:ext cx="3293532" cy="438150"/>
          </a:xfrm>
          <a:prstGeom prst="rect">
            <a:avLst/>
          </a:prstGeom>
        </p:spPr>
        <p:txBody>
          <a:bodyPr vert="horz" lIns="91440" tIns="45720" rIns="91440" bIns="45720" rtlCol="0" anchor="ctr"/>
          <a:lstStyle>
            <a:lvl1pPr algn="r">
              <a:defRPr sz="1500">
                <a:solidFill>
                  <a:schemeClr val="accent5"/>
                </a:solidFill>
              </a:defRPr>
            </a:lvl1pPr>
          </a:lstStyle>
          <a:p>
            <a:fld id="{48934AA4-1363-364F-933E-70FB16CB3CC1}" type="slidenum">
              <a:rPr lang="en-US" smtClean="0"/>
              <a:pPr/>
              <a:t>‹#›</a:t>
            </a:fld>
            <a:endParaRPr lang="en-US" dirty="0"/>
          </a:p>
        </p:txBody>
      </p:sp>
    </p:spTree>
    <p:extLst>
      <p:ext uri="{BB962C8B-B14F-4D97-AF65-F5344CB8AC3E}">
        <p14:creationId xmlns:p14="http://schemas.microsoft.com/office/powerpoint/2010/main" val="395418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dirty="0"/>
          </a:p>
        </p:txBody>
      </p:sp>
    </p:spTree>
    <p:extLst>
      <p:ext uri="{BB962C8B-B14F-4D97-AF65-F5344CB8AC3E}">
        <p14:creationId xmlns:p14="http://schemas.microsoft.com/office/powerpoint/2010/main" val="1548717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1456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Tree>
    <p:extLst>
      <p:ext uri="{BB962C8B-B14F-4D97-AF65-F5344CB8AC3E}">
        <p14:creationId xmlns:p14="http://schemas.microsoft.com/office/powerpoint/2010/main" val="61080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92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830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4630400" cy="780480"/>
          </a:xfrm>
          <a:prstGeom prst="rect">
            <a:avLst/>
          </a:prstGeom>
          <a:solidFill>
            <a:schemeClr val="lt2"/>
          </a:solidFill>
          <a:ln>
            <a:noFill/>
          </a:ln>
        </p:spPr>
        <p:txBody>
          <a:bodyPr spcFirstLastPara="1" wrap="square" lIns="109710" tIns="109710" rIns="109710" bIns="109710" anchor="ctr" anchorCtr="0">
            <a:noAutofit/>
          </a:bodyPr>
          <a:lstStyle/>
          <a:p>
            <a:pPr marL="0" lvl="0" indent="0" algn="l" rtl="0">
              <a:spcBef>
                <a:spcPts val="0"/>
              </a:spcBef>
              <a:spcAft>
                <a:spcPts val="0"/>
              </a:spcAft>
              <a:buNone/>
            </a:pPr>
            <a:endParaRPr sz="2160"/>
          </a:p>
        </p:txBody>
      </p:sp>
      <p:grpSp>
        <p:nvGrpSpPr>
          <p:cNvPr id="25" name="Google Shape;25;p4"/>
          <p:cNvGrpSpPr/>
          <p:nvPr/>
        </p:nvGrpSpPr>
        <p:grpSpPr>
          <a:xfrm>
            <a:off x="1328630" y="1906010"/>
            <a:ext cx="1193220" cy="73323"/>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6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60"/>
            </a:p>
          </p:txBody>
        </p:sp>
      </p:grpSp>
      <p:sp>
        <p:nvSpPr>
          <p:cNvPr id="28" name="Google Shape;28;p4"/>
          <p:cNvSpPr txBox="1">
            <a:spLocks noGrp="1"/>
          </p:cNvSpPr>
          <p:nvPr>
            <p:ph type="title"/>
          </p:nvPr>
        </p:nvSpPr>
        <p:spPr>
          <a:xfrm>
            <a:off x="1167120" y="2109840"/>
            <a:ext cx="12301920" cy="85632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120">
                <a:solidFill>
                  <a:schemeClr val="dk2"/>
                </a:solidFill>
              </a:defRPr>
            </a:lvl1pPr>
            <a:lvl2pPr lvl="1">
              <a:spcBef>
                <a:spcPts val="0"/>
              </a:spcBef>
              <a:spcAft>
                <a:spcPts val="0"/>
              </a:spcAft>
              <a:buClr>
                <a:schemeClr val="dk2"/>
              </a:buClr>
              <a:buSzPts val="2600"/>
              <a:buNone/>
              <a:defRPr sz="3120">
                <a:solidFill>
                  <a:schemeClr val="dk2"/>
                </a:solidFill>
              </a:defRPr>
            </a:lvl2pPr>
            <a:lvl3pPr lvl="2">
              <a:spcBef>
                <a:spcPts val="0"/>
              </a:spcBef>
              <a:spcAft>
                <a:spcPts val="0"/>
              </a:spcAft>
              <a:buClr>
                <a:schemeClr val="dk2"/>
              </a:buClr>
              <a:buSzPts val="2600"/>
              <a:buNone/>
              <a:defRPr sz="3120">
                <a:solidFill>
                  <a:schemeClr val="dk2"/>
                </a:solidFill>
              </a:defRPr>
            </a:lvl3pPr>
            <a:lvl4pPr lvl="3">
              <a:spcBef>
                <a:spcPts val="0"/>
              </a:spcBef>
              <a:spcAft>
                <a:spcPts val="0"/>
              </a:spcAft>
              <a:buClr>
                <a:schemeClr val="dk2"/>
              </a:buClr>
              <a:buSzPts val="2600"/>
              <a:buNone/>
              <a:defRPr sz="3120">
                <a:solidFill>
                  <a:schemeClr val="dk2"/>
                </a:solidFill>
              </a:defRPr>
            </a:lvl4pPr>
            <a:lvl5pPr lvl="4">
              <a:spcBef>
                <a:spcPts val="0"/>
              </a:spcBef>
              <a:spcAft>
                <a:spcPts val="0"/>
              </a:spcAft>
              <a:buClr>
                <a:schemeClr val="dk2"/>
              </a:buClr>
              <a:buSzPts val="2600"/>
              <a:buNone/>
              <a:defRPr sz="3120">
                <a:solidFill>
                  <a:schemeClr val="dk2"/>
                </a:solidFill>
              </a:defRPr>
            </a:lvl5pPr>
            <a:lvl6pPr lvl="5">
              <a:spcBef>
                <a:spcPts val="0"/>
              </a:spcBef>
              <a:spcAft>
                <a:spcPts val="0"/>
              </a:spcAft>
              <a:buClr>
                <a:schemeClr val="dk2"/>
              </a:buClr>
              <a:buSzPts val="2600"/>
              <a:buNone/>
              <a:defRPr sz="3120">
                <a:solidFill>
                  <a:schemeClr val="dk2"/>
                </a:solidFill>
              </a:defRPr>
            </a:lvl6pPr>
            <a:lvl7pPr lvl="6">
              <a:spcBef>
                <a:spcPts val="0"/>
              </a:spcBef>
              <a:spcAft>
                <a:spcPts val="0"/>
              </a:spcAft>
              <a:buClr>
                <a:schemeClr val="dk2"/>
              </a:buClr>
              <a:buSzPts val="2600"/>
              <a:buNone/>
              <a:defRPr sz="3120">
                <a:solidFill>
                  <a:schemeClr val="dk2"/>
                </a:solidFill>
              </a:defRPr>
            </a:lvl7pPr>
            <a:lvl8pPr lvl="7">
              <a:spcBef>
                <a:spcPts val="0"/>
              </a:spcBef>
              <a:spcAft>
                <a:spcPts val="0"/>
              </a:spcAft>
              <a:buClr>
                <a:schemeClr val="dk2"/>
              </a:buClr>
              <a:buSzPts val="2600"/>
              <a:buNone/>
              <a:defRPr sz="3120">
                <a:solidFill>
                  <a:schemeClr val="dk2"/>
                </a:solidFill>
              </a:defRPr>
            </a:lvl8pPr>
            <a:lvl9pPr lvl="8">
              <a:spcBef>
                <a:spcPts val="0"/>
              </a:spcBef>
              <a:spcAft>
                <a:spcPts val="0"/>
              </a:spcAft>
              <a:buClr>
                <a:schemeClr val="dk2"/>
              </a:buClr>
              <a:buSzPts val="2600"/>
              <a:buNone/>
              <a:defRPr sz="3120">
                <a:solidFill>
                  <a:schemeClr val="dk2"/>
                </a:solidFill>
              </a:defRPr>
            </a:lvl9pPr>
          </a:lstStyle>
          <a:p>
            <a:endParaRPr/>
          </a:p>
        </p:txBody>
      </p:sp>
      <p:sp>
        <p:nvSpPr>
          <p:cNvPr id="29" name="Google Shape;29;p4"/>
          <p:cNvSpPr txBox="1">
            <a:spLocks noGrp="1"/>
          </p:cNvSpPr>
          <p:nvPr>
            <p:ph type="body" idx="1"/>
          </p:nvPr>
        </p:nvSpPr>
        <p:spPr>
          <a:xfrm>
            <a:off x="1167120" y="3326199"/>
            <a:ext cx="12301920" cy="3617760"/>
          </a:xfrm>
          <a:prstGeom prst="rect">
            <a:avLst/>
          </a:prstGeom>
        </p:spPr>
        <p:txBody>
          <a:bodyPr spcFirstLastPara="1" wrap="square" lIns="91425" tIns="91425" rIns="91425" bIns="91425" anchor="t" anchorCtr="0">
            <a:noAutofit/>
          </a:bodyPr>
          <a:lstStyle>
            <a:lvl1pPr marL="548640" lvl="0" indent="-373380">
              <a:spcBef>
                <a:spcPts val="0"/>
              </a:spcBef>
              <a:spcAft>
                <a:spcPts val="0"/>
              </a:spcAft>
              <a:buSzPts val="1300"/>
              <a:buChar char="●"/>
              <a:defRPr/>
            </a:lvl1pPr>
            <a:lvl2pPr marL="1097280" lvl="1" indent="-358140">
              <a:spcBef>
                <a:spcPts val="1920"/>
              </a:spcBef>
              <a:spcAft>
                <a:spcPts val="0"/>
              </a:spcAft>
              <a:buSzPts val="1100"/>
              <a:buChar char="○"/>
              <a:defRPr/>
            </a:lvl2pPr>
            <a:lvl3pPr marL="1645920" lvl="2" indent="-358140">
              <a:spcBef>
                <a:spcPts val="1920"/>
              </a:spcBef>
              <a:spcAft>
                <a:spcPts val="0"/>
              </a:spcAft>
              <a:buSzPts val="1100"/>
              <a:buChar char="■"/>
              <a:defRPr/>
            </a:lvl3pPr>
            <a:lvl4pPr marL="2194560" lvl="3" indent="-358140">
              <a:spcBef>
                <a:spcPts val="1920"/>
              </a:spcBef>
              <a:spcAft>
                <a:spcPts val="0"/>
              </a:spcAft>
              <a:buSzPts val="1100"/>
              <a:buChar char="●"/>
              <a:defRPr/>
            </a:lvl4pPr>
            <a:lvl5pPr marL="2743200" lvl="4" indent="-358140">
              <a:spcBef>
                <a:spcPts val="1920"/>
              </a:spcBef>
              <a:spcAft>
                <a:spcPts val="0"/>
              </a:spcAft>
              <a:buSzPts val="1100"/>
              <a:buChar char="○"/>
              <a:defRPr/>
            </a:lvl5pPr>
            <a:lvl6pPr marL="3291840" lvl="5" indent="-358140">
              <a:spcBef>
                <a:spcPts val="1920"/>
              </a:spcBef>
              <a:spcAft>
                <a:spcPts val="0"/>
              </a:spcAft>
              <a:buSzPts val="1100"/>
              <a:buChar char="■"/>
              <a:defRPr/>
            </a:lvl6pPr>
            <a:lvl7pPr marL="3840480" lvl="6" indent="-358140">
              <a:spcBef>
                <a:spcPts val="1920"/>
              </a:spcBef>
              <a:spcAft>
                <a:spcPts val="0"/>
              </a:spcAft>
              <a:buSzPts val="1100"/>
              <a:buChar char="●"/>
              <a:defRPr/>
            </a:lvl7pPr>
            <a:lvl8pPr marL="4389120" lvl="7" indent="-358140">
              <a:spcBef>
                <a:spcPts val="1920"/>
              </a:spcBef>
              <a:spcAft>
                <a:spcPts val="0"/>
              </a:spcAft>
              <a:buSzPts val="1100"/>
              <a:buChar char="○"/>
              <a:defRPr/>
            </a:lvl8pPr>
            <a:lvl9pPr marL="4937760" lvl="8" indent="-358140">
              <a:spcBef>
                <a:spcPts val="1920"/>
              </a:spcBef>
              <a:spcAft>
                <a:spcPts val="1920"/>
              </a:spcAft>
              <a:buSzPts val="1100"/>
              <a:buChar char="■"/>
              <a:defRPr/>
            </a:lvl9pPr>
          </a:lstStyle>
          <a:p>
            <a:endParaRPr/>
          </a:p>
        </p:txBody>
      </p:sp>
      <p:sp>
        <p:nvSpPr>
          <p:cNvPr id="30" name="Google Shape;30;p4"/>
          <p:cNvSpPr txBox="1">
            <a:spLocks noGrp="1"/>
          </p:cNvSpPr>
          <p:nvPr>
            <p:ph type="sldNum" idx="12"/>
          </p:nvPr>
        </p:nvSpPr>
        <p:spPr>
          <a:xfrm>
            <a:off x="13658084" y="7599762"/>
            <a:ext cx="877920" cy="62976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2206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29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9D5D35F0-8A27-624D-A17C-1B3DE2C2AA3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374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8" name="Footer Placeholder 7">
            <a:extLst>
              <a:ext uri="{FF2B5EF4-FFF2-40B4-BE49-F238E27FC236}">
                <a16:creationId xmlns:a16="http://schemas.microsoft.com/office/drawing/2014/main" id="{C637A544-D16D-9641-97E2-910A41BAE8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086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89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F6BB8DD3-7E7C-2744-BB87-383F71E0F3A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3477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7/15/20</a:t>
            </a:fld>
            <a:endParaRPr lang="en-US" dirty="0"/>
          </a:p>
        </p:txBody>
      </p:sp>
      <p:sp>
        <p:nvSpPr>
          <p:cNvPr id="6" name="Footer Placeholder 5">
            <a:extLst>
              <a:ext uri="{FF2B5EF4-FFF2-40B4-BE49-F238E27FC236}">
                <a16:creationId xmlns:a16="http://schemas.microsoft.com/office/drawing/2014/main" id="{5119B988-DCDC-8A41-A2F5-EF0C4E56018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8362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7.png"/><Relationship Id="rId5" Type="http://schemas.openxmlformats.org/officeDocument/2006/relationships/slideLayout" Target="../slideLayouts/slideLayout24.xml"/><Relationship Id="rId10" Type="http://schemas.openxmlformats.org/officeDocument/2006/relationships/image" Target="../media/image6.png"/><Relationship Id="rId4" Type="http://schemas.openxmlformats.org/officeDocument/2006/relationships/slideLayout" Target="../slideLayouts/slideLayout2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image" Target="../media/image8.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C9879997-9316-0140-A804-779BCC5640A6}"/>
              </a:ext>
            </a:extLst>
          </p:cNvPr>
          <p:cNvPicPr>
            <a:picLocks noChangeAspect="1"/>
          </p:cNvPicPr>
          <p:nvPr userDrawn="1"/>
        </p:nvPicPr>
        <p:blipFill>
          <a:blip r:embed="rId11"/>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3A260C38-D6B2-3142-90D4-492B216B918F}"/>
              </a:ext>
            </a:extLst>
          </p:cNvPr>
          <p:cNvPicPr>
            <a:picLocks noChangeAspect="1"/>
          </p:cNvPicPr>
          <p:nvPr userDrawn="1"/>
        </p:nvPicPr>
        <p:blipFill>
          <a:blip r:embed="rId12"/>
          <a:stretch>
            <a:fillRect/>
          </a:stretch>
        </p:blipFill>
        <p:spPr>
          <a:xfrm>
            <a:off x="11286514" y="7398990"/>
            <a:ext cx="2937522" cy="614830"/>
          </a:xfrm>
          <a:prstGeom prst="rect">
            <a:avLst/>
          </a:prstGeom>
        </p:spPr>
      </p:pic>
      <p:sp>
        <p:nvSpPr>
          <p:cNvPr id="8" name="Subtitle 2">
            <a:extLst>
              <a:ext uri="{FF2B5EF4-FFF2-40B4-BE49-F238E27FC236}">
                <a16:creationId xmlns:a16="http://schemas.microsoft.com/office/drawing/2014/main" id="{F18F4D12-B1BC-6F47-96B0-47C991D46174}"/>
              </a:ext>
            </a:extLst>
          </p:cNvPr>
          <p:cNvSpPr txBox="1">
            <a:spLocks/>
          </p:cNvSpPr>
          <p:nvPr userDrawn="1"/>
        </p:nvSpPr>
        <p:spPr>
          <a:xfrm>
            <a:off x="10909005" y="296356"/>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477815998"/>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0" r:id="rId3"/>
    <p:sldLayoutId id="2147483681" r:id="rId4"/>
    <p:sldLayoutId id="2147483682" r:id="rId5"/>
    <p:sldLayoutId id="2147483683" r:id="rId6"/>
    <p:sldLayoutId id="2147483685" r:id="rId7"/>
    <p:sldLayoutId id="2147483686" r:id="rId8"/>
    <p:sldLayoutId id="2147483687" r:id="rId9"/>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8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67F1326-AE13-BD40-81E2-4CFC108760BD}"/>
              </a:ext>
            </a:extLst>
          </p:cNvPr>
          <p:cNvPicPr>
            <a:picLocks noChangeAspect="1"/>
          </p:cNvPicPr>
          <p:nvPr userDrawn="1"/>
        </p:nvPicPr>
        <p:blipFill>
          <a:blip r:embed="rId12"/>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3A260C38-D6B2-3142-90D4-492B216B918F}"/>
              </a:ext>
            </a:extLst>
          </p:cNvPr>
          <p:cNvPicPr>
            <a:picLocks noChangeAspect="1"/>
          </p:cNvPicPr>
          <p:nvPr userDrawn="1"/>
        </p:nvPicPr>
        <p:blipFill>
          <a:blip r:embed="rId13"/>
          <a:stretch>
            <a:fillRect/>
          </a:stretch>
        </p:blipFill>
        <p:spPr>
          <a:xfrm>
            <a:off x="11286514" y="7398990"/>
            <a:ext cx="2937522" cy="614830"/>
          </a:xfrm>
          <a:prstGeom prst="rect">
            <a:avLst/>
          </a:prstGeom>
        </p:spPr>
      </p:pic>
      <p:sp>
        <p:nvSpPr>
          <p:cNvPr id="11" name="Subtitle 2">
            <a:extLst>
              <a:ext uri="{FF2B5EF4-FFF2-40B4-BE49-F238E27FC236}">
                <a16:creationId xmlns:a16="http://schemas.microsoft.com/office/drawing/2014/main" id="{17141AEF-82BB-F644-B9A0-A4B1AF42D9FF}"/>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420295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924C6E9-55BA-8447-9309-CC3592D03673}"/>
              </a:ext>
            </a:extLst>
          </p:cNvPr>
          <p:cNvPicPr>
            <a:picLocks noChangeAspect="1"/>
          </p:cNvPicPr>
          <p:nvPr userDrawn="1"/>
        </p:nvPicPr>
        <p:blipFill>
          <a:blip r:embed="rId8"/>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dirty="0"/>
          </a:p>
        </p:txBody>
      </p:sp>
      <p:grpSp>
        <p:nvGrpSpPr>
          <p:cNvPr id="9" name="Group 8">
            <a:extLst>
              <a:ext uri="{FF2B5EF4-FFF2-40B4-BE49-F238E27FC236}">
                <a16:creationId xmlns:a16="http://schemas.microsoft.com/office/drawing/2014/main" id="{9DC56390-8814-B744-B6FB-B36035C733B7}"/>
              </a:ext>
            </a:extLst>
          </p:cNvPr>
          <p:cNvGrpSpPr/>
          <p:nvPr userDrawn="1"/>
        </p:nvGrpSpPr>
        <p:grpSpPr>
          <a:xfrm>
            <a:off x="11018506" y="6497053"/>
            <a:ext cx="3114079" cy="641684"/>
            <a:chOff x="2734163" y="2239785"/>
            <a:chExt cx="809642" cy="166834"/>
          </a:xfrm>
        </p:grpSpPr>
        <p:grpSp>
          <p:nvGrpSpPr>
            <p:cNvPr id="10" name="Group 9">
              <a:extLst>
                <a:ext uri="{FF2B5EF4-FFF2-40B4-BE49-F238E27FC236}">
                  <a16:creationId xmlns:a16="http://schemas.microsoft.com/office/drawing/2014/main" id="{1C94AD95-8DA8-0A40-989D-7DA6288CA1FF}"/>
                </a:ext>
              </a:extLst>
            </p:cNvPr>
            <p:cNvGrpSpPr/>
            <p:nvPr userDrawn="1"/>
          </p:nvGrpSpPr>
          <p:grpSpPr>
            <a:xfrm>
              <a:off x="2734163" y="2239785"/>
              <a:ext cx="809642" cy="166834"/>
              <a:chOff x="6222857" y="4616449"/>
              <a:chExt cx="1838522" cy="378844"/>
            </a:xfrm>
          </p:grpSpPr>
          <p:pic>
            <p:nvPicPr>
              <p:cNvPr id="12" name="Picture 11">
                <a:extLst>
                  <a:ext uri="{FF2B5EF4-FFF2-40B4-BE49-F238E27FC236}">
                    <a16:creationId xmlns:a16="http://schemas.microsoft.com/office/drawing/2014/main" id="{A23C2FFB-CFFC-7E48-AE72-CF8907918C3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22857" y="4671377"/>
                <a:ext cx="800483" cy="323916"/>
              </a:xfrm>
              <a:prstGeom prst="rect">
                <a:avLst/>
              </a:prstGeom>
            </p:spPr>
          </p:pic>
          <p:pic>
            <p:nvPicPr>
              <p:cNvPr id="13" name="Picture 12">
                <a:extLst>
                  <a:ext uri="{FF2B5EF4-FFF2-40B4-BE49-F238E27FC236}">
                    <a16:creationId xmlns:a16="http://schemas.microsoft.com/office/drawing/2014/main" id="{19B8D851-B467-7B4F-93F2-D7232AB7BA6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16001" y="4616449"/>
                <a:ext cx="945378" cy="355601"/>
              </a:xfrm>
              <a:prstGeom prst="rect">
                <a:avLst/>
              </a:prstGeom>
            </p:spPr>
          </p:pic>
        </p:grpSp>
        <p:pic>
          <p:nvPicPr>
            <p:cNvPr id="11" name="Picture 10" descr="A picture containing drawing&#10;&#10;Description automatically generated">
              <a:extLst>
                <a:ext uri="{FF2B5EF4-FFF2-40B4-BE49-F238E27FC236}">
                  <a16:creationId xmlns:a16="http://schemas.microsoft.com/office/drawing/2014/main" id="{0671B1C2-D142-C946-B175-3BAAFDBAAC9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127483" y="2239785"/>
              <a:ext cx="414313" cy="156599"/>
            </a:xfrm>
            <a:prstGeom prst="rect">
              <a:avLst/>
            </a:prstGeom>
          </p:spPr>
        </p:pic>
      </p:grpSp>
      <p:sp>
        <p:nvSpPr>
          <p:cNvPr id="14" name="Subtitle 2">
            <a:extLst>
              <a:ext uri="{FF2B5EF4-FFF2-40B4-BE49-F238E27FC236}">
                <a16:creationId xmlns:a16="http://schemas.microsoft.com/office/drawing/2014/main" id="{CE198E3C-B1F0-1D4F-8238-FCCFBBC2741C}"/>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762638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7" r:id="rId4"/>
    <p:sldLayoutId id="2147483698" r:id="rId5"/>
    <p:sldLayoutId id="2147483701" r:id="rId6"/>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9B27E9-35C4-5340-88BB-2400ADE2CEEF}"/>
              </a:ext>
            </a:extLst>
          </p:cNvPr>
          <p:cNvPicPr>
            <a:picLocks noChangeAspect="1"/>
          </p:cNvPicPr>
          <p:nvPr userDrawn="1"/>
        </p:nvPicPr>
        <p:blipFill>
          <a:blip r:embed="rId7"/>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7/15/20</a:t>
            </a:fld>
            <a:endParaRPr lang="en-US" dirty="0"/>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dirty="0"/>
          </a:p>
        </p:txBody>
      </p:sp>
      <p:grpSp>
        <p:nvGrpSpPr>
          <p:cNvPr id="16" name="Group 15">
            <a:extLst>
              <a:ext uri="{FF2B5EF4-FFF2-40B4-BE49-F238E27FC236}">
                <a16:creationId xmlns:a16="http://schemas.microsoft.com/office/drawing/2014/main" id="{16681108-1186-B143-8612-C89C3AF71E40}"/>
              </a:ext>
            </a:extLst>
          </p:cNvPr>
          <p:cNvGrpSpPr/>
          <p:nvPr userDrawn="1"/>
        </p:nvGrpSpPr>
        <p:grpSpPr>
          <a:xfrm>
            <a:off x="11464444" y="6637619"/>
            <a:ext cx="2818601" cy="580798"/>
            <a:chOff x="6222857" y="4616449"/>
            <a:chExt cx="1838522" cy="378844"/>
          </a:xfrm>
        </p:grpSpPr>
        <p:pic>
          <p:nvPicPr>
            <p:cNvPr id="17" name="Picture 16">
              <a:extLst>
                <a:ext uri="{FF2B5EF4-FFF2-40B4-BE49-F238E27FC236}">
                  <a16:creationId xmlns:a16="http://schemas.microsoft.com/office/drawing/2014/main" id="{645778FB-BD47-2144-9DD1-9136E9BFF8F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222857" y="4671377"/>
              <a:ext cx="800483" cy="323916"/>
            </a:xfrm>
            <a:prstGeom prst="rect">
              <a:avLst/>
            </a:prstGeom>
          </p:spPr>
        </p:pic>
        <p:pic>
          <p:nvPicPr>
            <p:cNvPr id="18" name="Picture 17">
              <a:extLst>
                <a:ext uri="{FF2B5EF4-FFF2-40B4-BE49-F238E27FC236}">
                  <a16:creationId xmlns:a16="http://schemas.microsoft.com/office/drawing/2014/main" id="{0EC892E8-3A2A-094D-8203-515C837201C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116001" y="4616449"/>
              <a:ext cx="945378" cy="355601"/>
            </a:xfrm>
            <a:prstGeom prst="rect">
              <a:avLst/>
            </a:prstGeom>
          </p:spPr>
        </p:pic>
      </p:grpSp>
      <p:sp>
        <p:nvSpPr>
          <p:cNvPr id="12" name="Subtitle 2">
            <a:extLst>
              <a:ext uri="{FF2B5EF4-FFF2-40B4-BE49-F238E27FC236}">
                <a16:creationId xmlns:a16="http://schemas.microsoft.com/office/drawing/2014/main" id="{80513179-1500-F147-8694-78DC3CBC2676}"/>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2167497871"/>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9" r:id="rId4"/>
    <p:sldLayoutId id="2147483720" r:id="rId5"/>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2"/>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2C876-5533-2747-A7D3-BAC9AEDF45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91972372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b="0"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png"/><Relationship Id="rId7" Type="http://schemas.openxmlformats.org/officeDocument/2006/relationships/image" Target="../media/image3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tiff"/></Relationships>
</file>

<file path=ppt/slides/_rels/slide2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D57B-7898-4F40-8F2E-5E3B1218D605}"/>
              </a:ext>
            </a:extLst>
          </p:cNvPr>
          <p:cNvSpPr>
            <a:spLocks noGrp="1"/>
          </p:cNvSpPr>
          <p:nvPr>
            <p:ph type="ctrTitle"/>
          </p:nvPr>
        </p:nvSpPr>
        <p:spPr>
          <a:xfrm>
            <a:off x="1796527" y="657711"/>
            <a:ext cx="10972800" cy="2865438"/>
          </a:xfrm>
        </p:spPr>
        <p:txBody>
          <a:bodyPr/>
          <a:lstStyle/>
          <a:p>
            <a:br>
              <a:rPr lang="en-US" noProof="0" dirty="0"/>
            </a:br>
            <a:r>
              <a:rPr lang="en-US" sz="4800" dirty="0">
                <a:solidFill>
                  <a:srgbClr val="002060"/>
                </a:solidFill>
              </a:rPr>
              <a:t>A How-to Guide FOR Writing Questions that Teac</a:t>
            </a:r>
            <a:r>
              <a:rPr lang="en-US" dirty="0">
                <a:solidFill>
                  <a:srgbClr val="002060"/>
                </a:solidFill>
              </a:rPr>
              <a:t>h</a:t>
            </a:r>
            <a:br>
              <a:rPr lang="en-US" noProof="0" dirty="0">
                <a:solidFill>
                  <a:srgbClr val="002060"/>
                </a:solidFill>
              </a:rPr>
            </a:br>
            <a:endParaRPr lang="en-US" dirty="0">
              <a:solidFill>
                <a:srgbClr val="002060"/>
              </a:solidFill>
            </a:endParaRPr>
          </a:p>
        </p:txBody>
      </p:sp>
      <p:sp>
        <p:nvSpPr>
          <p:cNvPr id="5" name="Subtitle 4">
            <a:extLst>
              <a:ext uri="{FF2B5EF4-FFF2-40B4-BE49-F238E27FC236}">
                <a16:creationId xmlns:a16="http://schemas.microsoft.com/office/drawing/2014/main" id="{AEF7A87C-6516-45FA-89C8-B4943AF937B7}"/>
              </a:ext>
            </a:extLst>
          </p:cNvPr>
          <p:cNvSpPr>
            <a:spLocks noGrp="1"/>
          </p:cNvSpPr>
          <p:nvPr>
            <p:ph type="subTitle" idx="1"/>
          </p:nvPr>
        </p:nvSpPr>
        <p:spPr>
          <a:xfrm>
            <a:off x="1495313" y="3709578"/>
            <a:ext cx="11747350" cy="3556577"/>
          </a:xfrm>
        </p:spPr>
        <p:txBody>
          <a:bodyPr vert="horz" lIns="91440" tIns="45720" rIns="91440" bIns="45720" rtlCol="0" anchor="t">
            <a:normAutofit lnSpcReduction="10000"/>
          </a:bodyPr>
          <a:lstStyle/>
          <a:p>
            <a:r>
              <a:rPr lang="en-US" b="1" dirty="0"/>
              <a:t>Scott Bragg, PharmD</a:t>
            </a:r>
          </a:p>
          <a:p>
            <a:r>
              <a:rPr lang="en-US" dirty="0"/>
              <a:t>Charleston, SC </a:t>
            </a:r>
          </a:p>
          <a:p>
            <a:r>
              <a:rPr lang="en-US" b="1" dirty="0"/>
              <a:t>Morgan Rhodes, PharmD</a:t>
            </a:r>
            <a:r>
              <a:rPr lang="en-US" dirty="0"/>
              <a:t> </a:t>
            </a:r>
          </a:p>
          <a:p>
            <a:r>
              <a:rPr lang="en-US" dirty="0"/>
              <a:t>Columbia, SC</a:t>
            </a:r>
          </a:p>
          <a:p>
            <a:r>
              <a:rPr lang="en-US" b="1" dirty="0"/>
              <a:t>Jenna Reel, PharmD</a:t>
            </a:r>
          </a:p>
          <a:p>
            <a:r>
              <a:rPr lang="en-US" dirty="0"/>
              <a:t>Spartanburg, SC</a:t>
            </a:r>
          </a:p>
          <a:p>
            <a:r>
              <a:rPr lang="en-US" b="1" dirty="0"/>
              <a:t>Sandra Counts, PharmD</a:t>
            </a:r>
          </a:p>
          <a:p>
            <a:r>
              <a:rPr lang="en-US" dirty="0"/>
              <a:t>Anderson, SC</a:t>
            </a:r>
          </a:p>
          <a:p>
            <a:endParaRPr lang="en-US" dirty="0"/>
          </a:p>
        </p:txBody>
      </p:sp>
      <p:pic>
        <p:nvPicPr>
          <p:cNvPr id="3" name="Picture 3">
            <a:extLst>
              <a:ext uri="{FF2B5EF4-FFF2-40B4-BE49-F238E27FC236}">
                <a16:creationId xmlns:a16="http://schemas.microsoft.com/office/drawing/2014/main" id="{33F6863D-2021-458B-8C5F-C9FD230736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7711" y="4167344"/>
            <a:ext cx="3256144" cy="2653102"/>
          </a:xfrm>
          <a:prstGeom prst="rect">
            <a:avLst/>
          </a:prstGeom>
        </p:spPr>
      </p:pic>
      <p:grpSp>
        <p:nvGrpSpPr>
          <p:cNvPr id="4" name="Group 3">
            <a:extLst>
              <a:ext uri="{FF2B5EF4-FFF2-40B4-BE49-F238E27FC236}">
                <a16:creationId xmlns:a16="http://schemas.microsoft.com/office/drawing/2014/main" id="{6E6F7460-2D09-DB40-AA90-184325A8F52A}"/>
              </a:ext>
              <a:ext uri="{C183D7F6-B498-43B3-948B-1728B52AA6E4}">
                <adec:decorative xmlns:adec="http://schemas.microsoft.com/office/drawing/2017/decorative" val="1"/>
              </a:ext>
            </a:extLst>
          </p:cNvPr>
          <p:cNvGrpSpPr/>
          <p:nvPr/>
        </p:nvGrpSpPr>
        <p:grpSpPr>
          <a:xfrm>
            <a:off x="10174778" y="4006271"/>
            <a:ext cx="3923608" cy="2960257"/>
            <a:chOff x="10174778" y="4006271"/>
            <a:chExt cx="3923608" cy="2960257"/>
          </a:xfrm>
        </p:grpSpPr>
        <p:pic>
          <p:nvPicPr>
            <p:cNvPr id="13" name="Picture 13" descr="A close up of a logo&#10;&#10;Description automatically generated">
              <a:extLst>
                <a:ext uri="{FF2B5EF4-FFF2-40B4-BE49-F238E27FC236}">
                  <a16:creationId xmlns:a16="http://schemas.microsoft.com/office/drawing/2014/main" id="{BEB84003-1E46-46AB-AC6B-F9C7240A3B35}"/>
                </a:ext>
              </a:extLst>
            </p:cNvPr>
            <p:cNvPicPr>
              <a:picLocks noChangeAspect="1"/>
            </p:cNvPicPr>
            <p:nvPr/>
          </p:nvPicPr>
          <p:blipFill rotWithShape="1">
            <a:blip r:embed="rId3"/>
            <a:srcRect l="18383" r="7886"/>
            <a:stretch/>
          </p:blipFill>
          <p:spPr>
            <a:xfrm>
              <a:off x="10174778" y="4006271"/>
              <a:ext cx="3923608" cy="2960257"/>
            </a:xfrm>
            <a:prstGeom prst="rect">
              <a:avLst/>
            </a:prstGeom>
          </p:spPr>
        </p:pic>
        <p:sp>
          <p:nvSpPr>
            <p:cNvPr id="8" name="Star: 5 Points 7">
              <a:extLst>
                <a:ext uri="{FF2B5EF4-FFF2-40B4-BE49-F238E27FC236}">
                  <a16:creationId xmlns:a16="http://schemas.microsoft.com/office/drawing/2014/main" id="{26BBC86E-CB67-4A5B-A9CC-3FD12438BC24}"/>
                </a:ext>
              </a:extLst>
            </p:cNvPr>
            <p:cNvSpPr/>
            <p:nvPr/>
          </p:nvSpPr>
          <p:spPr>
            <a:xfrm>
              <a:off x="12179507" y="5996065"/>
              <a:ext cx="464696" cy="46469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7AD0B6D2-7BB9-4BF5-8680-4B70B1ADD35F}"/>
                </a:ext>
              </a:extLst>
            </p:cNvPr>
            <p:cNvSpPr/>
            <p:nvPr/>
          </p:nvSpPr>
          <p:spPr>
            <a:xfrm>
              <a:off x="11864713" y="4946752"/>
              <a:ext cx="464696" cy="46469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729A722-D08A-40F5-98B8-9C4E0DF47719}"/>
                </a:ext>
              </a:extLst>
            </p:cNvPr>
            <p:cNvSpPr/>
            <p:nvPr/>
          </p:nvSpPr>
          <p:spPr>
            <a:xfrm>
              <a:off x="11564909" y="4302174"/>
              <a:ext cx="464696" cy="46469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65531EBA-BAC9-4A1A-8AC9-DDDF95EC34D7}"/>
                </a:ext>
              </a:extLst>
            </p:cNvPr>
            <p:cNvSpPr/>
            <p:nvPr/>
          </p:nvSpPr>
          <p:spPr>
            <a:xfrm>
              <a:off x="10755440" y="4062332"/>
              <a:ext cx="464696" cy="46469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768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D7A8-9E1D-0E4E-BF54-D0D8B5169EB8}"/>
              </a:ext>
            </a:extLst>
          </p:cNvPr>
          <p:cNvSpPr>
            <a:spLocks noGrp="1"/>
          </p:cNvSpPr>
          <p:nvPr>
            <p:ph type="title"/>
          </p:nvPr>
        </p:nvSpPr>
        <p:spPr>
          <a:xfrm>
            <a:off x="1005681" y="1398677"/>
            <a:ext cx="12619037" cy="989012"/>
          </a:xfrm>
        </p:spPr>
        <p:txBody>
          <a:bodyPr>
            <a:normAutofit fontScale="90000"/>
          </a:bodyPr>
          <a:lstStyle/>
          <a:p>
            <a:r>
              <a:rPr lang="en-US" dirty="0">
                <a:solidFill>
                  <a:srgbClr val="002060"/>
                </a:solidFill>
              </a:rPr>
              <a:t>Strategy #2: Avoid questions with multiple plausible answers</a:t>
            </a:r>
          </a:p>
        </p:txBody>
      </p:sp>
      <p:sp>
        <p:nvSpPr>
          <p:cNvPr id="3" name="Content Placeholder 2">
            <a:extLst>
              <a:ext uri="{FF2B5EF4-FFF2-40B4-BE49-F238E27FC236}">
                <a16:creationId xmlns:a16="http://schemas.microsoft.com/office/drawing/2014/main" id="{292464FC-1906-8D45-9535-B9C68EB565B7}"/>
              </a:ext>
            </a:extLst>
          </p:cNvPr>
          <p:cNvSpPr>
            <a:spLocks noGrp="1"/>
          </p:cNvSpPr>
          <p:nvPr>
            <p:ph sz="half" idx="2"/>
          </p:nvPr>
        </p:nvSpPr>
        <p:spPr>
          <a:xfrm>
            <a:off x="1003300" y="2761488"/>
            <a:ext cx="6189662" cy="4861562"/>
          </a:xfrm>
        </p:spPr>
        <p:txBody>
          <a:bodyPr>
            <a:normAutofit fontScale="85000" lnSpcReduction="20000"/>
          </a:bodyPr>
          <a:lstStyle/>
          <a:p>
            <a:pPr algn="ctr"/>
            <a:r>
              <a:rPr lang="en-US" b="1" dirty="0"/>
              <a:t>AVOID</a:t>
            </a:r>
          </a:p>
          <a:p>
            <a:pPr algn="ctr"/>
            <a:endParaRPr lang="en-US" b="1" dirty="0"/>
          </a:p>
          <a:p>
            <a:r>
              <a:rPr lang="en-US" dirty="0"/>
              <a:t>Which of the following is a true statement?</a:t>
            </a:r>
          </a:p>
          <a:p>
            <a:endParaRPr lang="en-US" dirty="0"/>
          </a:p>
          <a:p>
            <a:pPr>
              <a:lnSpc>
                <a:spcPct val="120000"/>
              </a:lnSpc>
              <a:spcBef>
                <a:spcPts val="0"/>
              </a:spcBef>
              <a:spcAft>
                <a:spcPts val="600"/>
              </a:spcAft>
            </a:pPr>
            <a:r>
              <a:rPr lang="en-US" dirty="0"/>
              <a:t>A) SGLT2s are associated with an increased risk of heart failure</a:t>
            </a:r>
          </a:p>
          <a:p>
            <a:pPr>
              <a:lnSpc>
                <a:spcPct val="120000"/>
              </a:lnSpc>
              <a:spcBef>
                <a:spcPts val="0"/>
              </a:spcBef>
              <a:spcAft>
                <a:spcPts val="600"/>
              </a:spcAft>
            </a:pPr>
            <a:r>
              <a:rPr lang="en-US" dirty="0"/>
              <a:t>B) SGLT2s are associated with an increased risk of pancreatitis</a:t>
            </a:r>
          </a:p>
          <a:p>
            <a:pPr>
              <a:lnSpc>
                <a:spcPct val="120000"/>
              </a:lnSpc>
              <a:spcBef>
                <a:spcPts val="0"/>
              </a:spcBef>
              <a:spcAft>
                <a:spcPts val="600"/>
              </a:spcAft>
            </a:pPr>
            <a:r>
              <a:rPr lang="en-US" dirty="0"/>
              <a:t>C) SGLT2s are associated with an increased risk of amputation</a:t>
            </a:r>
          </a:p>
          <a:p>
            <a:pPr>
              <a:lnSpc>
                <a:spcPct val="120000"/>
              </a:lnSpc>
              <a:spcBef>
                <a:spcPts val="0"/>
              </a:spcBef>
              <a:spcAft>
                <a:spcPts val="600"/>
              </a:spcAft>
            </a:pPr>
            <a:r>
              <a:rPr lang="en-US" dirty="0"/>
              <a:t>D) SGLT2s are associated with an increased risk of renal failure</a:t>
            </a:r>
          </a:p>
          <a:p>
            <a:endParaRPr lang="en-US" dirty="0"/>
          </a:p>
          <a:p>
            <a:endParaRPr lang="en-US" dirty="0"/>
          </a:p>
        </p:txBody>
      </p:sp>
      <p:sp>
        <p:nvSpPr>
          <p:cNvPr id="7" name="Content Placeholder 6">
            <a:extLst>
              <a:ext uri="{FF2B5EF4-FFF2-40B4-BE49-F238E27FC236}">
                <a16:creationId xmlns:a16="http://schemas.microsoft.com/office/drawing/2014/main" id="{89C78583-AE99-3745-ACBD-5F516D829D1D}"/>
              </a:ext>
            </a:extLst>
          </p:cNvPr>
          <p:cNvSpPr>
            <a:spLocks noGrp="1"/>
          </p:cNvSpPr>
          <p:nvPr>
            <p:ph sz="quarter" idx="4"/>
          </p:nvPr>
        </p:nvSpPr>
        <p:spPr>
          <a:xfrm>
            <a:off x="7402512" y="2761488"/>
            <a:ext cx="6219825" cy="4914659"/>
          </a:xfrm>
        </p:spPr>
        <p:txBody>
          <a:bodyPr>
            <a:normAutofit fontScale="85000" lnSpcReduction="20000"/>
          </a:bodyPr>
          <a:lstStyle/>
          <a:p>
            <a:pPr algn="ctr"/>
            <a:r>
              <a:rPr lang="en-US" b="1" dirty="0"/>
              <a:t>CONSIDER</a:t>
            </a:r>
          </a:p>
          <a:p>
            <a:pPr algn="ctr"/>
            <a:endParaRPr lang="en-US" b="1" dirty="0"/>
          </a:p>
          <a:p>
            <a:pPr>
              <a:lnSpc>
                <a:spcPct val="120000"/>
              </a:lnSpc>
              <a:spcBef>
                <a:spcPts val="0"/>
              </a:spcBef>
              <a:spcAft>
                <a:spcPts val="1200"/>
              </a:spcAft>
            </a:pPr>
            <a:r>
              <a:rPr lang="en-US" dirty="0"/>
              <a:t>SGLT2s carry an increased risk of which side effect?</a:t>
            </a:r>
          </a:p>
          <a:p>
            <a:endParaRPr lang="en-US" dirty="0"/>
          </a:p>
          <a:p>
            <a:pPr>
              <a:lnSpc>
                <a:spcPct val="120000"/>
              </a:lnSpc>
              <a:spcBef>
                <a:spcPts val="0"/>
              </a:spcBef>
              <a:spcAft>
                <a:spcPts val="2400"/>
              </a:spcAft>
            </a:pPr>
            <a:r>
              <a:rPr lang="en-US" dirty="0"/>
              <a:t>A) Heart failure</a:t>
            </a:r>
          </a:p>
          <a:p>
            <a:pPr>
              <a:lnSpc>
                <a:spcPct val="120000"/>
              </a:lnSpc>
              <a:spcBef>
                <a:spcPts val="0"/>
              </a:spcBef>
              <a:spcAft>
                <a:spcPts val="2400"/>
              </a:spcAft>
            </a:pPr>
            <a:r>
              <a:rPr lang="en-US" dirty="0"/>
              <a:t>B) Pancreatitis</a:t>
            </a:r>
          </a:p>
          <a:p>
            <a:pPr>
              <a:lnSpc>
                <a:spcPct val="120000"/>
              </a:lnSpc>
              <a:spcBef>
                <a:spcPts val="0"/>
              </a:spcBef>
              <a:spcAft>
                <a:spcPts val="2400"/>
              </a:spcAft>
            </a:pPr>
            <a:r>
              <a:rPr lang="en-US" dirty="0"/>
              <a:t>C) Amputation</a:t>
            </a:r>
          </a:p>
          <a:p>
            <a:pPr>
              <a:lnSpc>
                <a:spcPct val="120000"/>
              </a:lnSpc>
              <a:spcBef>
                <a:spcPts val="0"/>
              </a:spcBef>
              <a:spcAft>
                <a:spcPts val="2400"/>
              </a:spcAft>
            </a:pPr>
            <a:r>
              <a:rPr lang="en-US" dirty="0"/>
              <a:t>D) Chronic kidney disease</a:t>
            </a:r>
          </a:p>
          <a:p>
            <a:endParaRPr lang="en-US" dirty="0"/>
          </a:p>
          <a:p>
            <a:endParaRPr lang="en-US" dirty="0"/>
          </a:p>
        </p:txBody>
      </p:sp>
      <p:sp>
        <p:nvSpPr>
          <p:cNvPr id="4" name="TextBox 3">
            <a:extLst>
              <a:ext uri="{FF2B5EF4-FFF2-40B4-BE49-F238E27FC236}">
                <a16:creationId xmlns:a16="http://schemas.microsoft.com/office/drawing/2014/main" id="{2345E466-F2DD-B442-84A4-B3F1435CA03A}"/>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372798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D7A8-9E1D-0E4E-BF54-D0D8B5169EB8}"/>
              </a:ext>
            </a:extLst>
          </p:cNvPr>
          <p:cNvSpPr>
            <a:spLocks noGrp="1"/>
          </p:cNvSpPr>
          <p:nvPr>
            <p:ph type="title"/>
          </p:nvPr>
        </p:nvSpPr>
        <p:spPr>
          <a:xfrm>
            <a:off x="1005681" y="1398677"/>
            <a:ext cx="12619037" cy="989012"/>
          </a:xfrm>
        </p:spPr>
        <p:txBody>
          <a:bodyPr>
            <a:normAutofit fontScale="90000"/>
          </a:bodyPr>
          <a:lstStyle/>
          <a:p>
            <a:r>
              <a:rPr lang="en-US" dirty="0">
                <a:solidFill>
                  <a:srgbClr val="002060"/>
                </a:solidFill>
              </a:rPr>
              <a:t>Strategy #3: </a:t>
            </a:r>
            <a:r>
              <a:rPr lang="en-US" dirty="0">
                <a:solidFill>
                  <a:srgbClr val="002060"/>
                </a:solidFill>
                <a:ea typeface="+mn-lt"/>
                <a:cs typeface="+mn-lt"/>
              </a:rPr>
              <a:t>Questions should be answered without reading the answer choices</a:t>
            </a:r>
            <a:endParaRPr lang="en-US" dirty="0">
              <a:solidFill>
                <a:srgbClr val="002060"/>
              </a:solidFill>
            </a:endParaRPr>
          </a:p>
        </p:txBody>
      </p:sp>
      <p:sp>
        <p:nvSpPr>
          <p:cNvPr id="3" name="Content Placeholder 2">
            <a:extLst>
              <a:ext uri="{FF2B5EF4-FFF2-40B4-BE49-F238E27FC236}">
                <a16:creationId xmlns:a16="http://schemas.microsoft.com/office/drawing/2014/main" id="{292464FC-1906-8D45-9535-B9C68EB565B7}"/>
              </a:ext>
            </a:extLst>
          </p:cNvPr>
          <p:cNvSpPr>
            <a:spLocks noGrp="1"/>
          </p:cNvSpPr>
          <p:nvPr>
            <p:ph sz="half" idx="2"/>
          </p:nvPr>
        </p:nvSpPr>
        <p:spPr>
          <a:xfrm>
            <a:off x="1003300" y="2761488"/>
            <a:ext cx="6189662" cy="4861562"/>
          </a:xfrm>
        </p:spPr>
        <p:txBody>
          <a:bodyPr>
            <a:normAutofit fontScale="85000" lnSpcReduction="20000"/>
          </a:bodyPr>
          <a:lstStyle/>
          <a:p>
            <a:pPr algn="ctr"/>
            <a:r>
              <a:rPr lang="en-US" b="1" dirty="0"/>
              <a:t>AVOID</a:t>
            </a:r>
          </a:p>
          <a:p>
            <a:pPr algn="ctr"/>
            <a:endParaRPr lang="en-US" b="1" dirty="0"/>
          </a:p>
          <a:p>
            <a:r>
              <a:rPr lang="en-US" dirty="0"/>
              <a:t>Which of the following is a true statement?</a:t>
            </a:r>
          </a:p>
          <a:p>
            <a:endParaRPr lang="en-US" dirty="0"/>
          </a:p>
          <a:p>
            <a:pPr>
              <a:lnSpc>
                <a:spcPct val="120000"/>
              </a:lnSpc>
              <a:spcBef>
                <a:spcPts val="0"/>
              </a:spcBef>
              <a:spcAft>
                <a:spcPts val="600"/>
              </a:spcAft>
            </a:pPr>
            <a:r>
              <a:rPr lang="en-US" dirty="0"/>
              <a:t>A) SGLT2s are associated with an increased risk of heart failure</a:t>
            </a:r>
          </a:p>
          <a:p>
            <a:pPr>
              <a:lnSpc>
                <a:spcPct val="120000"/>
              </a:lnSpc>
              <a:spcBef>
                <a:spcPts val="0"/>
              </a:spcBef>
              <a:spcAft>
                <a:spcPts val="600"/>
              </a:spcAft>
            </a:pPr>
            <a:r>
              <a:rPr lang="en-US" dirty="0"/>
              <a:t>B) SGLT2s are associated with an increased risk of pancreatitis</a:t>
            </a:r>
          </a:p>
          <a:p>
            <a:pPr>
              <a:lnSpc>
                <a:spcPct val="120000"/>
              </a:lnSpc>
              <a:spcBef>
                <a:spcPts val="0"/>
              </a:spcBef>
              <a:spcAft>
                <a:spcPts val="600"/>
              </a:spcAft>
            </a:pPr>
            <a:r>
              <a:rPr lang="en-US" dirty="0"/>
              <a:t>C) SGLT2s are associated with an increased risk of amputation</a:t>
            </a:r>
          </a:p>
          <a:p>
            <a:pPr>
              <a:lnSpc>
                <a:spcPct val="120000"/>
              </a:lnSpc>
              <a:spcBef>
                <a:spcPts val="0"/>
              </a:spcBef>
              <a:spcAft>
                <a:spcPts val="600"/>
              </a:spcAft>
            </a:pPr>
            <a:r>
              <a:rPr lang="en-US" dirty="0"/>
              <a:t>D) SGLT2s are associated with an increased risk of renal failure</a:t>
            </a:r>
          </a:p>
          <a:p>
            <a:endParaRPr lang="en-US" dirty="0"/>
          </a:p>
          <a:p>
            <a:endParaRPr lang="en-US" dirty="0"/>
          </a:p>
        </p:txBody>
      </p:sp>
      <p:sp>
        <p:nvSpPr>
          <p:cNvPr id="7" name="Content Placeholder 6">
            <a:extLst>
              <a:ext uri="{FF2B5EF4-FFF2-40B4-BE49-F238E27FC236}">
                <a16:creationId xmlns:a16="http://schemas.microsoft.com/office/drawing/2014/main" id="{89C78583-AE99-3745-ACBD-5F516D829D1D}"/>
              </a:ext>
            </a:extLst>
          </p:cNvPr>
          <p:cNvSpPr>
            <a:spLocks noGrp="1"/>
          </p:cNvSpPr>
          <p:nvPr>
            <p:ph sz="quarter" idx="4"/>
          </p:nvPr>
        </p:nvSpPr>
        <p:spPr>
          <a:xfrm>
            <a:off x="7402512" y="2761488"/>
            <a:ext cx="6219825" cy="4914659"/>
          </a:xfrm>
        </p:spPr>
        <p:txBody>
          <a:bodyPr>
            <a:normAutofit fontScale="85000" lnSpcReduction="20000"/>
          </a:bodyPr>
          <a:lstStyle/>
          <a:p>
            <a:pPr algn="ctr"/>
            <a:r>
              <a:rPr lang="en-US" b="1" dirty="0"/>
              <a:t>CONSIDER</a:t>
            </a:r>
          </a:p>
          <a:p>
            <a:pPr algn="ctr"/>
            <a:endParaRPr lang="en-US" b="1" dirty="0"/>
          </a:p>
          <a:p>
            <a:pPr>
              <a:lnSpc>
                <a:spcPct val="120000"/>
              </a:lnSpc>
              <a:spcBef>
                <a:spcPts val="0"/>
              </a:spcBef>
              <a:spcAft>
                <a:spcPts val="1200"/>
              </a:spcAft>
            </a:pPr>
            <a:r>
              <a:rPr lang="en-US" dirty="0"/>
              <a:t>SGLT2s carry an increased risk of which side effect?</a:t>
            </a:r>
          </a:p>
          <a:p>
            <a:endParaRPr lang="en-US" dirty="0"/>
          </a:p>
          <a:p>
            <a:pPr>
              <a:lnSpc>
                <a:spcPct val="120000"/>
              </a:lnSpc>
              <a:spcBef>
                <a:spcPts val="0"/>
              </a:spcBef>
              <a:spcAft>
                <a:spcPts val="2400"/>
              </a:spcAft>
            </a:pPr>
            <a:r>
              <a:rPr lang="en-US" dirty="0"/>
              <a:t>A) Heart failure</a:t>
            </a:r>
          </a:p>
          <a:p>
            <a:pPr>
              <a:lnSpc>
                <a:spcPct val="120000"/>
              </a:lnSpc>
              <a:spcBef>
                <a:spcPts val="0"/>
              </a:spcBef>
              <a:spcAft>
                <a:spcPts val="2400"/>
              </a:spcAft>
            </a:pPr>
            <a:r>
              <a:rPr lang="en-US" dirty="0"/>
              <a:t>B) Pancreatitis</a:t>
            </a:r>
          </a:p>
          <a:p>
            <a:pPr>
              <a:lnSpc>
                <a:spcPct val="120000"/>
              </a:lnSpc>
              <a:spcBef>
                <a:spcPts val="0"/>
              </a:spcBef>
              <a:spcAft>
                <a:spcPts val="2400"/>
              </a:spcAft>
            </a:pPr>
            <a:r>
              <a:rPr lang="en-US" dirty="0"/>
              <a:t>C) Amputation</a:t>
            </a:r>
          </a:p>
          <a:p>
            <a:pPr>
              <a:lnSpc>
                <a:spcPct val="120000"/>
              </a:lnSpc>
              <a:spcBef>
                <a:spcPts val="0"/>
              </a:spcBef>
              <a:spcAft>
                <a:spcPts val="2400"/>
              </a:spcAft>
            </a:pPr>
            <a:r>
              <a:rPr lang="en-US" dirty="0"/>
              <a:t>D) Chronic kidney disease</a:t>
            </a:r>
          </a:p>
          <a:p>
            <a:endParaRPr lang="en-US" dirty="0"/>
          </a:p>
          <a:p>
            <a:endParaRPr lang="en-US" dirty="0"/>
          </a:p>
        </p:txBody>
      </p:sp>
      <p:sp>
        <p:nvSpPr>
          <p:cNvPr id="6" name="TextBox 5">
            <a:extLst>
              <a:ext uri="{FF2B5EF4-FFF2-40B4-BE49-F238E27FC236}">
                <a16:creationId xmlns:a16="http://schemas.microsoft.com/office/drawing/2014/main" id="{C4BB59DB-3DAE-C44F-897D-FD2325BFC3B7}"/>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125287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F22C-3E21-D242-AA19-4DC11FE4B877}"/>
              </a:ext>
            </a:extLst>
          </p:cNvPr>
          <p:cNvSpPr>
            <a:spLocks noGrp="1"/>
          </p:cNvSpPr>
          <p:nvPr>
            <p:ph type="title"/>
          </p:nvPr>
        </p:nvSpPr>
        <p:spPr>
          <a:xfrm>
            <a:off x="1008063" y="1150856"/>
            <a:ext cx="12619037" cy="989012"/>
          </a:xfrm>
        </p:spPr>
        <p:txBody>
          <a:bodyPr>
            <a:normAutofit/>
          </a:bodyPr>
          <a:lstStyle/>
          <a:p>
            <a:r>
              <a:rPr lang="en-US" sz="3800" dirty="0">
                <a:solidFill>
                  <a:srgbClr val="002060"/>
                </a:solidFill>
              </a:rPr>
              <a:t>Strategy #4: Use long stems and short answers</a:t>
            </a:r>
          </a:p>
        </p:txBody>
      </p:sp>
      <p:sp>
        <p:nvSpPr>
          <p:cNvPr id="3" name="Content Placeholder 2">
            <a:extLst>
              <a:ext uri="{FF2B5EF4-FFF2-40B4-BE49-F238E27FC236}">
                <a16:creationId xmlns:a16="http://schemas.microsoft.com/office/drawing/2014/main" id="{9E84AF60-AD4D-1D44-B097-81F35D3B55EC}"/>
              </a:ext>
            </a:extLst>
          </p:cNvPr>
          <p:cNvSpPr>
            <a:spLocks noGrp="1"/>
          </p:cNvSpPr>
          <p:nvPr>
            <p:ph sz="half" idx="2"/>
          </p:nvPr>
        </p:nvSpPr>
        <p:spPr>
          <a:xfrm>
            <a:off x="1008063" y="2388102"/>
            <a:ext cx="6189662" cy="5039811"/>
          </a:xfrm>
        </p:spPr>
        <p:txBody>
          <a:bodyPr>
            <a:normAutofit fontScale="70000" lnSpcReduction="20000"/>
          </a:bodyPr>
          <a:lstStyle/>
          <a:p>
            <a:pPr algn="ctr"/>
            <a:r>
              <a:rPr lang="en-US" b="1" dirty="0"/>
              <a:t>AVOID</a:t>
            </a:r>
          </a:p>
          <a:p>
            <a:pPr algn="ctr"/>
            <a:endParaRPr lang="en-US" b="1" dirty="0"/>
          </a:p>
          <a:p>
            <a:pPr>
              <a:lnSpc>
                <a:spcPct val="120000"/>
              </a:lnSpc>
              <a:spcBef>
                <a:spcPts val="0"/>
              </a:spcBef>
              <a:spcAft>
                <a:spcPts val="1200"/>
              </a:spcAft>
            </a:pPr>
            <a:r>
              <a:rPr lang="en-US" dirty="0"/>
              <a:t>Which of the following patients would get the most benefit from empagliflozin?</a:t>
            </a:r>
          </a:p>
          <a:p>
            <a:endParaRPr lang="en-US" dirty="0"/>
          </a:p>
          <a:p>
            <a:pPr>
              <a:lnSpc>
                <a:spcPct val="120000"/>
              </a:lnSpc>
              <a:spcBef>
                <a:spcPts val="0"/>
              </a:spcBef>
              <a:spcAft>
                <a:spcPts val="2400"/>
              </a:spcAft>
            </a:pPr>
            <a:r>
              <a:rPr lang="en-US" dirty="0"/>
              <a:t>A) 70 y/o M with PMH stroke, HTN, T2DM</a:t>
            </a:r>
          </a:p>
          <a:p>
            <a:pPr>
              <a:lnSpc>
                <a:spcPct val="120000"/>
              </a:lnSpc>
              <a:spcBef>
                <a:spcPts val="0"/>
              </a:spcBef>
              <a:spcAft>
                <a:spcPts val="2400"/>
              </a:spcAft>
            </a:pPr>
            <a:r>
              <a:rPr lang="en-US" dirty="0"/>
              <a:t>B) 55 y/o F with PMH T2DM</a:t>
            </a:r>
          </a:p>
          <a:p>
            <a:pPr>
              <a:lnSpc>
                <a:spcPct val="120000"/>
              </a:lnSpc>
              <a:spcBef>
                <a:spcPts val="0"/>
              </a:spcBef>
              <a:spcAft>
                <a:spcPts val="2400"/>
              </a:spcAft>
            </a:pPr>
            <a:r>
              <a:rPr lang="en-US" dirty="0"/>
              <a:t>C) 61 y/o F with PMH T2DM, CHF, HTN</a:t>
            </a:r>
          </a:p>
          <a:p>
            <a:pPr>
              <a:lnSpc>
                <a:spcPct val="120000"/>
              </a:lnSpc>
              <a:spcBef>
                <a:spcPts val="0"/>
              </a:spcBef>
              <a:spcAft>
                <a:spcPts val="2400"/>
              </a:spcAft>
            </a:pPr>
            <a:r>
              <a:rPr lang="en-US" dirty="0"/>
              <a:t>D) 33 y/o M with PMH T1DM, HTN</a:t>
            </a:r>
          </a:p>
          <a:p>
            <a:endParaRPr lang="en-US" dirty="0"/>
          </a:p>
        </p:txBody>
      </p:sp>
      <p:sp>
        <p:nvSpPr>
          <p:cNvPr id="6" name="Content Placeholder 5">
            <a:extLst>
              <a:ext uri="{FF2B5EF4-FFF2-40B4-BE49-F238E27FC236}">
                <a16:creationId xmlns:a16="http://schemas.microsoft.com/office/drawing/2014/main" id="{C6C2C7DB-8071-5B4B-8E32-468A6E99C3F1}"/>
              </a:ext>
            </a:extLst>
          </p:cNvPr>
          <p:cNvSpPr>
            <a:spLocks noGrp="1"/>
          </p:cNvSpPr>
          <p:nvPr>
            <p:ph sz="quarter" idx="4"/>
          </p:nvPr>
        </p:nvSpPr>
        <p:spPr>
          <a:xfrm>
            <a:off x="7407275" y="2388102"/>
            <a:ext cx="6601333" cy="5288045"/>
          </a:xfrm>
        </p:spPr>
        <p:txBody>
          <a:bodyPr>
            <a:normAutofit fontScale="70000" lnSpcReduction="20000"/>
          </a:bodyPr>
          <a:lstStyle/>
          <a:p>
            <a:pPr algn="ctr"/>
            <a:r>
              <a:rPr lang="en-US" b="1" dirty="0"/>
              <a:t>CONSIDER</a:t>
            </a:r>
          </a:p>
          <a:p>
            <a:pPr algn="ctr"/>
            <a:endParaRPr lang="en-US" b="1" dirty="0"/>
          </a:p>
          <a:p>
            <a:pPr>
              <a:lnSpc>
                <a:spcPct val="120000"/>
              </a:lnSpc>
              <a:spcBef>
                <a:spcPts val="0"/>
              </a:spcBef>
              <a:spcAft>
                <a:spcPts val="1200"/>
              </a:spcAft>
            </a:pPr>
            <a:r>
              <a:rPr lang="en-US" dirty="0"/>
              <a:t>A 78 y/o with PMH T2DM, HTN, and CHF presents for follow-up. Meds include metformin 1000 mg BID, insulin glargine 25 units daily, metoprolol succinate 100 mg daily, lisinopril 20 mg daily, and furosemide 20 mg daily. A1c is 8.9%. Which of the following medications could be added to improve glycemic control and reduce risk of CHF exacerbation?</a:t>
            </a:r>
          </a:p>
          <a:p>
            <a:endParaRPr lang="en-US" dirty="0"/>
          </a:p>
          <a:p>
            <a:pPr>
              <a:lnSpc>
                <a:spcPct val="120000"/>
              </a:lnSpc>
              <a:spcBef>
                <a:spcPts val="0"/>
              </a:spcBef>
              <a:spcAft>
                <a:spcPts val="1200"/>
              </a:spcAft>
            </a:pPr>
            <a:r>
              <a:rPr lang="en-US" dirty="0"/>
              <a:t>A) </a:t>
            </a:r>
            <a:r>
              <a:rPr lang="en-US" dirty="0" err="1"/>
              <a:t>Saxagliptin</a:t>
            </a:r>
            <a:endParaRPr lang="en-US" dirty="0"/>
          </a:p>
          <a:p>
            <a:pPr>
              <a:lnSpc>
                <a:spcPct val="120000"/>
              </a:lnSpc>
              <a:spcBef>
                <a:spcPts val="0"/>
              </a:spcBef>
              <a:spcAft>
                <a:spcPts val="1200"/>
              </a:spcAft>
            </a:pPr>
            <a:r>
              <a:rPr lang="en-US" dirty="0"/>
              <a:t>B) Liraglutide</a:t>
            </a:r>
          </a:p>
          <a:p>
            <a:pPr>
              <a:lnSpc>
                <a:spcPct val="120000"/>
              </a:lnSpc>
              <a:spcBef>
                <a:spcPts val="0"/>
              </a:spcBef>
              <a:spcAft>
                <a:spcPts val="1200"/>
              </a:spcAft>
            </a:pPr>
            <a:r>
              <a:rPr lang="en-US" dirty="0"/>
              <a:t>C) Empagliflozin</a:t>
            </a:r>
          </a:p>
          <a:p>
            <a:pPr>
              <a:lnSpc>
                <a:spcPct val="120000"/>
              </a:lnSpc>
              <a:spcBef>
                <a:spcPts val="0"/>
              </a:spcBef>
              <a:spcAft>
                <a:spcPts val="1200"/>
              </a:spcAft>
            </a:pPr>
            <a:r>
              <a:rPr lang="en-US" dirty="0"/>
              <a:t>D) Pioglitazone</a:t>
            </a:r>
          </a:p>
        </p:txBody>
      </p:sp>
      <p:sp>
        <p:nvSpPr>
          <p:cNvPr id="7" name="TextBox 6">
            <a:extLst>
              <a:ext uri="{FF2B5EF4-FFF2-40B4-BE49-F238E27FC236}">
                <a16:creationId xmlns:a16="http://schemas.microsoft.com/office/drawing/2014/main" id="{75230074-B7FE-4E4C-97FF-EA2086E4DA02}"/>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291723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18C2-C5CE-5743-9668-47C7B661D368}"/>
              </a:ext>
            </a:extLst>
          </p:cNvPr>
          <p:cNvSpPr>
            <a:spLocks noGrp="1"/>
          </p:cNvSpPr>
          <p:nvPr>
            <p:ph type="title"/>
          </p:nvPr>
        </p:nvSpPr>
        <p:spPr/>
        <p:txBody>
          <a:bodyPr>
            <a:normAutofit fontScale="90000"/>
          </a:bodyPr>
          <a:lstStyle/>
          <a:p>
            <a:r>
              <a:rPr lang="en-US" dirty="0">
                <a:solidFill>
                  <a:srgbClr val="002060"/>
                </a:solidFill>
              </a:rPr>
              <a:t>Strategy #5: Avoid negatively phrased stems</a:t>
            </a:r>
          </a:p>
        </p:txBody>
      </p:sp>
      <p:sp>
        <p:nvSpPr>
          <p:cNvPr id="3" name="Content Placeholder 2">
            <a:extLst>
              <a:ext uri="{FF2B5EF4-FFF2-40B4-BE49-F238E27FC236}">
                <a16:creationId xmlns:a16="http://schemas.microsoft.com/office/drawing/2014/main" id="{EED496E8-9961-2748-B62A-0C89A3A45676}"/>
              </a:ext>
            </a:extLst>
          </p:cNvPr>
          <p:cNvSpPr>
            <a:spLocks noGrp="1"/>
          </p:cNvSpPr>
          <p:nvPr>
            <p:ph sz="half" idx="2"/>
          </p:nvPr>
        </p:nvSpPr>
        <p:spPr>
          <a:xfrm>
            <a:off x="1008063" y="2028825"/>
            <a:ext cx="6189662" cy="5399088"/>
          </a:xfrm>
        </p:spPr>
        <p:txBody>
          <a:bodyPr vert="horz" lIns="91440" tIns="45720" rIns="91440" bIns="45720" rtlCol="0" anchor="t">
            <a:normAutofit fontScale="85000" lnSpcReduction="10000"/>
          </a:bodyPr>
          <a:lstStyle/>
          <a:p>
            <a:pPr algn="ctr"/>
            <a:r>
              <a:rPr lang="en-US" sz="2600" b="1" dirty="0"/>
              <a:t>AVOID</a:t>
            </a:r>
          </a:p>
          <a:p>
            <a:pPr algn="ctr"/>
            <a:endParaRPr lang="en-US" sz="2600" b="1" dirty="0"/>
          </a:p>
          <a:p>
            <a:pPr>
              <a:lnSpc>
                <a:spcPct val="110000"/>
              </a:lnSpc>
              <a:spcBef>
                <a:spcPts val="0"/>
              </a:spcBef>
              <a:spcAft>
                <a:spcPts val="1200"/>
              </a:spcAft>
            </a:pPr>
            <a:r>
              <a:rPr lang="en-US" sz="2600" dirty="0"/>
              <a:t>All of the following are true about GLP1s except:</a:t>
            </a:r>
          </a:p>
          <a:p>
            <a:endParaRPr lang="en-US" sz="2600" dirty="0"/>
          </a:p>
          <a:p>
            <a:pPr>
              <a:lnSpc>
                <a:spcPct val="120000"/>
              </a:lnSpc>
              <a:spcBef>
                <a:spcPts val="0"/>
              </a:spcBef>
              <a:spcAft>
                <a:spcPts val="1200"/>
              </a:spcAft>
            </a:pPr>
            <a:r>
              <a:rPr lang="en-US" sz="2600" dirty="0"/>
              <a:t>A) Some GLP1s reduce the risk of major CV events (death, nonfatal MI, nonfatal stroke) in patients with DM and established CV disease</a:t>
            </a:r>
          </a:p>
          <a:p>
            <a:pPr>
              <a:lnSpc>
                <a:spcPct val="120000"/>
              </a:lnSpc>
              <a:spcBef>
                <a:spcPts val="0"/>
              </a:spcBef>
              <a:spcAft>
                <a:spcPts val="1200"/>
              </a:spcAft>
            </a:pPr>
            <a:r>
              <a:rPr lang="en-US" sz="2600" dirty="0"/>
              <a:t>B) Some GLP1s reduce the risk of major CV events (death, nonfatal MI, nonfatal stroke) in patients with DM and established CV disease and reduce hospitalization for HF</a:t>
            </a:r>
          </a:p>
          <a:p>
            <a:pPr>
              <a:lnSpc>
                <a:spcPct val="120000"/>
              </a:lnSpc>
              <a:spcBef>
                <a:spcPts val="0"/>
              </a:spcBef>
              <a:spcAft>
                <a:spcPts val="1200"/>
              </a:spcAft>
            </a:pPr>
            <a:r>
              <a:rPr lang="en-US" sz="2600" dirty="0"/>
              <a:t>C) Some GLP1s reduce hospitalization for HF</a:t>
            </a:r>
          </a:p>
          <a:p>
            <a:endParaRPr lang="en-US" dirty="0"/>
          </a:p>
          <a:p>
            <a:endParaRPr lang="en-US" dirty="0"/>
          </a:p>
        </p:txBody>
      </p:sp>
      <p:sp>
        <p:nvSpPr>
          <p:cNvPr id="6" name="Content Placeholder 5">
            <a:extLst>
              <a:ext uri="{FF2B5EF4-FFF2-40B4-BE49-F238E27FC236}">
                <a16:creationId xmlns:a16="http://schemas.microsoft.com/office/drawing/2014/main" id="{70ADCCDA-D182-7349-B23D-24F5CAA23A60}"/>
              </a:ext>
            </a:extLst>
          </p:cNvPr>
          <p:cNvSpPr>
            <a:spLocks noGrp="1"/>
          </p:cNvSpPr>
          <p:nvPr>
            <p:ph sz="quarter" idx="4"/>
          </p:nvPr>
        </p:nvSpPr>
        <p:spPr>
          <a:xfrm>
            <a:off x="7871970" y="2028825"/>
            <a:ext cx="6219825" cy="5474039"/>
          </a:xfrm>
        </p:spPr>
        <p:txBody>
          <a:bodyPr vert="horz" lIns="91440" tIns="45720" rIns="91440" bIns="45720" rtlCol="0" anchor="t">
            <a:normAutofit fontScale="85000" lnSpcReduction="10000"/>
          </a:bodyPr>
          <a:lstStyle/>
          <a:p>
            <a:pPr algn="ctr"/>
            <a:r>
              <a:rPr lang="en-US" sz="2600" b="1" dirty="0"/>
              <a:t>CONSIDER</a:t>
            </a:r>
          </a:p>
          <a:p>
            <a:pPr algn="ctr"/>
            <a:endParaRPr lang="en-US" sz="2600" b="1" dirty="0"/>
          </a:p>
          <a:p>
            <a:pPr>
              <a:lnSpc>
                <a:spcPct val="110000"/>
              </a:lnSpc>
              <a:spcBef>
                <a:spcPts val="0"/>
              </a:spcBef>
              <a:spcAft>
                <a:spcPts val="1200"/>
              </a:spcAft>
            </a:pPr>
            <a:r>
              <a:rPr lang="en-US" sz="2600" dirty="0" err="1"/>
              <a:t>Semaglutide</a:t>
            </a:r>
            <a:r>
              <a:rPr lang="en-US" sz="2600" dirty="0"/>
              <a:t>, liraglutide, and dulaglutide have proven CV benefit. Which of the following best describes this benefit?</a:t>
            </a:r>
          </a:p>
          <a:p>
            <a:endParaRPr lang="en-US" sz="2600" dirty="0"/>
          </a:p>
          <a:p>
            <a:pPr>
              <a:lnSpc>
                <a:spcPct val="120000"/>
              </a:lnSpc>
              <a:spcBef>
                <a:spcPts val="0"/>
              </a:spcBef>
              <a:spcAft>
                <a:spcPts val="2400"/>
              </a:spcAft>
            </a:pPr>
            <a:r>
              <a:rPr lang="en-US" sz="2600" dirty="0"/>
              <a:t>A) Reduction of CV events in patients with ASCVD</a:t>
            </a:r>
          </a:p>
          <a:p>
            <a:pPr>
              <a:lnSpc>
                <a:spcPct val="120000"/>
              </a:lnSpc>
              <a:spcBef>
                <a:spcPts val="0"/>
              </a:spcBef>
              <a:spcAft>
                <a:spcPts val="2400"/>
              </a:spcAft>
            </a:pPr>
            <a:r>
              <a:rPr lang="en-US" sz="2600" dirty="0"/>
              <a:t>B) Reduction in rehospitalization for HF</a:t>
            </a:r>
          </a:p>
          <a:p>
            <a:pPr>
              <a:lnSpc>
                <a:spcPct val="120000"/>
              </a:lnSpc>
              <a:spcBef>
                <a:spcPts val="0"/>
              </a:spcBef>
              <a:spcAft>
                <a:spcPts val="2400"/>
              </a:spcAft>
            </a:pPr>
            <a:r>
              <a:rPr lang="en-US" sz="2600" dirty="0"/>
              <a:t>C) Reduction of CV events in patients with ASCVD and in rehospitalization for HF</a:t>
            </a:r>
          </a:p>
          <a:p>
            <a:endParaRPr lang="en-US" dirty="0"/>
          </a:p>
          <a:p>
            <a:endParaRPr lang="en-US" dirty="0"/>
          </a:p>
        </p:txBody>
      </p:sp>
      <p:sp>
        <p:nvSpPr>
          <p:cNvPr id="5" name="TextBox 4">
            <a:extLst>
              <a:ext uri="{FF2B5EF4-FFF2-40B4-BE49-F238E27FC236}">
                <a16:creationId xmlns:a16="http://schemas.microsoft.com/office/drawing/2014/main" id="{AF98D24C-4096-844F-880E-3890D530F2DE}"/>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267000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B54B-7D47-9C48-9910-A25BC6B8F42F}"/>
              </a:ext>
            </a:extLst>
          </p:cNvPr>
          <p:cNvSpPr>
            <a:spLocks noGrp="1"/>
          </p:cNvSpPr>
          <p:nvPr>
            <p:ph type="title"/>
          </p:nvPr>
        </p:nvSpPr>
        <p:spPr>
          <a:xfrm>
            <a:off x="1008063" y="1350709"/>
            <a:ext cx="12619037" cy="989012"/>
          </a:xfrm>
        </p:spPr>
        <p:txBody>
          <a:bodyPr>
            <a:normAutofit fontScale="90000"/>
          </a:bodyPr>
          <a:lstStyle/>
          <a:p>
            <a:r>
              <a:rPr lang="en-US" dirty="0">
                <a:solidFill>
                  <a:srgbClr val="002060"/>
                </a:solidFill>
              </a:rPr>
              <a:t>Strategy #6: avoid always, never, all, usually, or Frequently</a:t>
            </a:r>
          </a:p>
        </p:txBody>
      </p:sp>
      <p:sp>
        <p:nvSpPr>
          <p:cNvPr id="3" name="Content Placeholder 2">
            <a:extLst>
              <a:ext uri="{FF2B5EF4-FFF2-40B4-BE49-F238E27FC236}">
                <a16:creationId xmlns:a16="http://schemas.microsoft.com/office/drawing/2014/main" id="{00BE0854-3926-014F-AF16-453E95AAC6FB}"/>
              </a:ext>
            </a:extLst>
          </p:cNvPr>
          <p:cNvSpPr>
            <a:spLocks noGrp="1"/>
          </p:cNvSpPr>
          <p:nvPr>
            <p:ph sz="half" idx="2"/>
          </p:nvPr>
        </p:nvSpPr>
        <p:spPr>
          <a:xfrm>
            <a:off x="1008063" y="2834640"/>
            <a:ext cx="6189662" cy="5252840"/>
          </a:xfrm>
        </p:spPr>
        <p:txBody>
          <a:bodyPr>
            <a:normAutofit/>
          </a:bodyPr>
          <a:lstStyle/>
          <a:p>
            <a:pPr algn="ctr"/>
            <a:r>
              <a:rPr lang="en-US" sz="2600" b="1" dirty="0"/>
              <a:t>AVOID</a:t>
            </a:r>
          </a:p>
          <a:p>
            <a:pPr algn="ctr"/>
            <a:endParaRPr lang="en-US" sz="2600" b="1" dirty="0"/>
          </a:p>
          <a:p>
            <a:pPr>
              <a:lnSpc>
                <a:spcPct val="100000"/>
              </a:lnSpc>
              <a:spcBef>
                <a:spcPts val="0"/>
              </a:spcBef>
              <a:spcAft>
                <a:spcPts val="1200"/>
              </a:spcAft>
            </a:pPr>
            <a:r>
              <a:rPr lang="en-US" sz="2600" dirty="0"/>
              <a:t>Which of the following should never be used in heart failure?</a:t>
            </a:r>
          </a:p>
          <a:p>
            <a:endParaRPr lang="en-US" sz="2600" dirty="0"/>
          </a:p>
          <a:p>
            <a:pPr>
              <a:lnSpc>
                <a:spcPct val="100000"/>
              </a:lnSpc>
              <a:spcBef>
                <a:spcPts val="0"/>
              </a:spcBef>
              <a:spcAft>
                <a:spcPts val="1800"/>
              </a:spcAft>
            </a:pPr>
            <a:r>
              <a:rPr lang="en-US" sz="2600" dirty="0"/>
              <a:t>A) Pioglitazone</a:t>
            </a:r>
          </a:p>
          <a:p>
            <a:pPr>
              <a:lnSpc>
                <a:spcPct val="100000"/>
              </a:lnSpc>
              <a:spcBef>
                <a:spcPts val="0"/>
              </a:spcBef>
              <a:spcAft>
                <a:spcPts val="1800"/>
              </a:spcAft>
            </a:pPr>
            <a:r>
              <a:rPr lang="en-US" sz="2600" dirty="0"/>
              <a:t>B) Rosiglitazone</a:t>
            </a:r>
          </a:p>
          <a:p>
            <a:pPr>
              <a:lnSpc>
                <a:spcPct val="100000"/>
              </a:lnSpc>
              <a:spcBef>
                <a:spcPts val="0"/>
              </a:spcBef>
              <a:spcAft>
                <a:spcPts val="1800"/>
              </a:spcAft>
            </a:pPr>
            <a:r>
              <a:rPr lang="en-US" sz="2600" dirty="0"/>
              <a:t>C) </a:t>
            </a:r>
            <a:r>
              <a:rPr lang="en-US" sz="2600" dirty="0" err="1"/>
              <a:t>Saxagliptin</a:t>
            </a:r>
            <a:endParaRPr lang="en-US" sz="2600" dirty="0"/>
          </a:p>
          <a:p>
            <a:pPr>
              <a:lnSpc>
                <a:spcPct val="100000"/>
              </a:lnSpc>
              <a:spcBef>
                <a:spcPts val="0"/>
              </a:spcBef>
              <a:spcAft>
                <a:spcPts val="1800"/>
              </a:spcAft>
            </a:pPr>
            <a:r>
              <a:rPr lang="en-US" sz="2600" dirty="0"/>
              <a:t>D) All of the above</a:t>
            </a:r>
          </a:p>
        </p:txBody>
      </p:sp>
      <p:sp>
        <p:nvSpPr>
          <p:cNvPr id="6" name="Content Placeholder 5">
            <a:extLst>
              <a:ext uri="{FF2B5EF4-FFF2-40B4-BE49-F238E27FC236}">
                <a16:creationId xmlns:a16="http://schemas.microsoft.com/office/drawing/2014/main" id="{9C0856E3-3606-2B41-8156-354648976D61}"/>
              </a:ext>
            </a:extLst>
          </p:cNvPr>
          <p:cNvSpPr>
            <a:spLocks noGrp="1"/>
          </p:cNvSpPr>
          <p:nvPr>
            <p:ph sz="quarter" idx="4"/>
          </p:nvPr>
        </p:nvSpPr>
        <p:spPr>
          <a:xfrm>
            <a:off x="7407275" y="2834640"/>
            <a:ext cx="6219825" cy="5252840"/>
          </a:xfrm>
        </p:spPr>
        <p:txBody>
          <a:bodyPr>
            <a:normAutofit/>
          </a:bodyPr>
          <a:lstStyle/>
          <a:p>
            <a:pPr algn="ctr"/>
            <a:r>
              <a:rPr lang="en-US" sz="2600" b="1" dirty="0"/>
              <a:t>CONSIDER</a:t>
            </a:r>
          </a:p>
          <a:p>
            <a:pPr algn="ctr"/>
            <a:endParaRPr lang="en-US" sz="2600" b="1" dirty="0"/>
          </a:p>
          <a:p>
            <a:pPr>
              <a:lnSpc>
                <a:spcPct val="100000"/>
              </a:lnSpc>
              <a:spcBef>
                <a:spcPts val="0"/>
              </a:spcBef>
              <a:spcAft>
                <a:spcPts val="1200"/>
              </a:spcAft>
            </a:pPr>
            <a:r>
              <a:rPr lang="en-US" sz="2600" dirty="0"/>
              <a:t>Which of the following DM medications worsens CHF?</a:t>
            </a:r>
          </a:p>
          <a:p>
            <a:endParaRPr lang="en-US" sz="2600" dirty="0"/>
          </a:p>
          <a:p>
            <a:pPr>
              <a:lnSpc>
                <a:spcPct val="100000"/>
              </a:lnSpc>
              <a:spcBef>
                <a:spcPts val="0"/>
              </a:spcBef>
              <a:spcAft>
                <a:spcPts val="1800"/>
              </a:spcAft>
            </a:pPr>
            <a:r>
              <a:rPr lang="en-US" sz="2600" dirty="0"/>
              <a:t>A) Pioglitazone</a:t>
            </a:r>
          </a:p>
          <a:p>
            <a:pPr>
              <a:lnSpc>
                <a:spcPct val="100000"/>
              </a:lnSpc>
              <a:spcBef>
                <a:spcPts val="0"/>
              </a:spcBef>
              <a:spcAft>
                <a:spcPts val="1800"/>
              </a:spcAft>
            </a:pPr>
            <a:r>
              <a:rPr lang="en-US" sz="2600" dirty="0"/>
              <a:t>B) Sitagliptin</a:t>
            </a:r>
          </a:p>
          <a:p>
            <a:pPr>
              <a:lnSpc>
                <a:spcPct val="100000"/>
              </a:lnSpc>
              <a:spcBef>
                <a:spcPts val="0"/>
              </a:spcBef>
              <a:spcAft>
                <a:spcPts val="1800"/>
              </a:spcAft>
            </a:pPr>
            <a:r>
              <a:rPr lang="en-US" sz="2600" dirty="0"/>
              <a:t>C) Linagliptin</a:t>
            </a:r>
          </a:p>
          <a:p>
            <a:pPr>
              <a:lnSpc>
                <a:spcPct val="100000"/>
              </a:lnSpc>
              <a:spcBef>
                <a:spcPts val="0"/>
              </a:spcBef>
              <a:spcAft>
                <a:spcPts val="1800"/>
              </a:spcAft>
            </a:pPr>
            <a:r>
              <a:rPr lang="en-US" sz="2600" dirty="0"/>
              <a:t>D) Metformin</a:t>
            </a:r>
          </a:p>
        </p:txBody>
      </p:sp>
      <p:sp>
        <p:nvSpPr>
          <p:cNvPr id="5" name="TextBox 4">
            <a:extLst>
              <a:ext uri="{FF2B5EF4-FFF2-40B4-BE49-F238E27FC236}">
                <a16:creationId xmlns:a16="http://schemas.microsoft.com/office/drawing/2014/main" id="{55CC69C0-A8BD-464B-89EB-4687A27056D4}"/>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105231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D9BA-4AEB-7641-9CD5-E71A9B23CE55}"/>
              </a:ext>
            </a:extLst>
          </p:cNvPr>
          <p:cNvSpPr>
            <a:spLocks noGrp="1"/>
          </p:cNvSpPr>
          <p:nvPr>
            <p:ph type="title"/>
          </p:nvPr>
        </p:nvSpPr>
        <p:spPr/>
        <p:txBody>
          <a:bodyPr/>
          <a:lstStyle/>
          <a:p>
            <a:r>
              <a:rPr lang="en-US" dirty="0">
                <a:solidFill>
                  <a:srgbClr val="002060"/>
                </a:solidFill>
              </a:rPr>
              <a:t>Strategy #7: Use plausible distractors</a:t>
            </a:r>
          </a:p>
        </p:txBody>
      </p:sp>
      <p:sp>
        <p:nvSpPr>
          <p:cNvPr id="3" name="Content Placeholder 2">
            <a:extLst>
              <a:ext uri="{FF2B5EF4-FFF2-40B4-BE49-F238E27FC236}">
                <a16:creationId xmlns:a16="http://schemas.microsoft.com/office/drawing/2014/main" id="{54BD7F14-870F-3648-888A-DB53492BDF35}"/>
              </a:ext>
            </a:extLst>
          </p:cNvPr>
          <p:cNvSpPr>
            <a:spLocks noGrp="1"/>
          </p:cNvSpPr>
          <p:nvPr>
            <p:ph sz="half" idx="2"/>
          </p:nvPr>
        </p:nvSpPr>
        <p:spPr>
          <a:xfrm>
            <a:off x="530352" y="2212848"/>
            <a:ext cx="6667373" cy="5424927"/>
          </a:xfrm>
        </p:spPr>
        <p:txBody>
          <a:bodyPr>
            <a:normAutofit fontScale="70000" lnSpcReduction="20000"/>
          </a:bodyPr>
          <a:lstStyle/>
          <a:p>
            <a:pPr algn="ctr"/>
            <a:r>
              <a:rPr lang="en-US" b="1" dirty="0"/>
              <a:t>AVOID</a:t>
            </a:r>
          </a:p>
          <a:p>
            <a:pPr algn="ctr"/>
            <a:endParaRPr lang="en-US" b="1" dirty="0"/>
          </a:p>
          <a:p>
            <a:pPr>
              <a:lnSpc>
                <a:spcPct val="120000"/>
              </a:lnSpc>
              <a:spcBef>
                <a:spcPts val="0"/>
              </a:spcBef>
              <a:spcAft>
                <a:spcPts val="1200"/>
              </a:spcAft>
            </a:pPr>
            <a:r>
              <a:rPr lang="en-US" dirty="0"/>
              <a:t>A 63 y/o F comes to clinic for DM f/u (last A1c 7.8%, currently on metformin 1000 mg BID). She also has HTN. She saw a commercial for dapagliflozin and would like to start it for her DM. This is…</a:t>
            </a:r>
          </a:p>
          <a:p>
            <a:endParaRPr lang="en-US" dirty="0"/>
          </a:p>
          <a:p>
            <a:pPr>
              <a:lnSpc>
                <a:spcPct val="120000"/>
              </a:lnSpc>
              <a:spcBef>
                <a:spcPts val="0"/>
              </a:spcBef>
              <a:spcAft>
                <a:spcPts val="1800"/>
              </a:spcAft>
            </a:pPr>
            <a:r>
              <a:rPr lang="en-US" dirty="0"/>
              <a:t>A) Appropriate</a:t>
            </a:r>
          </a:p>
          <a:p>
            <a:pPr>
              <a:lnSpc>
                <a:spcPct val="120000"/>
              </a:lnSpc>
              <a:spcBef>
                <a:spcPts val="0"/>
              </a:spcBef>
              <a:spcAft>
                <a:spcPts val="1800"/>
              </a:spcAft>
            </a:pPr>
            <a:r>
              <a:rPr lang="en-US" dirty="0"/>
              <a:t>B) Inappropriate because she does not have CHF</a:t>
            </a:r>
          </a:p>
          <a:p>
            <a:pPr>
              <a:lnSpc>
                <a:spcPct val="120000"/>
              </a:lnSpc>
              <a:spcBef>
                <a:spcPts val="0"/>
              </a:spcBef>
              <a:spcAft>
                <a:spcPts val="1800"/>
              </a:spcAft>
            </a:pPr>
            <a:r>
              <a:rPr lang="en-US" dirty="0"/>
              <a:t>C) This patient is not a candidate for an SGLT2 because she is a female and higher risk for genitourinary infections</a:t>
            </a:r>
          </a:p>
          <a:p>
            <a:pPr>
              <a:lnSpc>
                <a:spcPct val="120000"/>
              </a:lnSpc>
              <a:spcBef>
                <a:spcPts val="0"/>
              </a:spcBef>
              <a:spcAft>
                <a:spcPts val="1800"/>
              </a:spcAft>
            </a:pPr>
            <a:r>
              <a:rPr lang="en-US" dirty="0"/>
              <a:t>D) Inappropriate because she does not need additional glycemic control</a:t>
            </a:r>
          </a:p>
        </p:txBody>
      </p:sp>
      <p:sp>
        <p:nvSpPr>
          <p:cNvPr id="6" name="Content Placeholder 5">
            <a:extLst>
              <a:ext uri="{FF2B5EF4-FFF2-40B4-BE49-F238E27FC236}">
                <a16:creationId xmlns:a16="http://schemas.microsoft.com/office/drawing/2014/main" id="{71F9AC73-D5D4-974A-A247-FFE2ACD04398}"/>
              </a:ext>
            </a:extLst>
          </p:cNvPr>
          <p:cNvSpPr>
            <a:spLocks noGrp="1"/>
          </p:cNvSpPr>
          <p:nvPr>
            <p:ph sz="quarter" idx="4"/>
          </p:nvPr>
        </p:nvSpPr>
        <p:spPr>
          <a:xfrm>
            <a:off x="7317334" y="2212848"/>
            <a:ext cx="6782714" cy="5424927"/>
          </a:xfrm>
        </p:spPr>
        <p:txBody>
          <a:bodyPr>
            <a:normAutofit fontScale="70000" lnSpcReduction="20000"/>
          </a:bodyPr>
          <a:lstStyle/>
          <a:p>
            <a:pPr algn="ctr"/>
            <a:r>
              <a:rPr lang="en-US" b="1" dirty="0"/>
              <a:t>CONSIDER</a:t>
            </a:r>
          </a:p>
          <a:p>
            <a:pPr algn="ctr"/>
            <a:endParaRPr lang="en-US" b="1" dirty="0"/>
          </a:p>
          <a:p>
            <a:pPr>
              <a:lnSpc>
                <a:spcPct val="120000"/>
              </a:lnSpc>
              <a:spcBef>
                <a:spcPts val="0"/>
              </a:spcBef>
              <a:spcAft>
                <a:spcPts val="1200"/>
              </a:spcAft>
            </a:pPr>
            <a:r>
              <a:rPr lang="en-US" dirty="0"/>
              <a:t>A 63 y/o F comes to clinic for DM f/u (last A1c 7.8%, currently on metformin 1000 mg BID). She also has HTN. She saw a commercial for dapagliflozin and would like to start it for her DM. Which of the following is your next step?</a:t>
            </a:r>
          </a:p>
          <a:p>
            <a:endParaRPr lang="en-US" dirty="0"/>
          </a:p>
          <a:p>
            <a:pPr>
              <a:lnSpc>
                <a:spcPct val="120000"/>
              </a:lnSpc>
              <a:spcBef>
                <a:spcPts val="0"/>
              </a:spcBef>
              <a:spcAft>
                <a:spcPts val="1200"/>
              </a:spcAft>
            </a:pPr>
            <a:r>
              <a:rPr lang="en-US" dirty="0"/>
              <a:t>A) Prescribe dapagliflozin as it is an appropriate 2</a:t>
            </a:r>
            <a:r>
              <a:rPr lang="en-US" baseline="30000" dirty="0"/>
              <a:t>nd</a:t>
            </a:r>
            <a:r>
              <a:rPr lang="en-US" dirty="0"/>
              <a:t> line option per ADA guidelines</a:t>
            </a:r>
          </a:p>
          <a:p>
            <a:pPr>
              <a:lnSpc>
                <a:spcPct val="120000"/>
              </a:lnSpc>
              <a:spcBef>
                <a:spcPts val="0"/>
              </a:spcBef>
              <a:spcAft>
                <a:spcPts val="1200"/>
              </a:spcAft>
            </a:pPr>
            <a:r>
              <a:rPr lang="en-US" dirty="0"/>
              <a:t>B) Don’t prescribe dapagliflozin unless she has CHF</a:t>
            </a:r>
          </a:p>
          <a:p>
            <a:pPr>
              <a:lnSpc>
                <a:spcPct val="120000"/>
              </a:lnSpc>
              <a:spcBef>
                <a:spcPts val="0"/>
              </a:spcBef>
              <a:spcAft>
                <a:spcPts val="1200"/>
              </a:spcAft>
            </a:pPr>
            <a:r>
              <a:rPr lang="en-US" dirty="0"/>
              <a:t>C) Don’t prescribe dapagliflozin because of the risk of genitourinary infections</a:t>
            </a:r>
          </a:p>
          <a:p>
            <a:pPr>
              <a:lnSpc>
                <a:spcPct val="120000"/>
              </a:lnSpc>
              <a:spcBef>
                <a:spcPts val="0"/>
              </a:spcBef>
              <a:spcAft>
                <a:spcPts val="1200"/>
              </a:spcAft>
            </a:pPr>
            <a:r>
              <a:rPr lang="en-US" dirty="0"/>
              <a:t>D) Don’t prescribe dapagliflozin as she does not need additional glycemic control</a:t>
            </a:r>
          </a:p>
          <a:p>
            <a:endParaRPr lang="en-US" dirty="0"/>
          </a:p>
        </p:txBody>
      </p:sp>
      <p:sp>
        <p:nvSpPr>
          <p:cNvPr id="5" name="TextBox 4">
            <a:extLst>
              <a:ext uri="{FF2B5EF4-FFF2-40B4-BE49-F238E27FC236}">
                <a16:creationId xmlns:a16="http://schemas.microsoft.com/office/drawing/2014/main" id="{5D53982E-3DFC-A145-9689-9D74A614F586}"/>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356099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B06-9F9C-6C4A-90DF-4B282F2231F5}"/>
              </a:ext>
            </a:extLst>
          </p:cNvPr>
          <p:cNvSpPr>
            <a:spLocks noGrp="1"/>
          </p:cNvSpPr>
          <p:nvPr>
            <p:ph type="title"/>
          </p:nvPr>
        </p:nvSpPr>
        <p:spPr/>
        <p:txBody>
          <a:bodyPr/>
          <a:lstStyle/>
          <a:p>
            <a:r>
              <a:rPr lang="en-US" dirty="0">
                <a:solidFill>
                  <a:srgbClr val="002060"/>
                </a:solidFill>
              </a:rPr>
              <a:t>Example Question: Teaching in the Stem</a:t>
            </a:r>
          </a:p>
        </p:txBody>
      </p:sp>
      <p:sp>
        <p:nvSpPr>
          <p:cNvPr id="3" name="Content Placeholder 2">
            <a:extLst>
              <a:ext uri="{FF2B5EF4-FFF2-40B4-BE49-F238E27FC236}">
                <a16:creationId xmlns:a16="http://schemas.microsoft.com/office/drawing/2014/main" id="{A27836AD-CB5A-6246-91EB-1E3FD6EDF8E5}"/>
              </a:ext>
            </a:extLst>
          </p:cNvPr>
          <p:cNvSpPr>
            <a:spLocks noGrp="1"/>
          </p:cNvSpPr>
          <p:nvPr>
            <p:ph idx="1"/>
          </p:nvPr>
        </p:nvSpPr>
        <p:spPr>
          <a:xfrm>
            <a:off x="1006475" y="2209671"/>
            <a:ext cx="12343765" cy="5221288"/>
          </a:xfrm>
        </p:spPr>
        <p:txBody>
          <a:bodyPr>
            <a:normAutofit lnSpcReduction="10000"/>
          </a:bodyPr>
          <a:lstStyle/>
          <a:p>
            <a:r>
              <a:rPr lang="en-US" dirty="0"/>
              <a:t>In COPD patients, the TORCH trial found an unexpected adverse risk of pneumonia that is being considered important in patients taking an ICS + LABA combination inhaler. With the advent of new ICS + LABA inhalers like fluticasone + vilanterol (</a:t>
            </a:r>
            <a:r>
              <a:rPr lang="en-US" dirty="0" err="1"/>
              <a:t>Breo</a:t>
            </a:r>
            <a:r>
              <a:rPr lang="en-US" baseline="30000" dirty="0"/>
              <a:t>®</a:t>
            </a:r>
            <a:r>
              <a:rPr lang="en-US" dirty="0"/>
              <a:t> Ellipta), the FDA was able to request the company study pneumonia risk. In one trial the risk of pneumonia was 6% in the fluticasone + vilanterol group versus 3% in the vilanterol alone group. What is the number-needed-to-harm?</a:t>
            </a:r>
          </a:p>
          <a:p>
            <a:endParaRPr lang="en-US" dirty="0"/>
          </a:p>
          <a:p>
            <a:r>
              <a:rPr lang="en-US" dirty="0"/>
              <a:t>A) 17</a:t>
            </a:r>
          </a:p>
          <a:p>
            <a:r>
              <a:rPr lang="en-US" dirty="0"/>
              <a:t>B) 33 </a:t>
            </a:r>
          </a:p>
          <a:p>
            <a:r>
              <a:rPr lang="en-US" dirty="0"/>
              <a:t>C) 11</a:t>
            </a:r>
          </a:p>
          <a:p>
            <a:r>
              <a:rPr lang="en-US" dirty="0"/>
              <a:t>D) You can't calculate a NNH because the data is given in percentages</a:t>
            </a:r>
          </a:p>
        </p:txBody>
      </p:sp>
    </p:spTree>
    <p:extLst>
      <p:ext uri="{BB962C8B-B14F-4D97-AF65-F5344CB8AC3E}">
        <p14:creationId xmlns:p14="http://schemas.microsoft.com/office/powerpoint/2010/main" val="245672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5104-E087-A94D-8F45-B4D8B0783391}"/>
              </a:ext>
            </a:extLst>
          </p:cNvPr>
          <p:cNvSpPr>
            <a:spLocks noGrp="1"/>
          </p:cNvSpPr>
          <p:nvPr>
            <p:ph type="title"/>
          </p:nvPr>
        </p:nvSpPr>
        <p:spPr>
          <a:xfrm>
            <a:off x="1008063" y="1138094"/>
            <a:ext cx="12619037" cy="989012"/>
          </a:xfrm>
        </p:spPr>
        <p:txBody>
          <a:bodyPr>
            <a:normAutofit fontScale="90000"/>
          </a:bodyPr>
          <a:lstStyle/>
          <a:p>
            <a:r>
              <a:rPr lang="en-US" dirty="0">
                <a:solidFill>
                  <a:srgbClr val="002060"/>
                </a:solidFill>
              </a:rPr>
              <a:t>Example Question: Teaching with Adaptive Feedback</a:t>
            </a:r>
          </a:p>
        </p:txBody>
      </p:sp>
      <p:sp>
        <p:nvSpPr>
          <p:cNvPr id="7" name="TextBox 6">
            <a:extLst>
              <a:ext uri="{FF2B5EF4-FFF2-40B4-BE49-F238E27FC236}">
                <a16:creationId xmlns:a16="http://schemas.microsoft.com/office/drawing/2014/main" id="{3D7C6455-764B-FA4E-824D-AAD4CAC3D345}"/>
              </a:ext>
            </a:extLst>
          </p:cNvPr>
          <p:cNvSpPr txBox="1"/>
          <p:nvPr/>
        </p:nvSpPr>
        <p:spPr>
          <a:xfrm>
            <a:off x="1008063" y="2392652"/>
            <a:ext cx="5684569" cy="523220"/>
          </a:xfrm>
          <a:prstGeom prst="rect">
            <a:avLst/>
          </a:prstGeom>
          <a:noFill/>
        </p:spPr>
        <p:txBody>
          <a:bodyPr wrap="none" rtlCol="0">
            <a:spAutoFit/>
          </a:bodyPr>
          <a:lstStyle/>
          <a:p>
            <a:r>
              <a:rPr lang="en-US" sz="2800" dirty="0"/>
              <a:t>Same question on calculating NNH</a:t>
            </a:r>
          </a:p>
        </p:txBody>
      </p:sp>
      <p:sp>
        <p:nvSpPr>
          <p:cNvPr id="3" name="Content Placeholder 2">
            <a:extLst>
              <a:ext uri="{FF2B5EF4-FFF2-40B4-BE49-F238E27FC236}">
                <a16:creationId xmlns:a16="http://schemas.microsoft.com/office/drawing/2014/main" id="{35EBFA92-3523-F84E-BEBD-A53F87FC13FF}"/>
              </a:ext>
            </a:extLst>
          </p:cNvPr>
          <p:cNvSpPr>
            <a:spLocks noGrp="1"/>
          </p:cNvSpPr>
          <p:nvPr>
            <p:ph sz="half" idx="2"/>
          </p:nvPr>
        </p:nvSpPr>
        <p:spPr>
          <a:xfrm>
            <a:off x="740260" y="3274350"/>
            <a:ext cx="6457465" cy="4710811"/>
          </a:xfrm>
        </p:spPr>
        <p:txBody>
          <a:bodyPr>
            <a:normAutofit fontScale="85000" lnSpcReduction="20000"/>
          </a:bodyPr>
          <a:lstStyle/>
          <a:p>
            <a:r>
              <a:rPr lang="en-US" dirty="0"/>
              <a:t>Feedback for incorrect response:</a:t>
            </a:r>
          </a:p>
          <a:p>
            <a:endParaRPr lang="en-US" dirty="0"/>
          </a:p>
          <a:p>
            <a:pPr>
              <a:lnSpc>
                <a:spcPct val="120000"/>
              </a:lnSpc>
              <a:spcBef>
                <a:spcPts val="0"/>
              </a:spcBef>
              <a:spcAft>
                <a:spcPts val="1800"/>
              </a:spcAft>
            </a:pPr>
            <a:r>
              <a:rPr lang="en-US" dirty="0"/>
              <a:t>Do you know how to calculate the NNH? It is the reciprocal of the absolute difference. So the numbers are give in percentages which are rates and this is what you need. So, 6% – 3% = 3%. The reciprocal percent is 100/3% = 34. So it looks like the risk of pneumonia is real with NNH's being somewhere between 15 and 33. Maybe we should direct our therapy for complicated patients to LAMA + LABA combinations.</a:t>
            </a:r>
          </a:p>
        </p:txBody>
      </p:sp>
      <p:sp>
        <p:nvSpPr>
          <p:cNvPr id="6" name="Content Placeholder 5">
            <a:extLst>
              <a:ext uri="{FF2B5EF4-FFF2-40B4-BE49-F238E27FC236}">
                <a16:creationId xmlns:a16="http://schemas.microsoft.com/office/drawing/2014/main" id="{88E30905-8203-2E4E-90C0-845285FF4109}"/>
              </a:ext>
            </a:extLst>
          </p:cNvPr>
          <p:cNvSpPr>
            <a:spLocks noGrp="1"/>
          </p:cNvSpPr>
          <p:nvPr>
            <p:ph sz="quarter" idx="4"/>
          </p:nvPr>
        </p:nvSpPr>
        <p:spPr>
          <a:xfrm>
            <a:off x="7407275" y="3274350"/>
            <a:ext cx="6482865" cy="4710811"/>
          </a:xfrm>
        </p:spPr>
        <p:txBody>
          <a:bodyPr>
            <a:normAutofit fontScale="85000" lnSpcReduction="20000"/>
          </a:bodyPr>
          <a:lstStyle/>
          <a:p>
            <a:r>
              <a:rPr lang="en-US" dirty="0"/>
              <a:t>Feedback for correct response:</a:t>
            </a:r>
          </a:p>
          <a:p>
            <a:endParaRPr lang="en-US" dirty="0"/>
          </a:p>
          <a:p>
            <a:pPr>
              <a:lnSpc>
                <a:spcPct val="120000"/>
              </a:lnSpc>
              <a:spcBef>
                <a:spcPts val="0"/>
              </a:spcBef>
              <a:spcAft>
                <a:spcPts val="1200"/>
              </a:spcAft>
            </a:pPr>
            <a:r>
              <a:rPr lang="en-US" dirty="0"/>
              <a:t>Great job! Always think about the absolute risk increase or decrease in percentages for NNT/NNH calculation. In this example, take 1/0.03=33.33 so round to 34 because you can’t have 1/3 of a person. Also remember that LAMA/LABA combos provide more exacerbation reduction than LABA/ICS in addition to this pneumonia risk.</a:t>
            </a:r>
          </a:p>
        </p:txBody>
      </p:sp>
    </p:spTree>
    <p:extLst>
      <p:ext uri="{BB962C8B-B14F-4D97-AF65-F5344CB8AC3E}">
        <p14:creationId xmlns:p14="http://schemas.microsoft.com/office/powerpoint/2010/main" val="180608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0369-3FFB-194E-91E9-DAC9C6EE2F0A}"/>
              </a:ext>
            </a:extLst>
          </p:cNvPr>
          <p:cNvSpPr>
            <a:spLocks noGrp="1"/>
          </p:cNvSpPr>
          <p:nvPr>
            <p:ph type="title"/>
          </p:nvPr>
        </p:nvSpPr>
        <p:spPr/>
        <p:txBody>
          <a:bodyPr/>
          <a:lstStyle/>
          <a:p>
            <a:r>
              <a:rPr lang="en-US" dirty="0">
                <a:solidFill>
                  <a:srgbClr val="002060"/>
                </a:solidFill>
              </a:rPr>
              <a:t>Challenges </a:t>
            </a:r>
          </a:p>
        </p:txBody>
      </p:sp>
      <p:sp>
        <p:nvSpPr>
          <p:cNvPr id="3" name="Content Placeholder 2">
            <a:extLst>
              <a:ext uri="{FF2B5EF4-FFF2-40B4-BE49-F238E27FC236}">
                <a16:creationId xmlns:a16="http://schemas.microsoft.com/office/drawing/2014/main" id="{F1BBE8DF-ACD7-DD4A-A948-C439FC5D391B}"/>
              </a:ext>
            </a:extLst>
          </p:cNvPr>
          <p:cNvSpPr>
            <a:spLocks noGrp="1"/>
          </p:cNvSpPr>
          <p:nvPr>
            <p:ph idx="1"/>
          </p:nvPr>
        </p:nvSpPr>
        <p:spPr>
          <a:xfrm>
            <a:off x="1037590" y="2209671"/>
            <a:ext cx="12617450" cy="5221288"/>
          </a:xfrm>
        </p:spPr>
        <p:txBody>
          <a:bodyPr vert="horz" lIns="91440" tIns="45720" rIns="91440" bIns="45720" rtlCol="0" anchor="t">
            <a:normAutofit fontScale="92500" lnSpcReduction="10000"/>
          </a:bodyPr>
          <a:lstStyle/>
          <a:p>
            <a:pPr marL="457200" indent="-457200">
              <a:buClr>
                <a:srgbClr val="002060"/>
              </a:buClr>
              <a:buSzPct val="100000"/>
              <a:buFont typeface="Arial" pitchFamily="2" charset="2"/>
              <a:buChar char="•"/>
            </a:pPr>
            <a:r>
              <a:rPr lang="en-US" sz="3600" dirty="0"/>
              <a:t>Standardization between programs </a:t>
            </a:r>
          </a:p>
          <a:p>
            <a:pPr marL="457200" indent="-457200">
              <a:buClr>
                <a:srgbClr val="002060"/>
              </a:buClr>
              <a:buSzPct val="100000"/>
              <a:buFont typeface="Arial" pitchFamily="2" charset="2"/>
              <a:buChar char="•"/>
            </a:pPr>
            <a:endParaRPr lang="en-US" sz="3600" dirty="0"/>
          </a:p>
          <a:p>
            <a:pPr marL="457200" indent="-457200">
              <a:buClr>
                <a:srgbClr val="002060"/>
              </a:buClr>
              <a:buSzPct val="100000"/>
              <a:buFont typeface="Arial" pitchFamily="2" charset="2"/>
              <a:buChar char="•"/>
            </a:pPr>
            <a:r>
              <a:rPr lang="en-US" sz="3600" dirty="0"/>
              <a:t>Time commitment</a:t>
            </a:r>
          </a:p>
          <a:p>
            <a:pPr marL="457200" indent="-457200">
              <a:buClr>
                <a:srgbClr val="002060"/>
              </a:buClr>
              <a:buSzPct val="100000"/>
              <a:buFont typeface="Arial" pitchFamily="2" charset="2"/>
              <a:buChar char="•"/>
            </a:pPr>
            <a:endParaRPr lang="en-US" dirty="0"/>
          </a:p>
          <a:p>
            <a:pPr marL="457200" indent="-457200">
              <a:buClr>
                <a:srgbClr val="002060"/>
              </a:buClr>
              <a:buSzPct val="100000"/>
              <a:buFont typeface="Arial" pitchFamily="2" charset="2"/>
              <a:buChar char="•"/>
            </a:pPr>
            <a:r>
              <a:rPr lang="en-US" sz="3600" dirty="0"/>
              <a:t>Limits with multiple choice questions</a:t>
            </a:r>
          </a:p>
          <a:p>
            <a:pPr marL="457200" indent="-457200">
              <a:buClr>
                <a:srgbClr val="002060"/>
              </a:buClr>
              <a:buSzPct val="100000"/>
              <a:buFont typeface="Arial" pitchFamily="2" charset="2"/>
              <a:buChar char="•"/>
            </a:pPr>
            <a:endParaRPr lang="en-US" sz="3600" dirty="0"/>
          </a:p>
          <a:p>
            <a:pPr marL="457200" indent="-457200">
              <a:buClr>
                <a:srgbClr val="002060"/>
              </a:buClr>
              <a:buSzPct val="100000"/>
              <a:buFont typeface="Arial" pitchFamily="2" charset="2"/>
              <a:buChar char="•"/>
            </a:pPr>
            <a:r>
              <a:rPr lang="en-US" sz="3600" dirty="0"/>
              <a:t>Remaining current and relevant </a:t>
            </a:r>
          </a:p>
          <a:p>
            <a:pPr marL="457200" indent="-457200">
              <a:buClr>
                <a:srgbClr val="002060"/>
              </a:buClr>
              <a:buSzPct val="100000"/>
              <a:buFont typeface="Arial" pitchFamily="2" charset="2"/>
              <a:buChar char="•"/>
            </a:pPr>
            <a:endParaRPr lang="en-US" sz="3600" dirty="0"/>
          </a:p>
          <a:p>
            <a:pPr marL="457200" indent="-457200">
              <a:buClr>
                <a:srgbClr val="002060"/>
              </a:buClr>
              <a:buSzPct val="100000"/>
              <a:buFont typeface="Arial" pitchFamily="2" charset="2"/>
              <a:buChar char="•"/>
            </a:pPr>
            <a:r>
              <a:rPr lang="en-US" sz="3600" dirty="0"/>
              <a:t>Standard quiz metrics may have less relevance if the goal is to teach material</a:t>
            </a:r>
          </a:p>
          <a:p>
            <a:endParaRPr lang="en-US" dirty="0"/>
          </a:p>
        </p:txBody>
      </p:sp>
      <p:pic>
        <p:nvPicPr>
          <p:cNvPr id="4" name="Picture 4">
            <a:extLst>
              <a:ext uri="{FF2B5EF4-FFF2-40B4-BE49-F238E27FC236}">
                <a16:creationId xmlns:a16="http://schemas.microsoft.com/office/drawing/2014/main" id="{654E7291-A5D7-4C52-8A36-E35A2DF88B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04073" y="3650098"/>
            <a:ext cx="4107305" cy="2340434"/>
          </a:xfrm>
          <a:prstGeom prst="rect">
            <a:avLst/>
          </a:prstGeom>
        </p:spPr>
      </p:pic>
      <p:pic>
        <p:nvPicPr>
          <p:cNvPr id="5" name="Picture 5">
            <a:extLst>
              <a:ext uri="{FF2B5EF4-FFF2-40B4-BE49-F238E27FC236}">
                <a16:creationId xmlns:a16="http://schemas.microsoft.com/office/drawing/2014/main" id="{2C83E189-60C3-4E70-B2AF-BFF467190B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21431" y="1074961"/>
            <a:ext cx="3672590" cy="2094838"/>
          </a:xfrm>
          <a:prstGeom prst="rect">
            <a:avLst/>
          </a:prstGeom>
        </p:spPr>
      </p:pic>
    </p:spTree>
    <p:extLst>
      <p:ext uri="{BB962C8B-B14F-4D97-AF65-F5344CB8AC3E}">
        <p14:creationId xmlns:p14="http://schemas.microsoft.com/office/powerpoint/2010/main" val="230422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4FC4-D245-154E-8C7E-2E5A4D2FFA30}"/>
              </a:ext>
            </a:extLst>
          </p:cNvPr>
          <p:cNvSpPr>
            <a:spLocks noGrp="1"/>
          </p:cNvSpPr>
          <p:nvPr>
            <p:ph type="title"/>
          </p:nvPr>
        </p:nvSpPr>
        <p:spPr/>
        <p:txBody>
          <a:bodyPr/>
          <a:lstStyle/>
          <a:p>
            <a:r>
              <a:rPr lang="en-US" dirty="0">
                <a:solidFill>
                  <a:srgbClr val="002060"/>
                </a:solidFill>
              </a:rPr>
              <a:t>Benefits of our Collaboration</a:t>
            </a:r>
          </a:p>
        </p:txBody>
      </p:sp>
      <p:sp>
        <p:nvSpPr>
          <p:cNvPr id="3" name="Content Placeholder 2">
            <a:extLst>
              <a:ext uri="{FF2B5EF4-FFF2-40B4-BE49-F238E27FC236}">
                <a16:creationId xmlns:a16="http://schemas.microsoft.com/office/drawing/2014/main" id="{43B1BEFF-7008-D847-B451-A2F3FC15B4D7}"/>
              </a:ext>
            </a:extLst>
          </p:cNvPr>
          <p:cNvSpPr>
            <a:spLocks noGrp="1"/>
          </p:cNvSpPr>
          <p:nvPr>
            <p:ph idx="1"/>
          </p:nvPr>
        </p:nvSpPr>
        <p:spPr/>
        <p:txBody>
          <a:bodyPr/>
          <a:lstStyle/>
          <a:p>
            <a:pPr marL="457200" indent="-457200">
              <a:buClr>
                <a:srgbClr val="002060"/>
              </a:buClr>
              <a:buSzPct val="100000"/>
              <a:buFont typeface="Arial" panose="020B0604020202020204" pitchFamily="34" charset="0"/>
              <a:buChar char="•"/>
            </a:pPr>
            <a:r>
              <a:rPr lang="en-US" dirty="0"/>
              <a:t>Provides content expertise across numerous topics</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Ensures basic material is consistently taught</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Enables learners to learn at their own pace</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Prepares residents for board exams</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Encourages life-long learning</a:t>
            </a:r>
          </a:p>
          <a:p>
            <a:endParaRPr lang="en-US" dirty="0"/>
          </a:p>
        </p:txBody>
      </p:sp>
      <p:pic>
        <p:nvPicPr>
          <p:cNvPr id="5" name="Picture 4" descr="Our family medicine pharmacist team meeting in Charleston, South Carolina. We have left to right Drs Sandra Counts, Scott Bragg, Morgan Adams, Rachel Many (PharmD student on rotation), Evan Nix (formerly with the McLeod residency), and Jenna Reel. " title="South Carolina Family Medicine Pharmacists">
            <a:extLst>
              <a:ext uri="{FF2B5EF4-FFF2-40B4-BE49-F238E27FC236}">
                <a16:creationId xmlns:a16="http://schemas.microsoft.com/office/drawing/2014/main" id="{D73565D3-061A-6749-809F-DB97FF7F2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2993" y="3580624"/>
            <a:ext cx="4407408" cy="4648976"/>
          </a:xfrm>
          <a:prstGeom prst="rect">
            <a:avLst/>
          </a:prstGeom>
        </p:spPr>
      </p:pic>
    </p:spTree>
    <p:extLst>
      <p:ext uri="{BB962C8B-B14F-4D97-AF65-F5344CB8AC3E}">
        <p14:creationId xmlns:p14="http://schemas.microsoft.com/office/powerpoint/2010/main" val="349475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B0E8555-74AF-47D5-934E-5541468A6F4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729600" y="5392749"/>
            <a:ext cx="3171200" cy="2004778"/>
          </a:xfrm>
        </p:spPr>
      </p:pic>
      <p:pic>
        <p:nvPicPr>
          <p:cNvPr id="5" name="Picture 5">
            <a:extLst>
              <a:ext uri="{FF2B5EF4-FFF2-40B4-BE49-F238E27FC236}">
                <a16:creationId xmlns:a16="http://schemas.microsoft.com/office/drawing/2014/main" id="{806F30C4-6E5C-4A5F-8448-59A4C75ACD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0460" y="1616908"/>
            <a:ext cx="3171512" cy="2372505"/>
          </a:xfrm>
          <a:prstGeom prst="rect">
            <a:avLst/>
          </a:prstGeom>
        </p:spPr>
      </p:pic>
      <p:pic>
        <p:nvPicPr>
          <p:cNvPr id="7" name="Picture 7">
            <a:extLst>
              <a:ext uri="{FF2B5EF4-FFF2-40B4-BE49-F238E27FC236}">
                <a16:creationId xmlns:a16="http://schemas.microsoft.com/office/drawing/2014/main" id="{EFEC3E26-D573-4B1A-9D6B-CF8644807E4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13015" y="1459434"/>
            <a:ext cx="3983479" cy="2642484"/>
          </a:xfrm>
          <a:prstGeom prst="rect">
            <a:avLst/>
          </a:prstGeom>
        </p:spPr>
      </p:pic>
      <p:pic>
        <p:nvPicPr>
          <p:cNvPr id="9" name="Picture 9">
            <a:extLst>
              <a:ext uri="{FF2B5EF4-FFF2-40B4-BE49-F238E27FC236}">
                <a16:creationId xmlns:a16="http://schemas.microsoft.com/office/drawing/2014/main" id="{F4E4061C-1F57-4646-B169-A318C42EB9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800007" y="1287292"/>
            <a:ext cx="5696262" cy="2896825"/>
          </a:xfrm>
          <a:prstGeom prst="rect">
            <a:avLst/>
          </a:prstGeom>
        </p:spPr>
      </p:pic>
      <p:grpSp>
        <p:nvGrpSpPr>
          <p:cNvPr id="6" name="Group 5">
            <a:extLst>
              <a:ext uri="{FF2B5EF4-FFF2-40B4-BE49-F238E27FC236}">
                <a16:creationId xmlns:a16="http://schemas.microsoft.com/office/drawing/2014/main" id="{A6FABD10-1744-7841-A5AB-9389F6678349}"/>
              </a:ext>
              <a:ext uri="{C183D7F6-B498-43B3-948B-1728B52AA6E4}">
                <adec:decorative xmlns:adec="http://schemas.microsoft.com/office/drawing/2017/decorative" val="1"/>
              </a:ext>
            </a:extLst>
          </p:cNvPr>
          <p:cNvGrpSpPr/>
          <p:nvPr/>
        </p:nvGrpSpPr>
        <p:grpSpPr>
          <a:xfrm>
            <a:off x="1" y="4976691"/>
            <a:ext cx="4846910" cy="2893191"/>
            <a:chOff x="1" y="4976691"/>
            <a:chExt cx="4846910" cy="2893191"/>
          </a:xfrm>
        </p:grpSpPr>
        <p:pic>
          <p:nvPicPr>
            <p:cNvPr id="11" name="Picture 11" descr="A picture containing drawing&#10;&#10;Description automatically generated">
              <a:extLst>
                <a:ext uri="{FF2B5EF4-FFF2-40B4-BE49-F238E27FC236}">
                  <a16:creationId xmlns:a16="http://schemas.microsoft.com/office/drawing/2014/main" id="{36EAA9A3-A3E2-4277-885C-6D921890FF45}"/>
                </a:ext>
              </a:extLst>
            </p:cNvPr>
            <p:cNvPicPr>
              <a:picLocks noChangeAspect="1"/>
            </p:cNvPicPr>
            <p:nvPr/>
          </p:nvPicPr>
          <p:blipFill rotWithShape="1">
            <a:blip r:embed="rId7"/>
            <a:srcRect l="8357" r="6777"/>
            <a:stretch/>
          </p:blipFill>
          <p:spPr>
            <a:xfrm>
              <a:off x="1" y="4976691"/>
              <a:ext cx="4846910" cy="2893191"/>
            </a:xfrm>
            <a:prstGeom prst="rect">
              <a:avLst/>
            </a:prstGeom>
          </p:spPr>
        </p:pic>
        <p:sp>
          <p:nvSpPr>
            <p:cNvPr id="13" name="Left Brace 12">
              <a:extLst>
                <a:ext uri="{FF2B5EF4-FFF2-40B4-BE49-F238E27FC236}">
                  <a16:creationId xmlns:a16="http://schemas.microsoft.com/office/drawing/2014/main" id="{160DDF9E-10FC-4DD4-996C-771BD845C4B8}"/>
                </a:ext>
              </a:extLst>
            </p:cNvPr>
            <p:cNvSpPr/>
            <p:nvPr/>
          </p:nvSpPr>
          <p:spPr>
            <a:xfrm>
              <a:off x="119202" y="5039753"/>
              <a:ext cx="785034" cy="2668248"/>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CAE7336-04A5-42FF-8A27-61A7E0394349}"/>
                </a:ext>
              </a:extLst>
            </p:cNvPr>
            <p:cNvSpPr txBox="1"/>
            <p:nvPr/>
          </p:nvSpPr>
          <p:spPr>
            <a:xfrm>
              <a:off x="596251" y="6751196"/>
              <a:ext cx="20236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rPr>
                <a:t>4 hours </a:t>
              </a:r>
              <a:endParaRPr lang="en-US" sz="3600" b="1" dirty="0"/>
            </a:p>
          </p:txBody>
        </p:sp>
      </p:grpSp>
      <p:pic>
        <p:nvPicPr>
          <p:cNvPr id="2" name="Picture 1">
            <a:extLst>
              <a:ext uri="{FF2B5EF4-FFF2-40B4-BE49-F238E27FC236}">
                <a16:creationId xmlns:a16="http://schemas.microsoft.com/office/drawing/2014/main" id="{80E1C64B-BA67-DD49-9ADF-4523D56F88C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96269" y="4650479"/>
            <a:ext cx="4846910" cy="2551898"/>
          </a:xfrm>
          <a:prstGeom prst="rect">
            <a:avLst/>
          </a:prstGeom>
        </p:spPr>
      </p:pic>
      <p:sp>
        <p:nvSpPr>
          <p:cNvPr id="8" name="Title 7">
            <a:extLst>
              <a:ext uri="{FF2B5EF4-FFF2-40B4-BE49-F238E27FC236}">
                <a16:creationId xmlns:a16="http://schemas.microsoft.com/office/drawing/2014/main" id="{E51BFDE3-3143-9D4D-8FD0-E8DBD62A8552}"/>
              </a:ext>
            </a:extLst>
          </p:cNvPr>
          <p:cNvSpPr>
            <a:spLocks noGrp="1"/>
          </p:cNvSpPr>
          <p:nvPr>
            <p:ph type="title"/>
          </p:nvPr>
        </p:nvSpPr>
        <p:spPr>
          <a:xfrm>
            <a:off x="370460" y="-1317814"/>
            <a:ext cx="12617450" cy="884023"/>
          </a:xfrm>
        </p:spPr>
        <p:txBody>
          <a:bodyPr/>
          <a:lstStyle/>
          <a:p>
            <a:r>
              <a:rPr lang="en-US" dirty="0">
                <a:solidFill>
                  <a:srgbClr val="002060"/>
                </a:solidFill>
              </a:rPr>
              <a:t>South Carolina</a:t>
            </a:r>
            <a:r>
              <a:rPr lang="en-US" baseline="0" dirty="0">
                <a:solidFill>
                  <a:srgbClr val="002060"/>
                </a:solidFill>
              </a:rPr>
              <a:t> FM Residencies</a:t>
            </a:r>
            <a:endParaRPr lang="en-US" dirty="0">
              <a:solidFill>
                <a:srgbClr val="002060"/>
              </a:solidFill>
            </a:endParaRPr>
          </a:p>
        </p:txBody>
      </p:sp>
    </p:spTree>
    <p:extLst>
      <p:ext uri="{BB962C8B-B14F-4D97-AF65-F5344CB8AC3E}">
        <p14:creationId xmlns:p14="http://schemas.microsoft.com/office/powerpoint/2010/main" val="191289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7C54-06B3-5149-AD88-1880AE6251D9}"/>
              </a:ext>
            </a:extLst>
          </p:cNvPr>
          <p:cNvSpPr>
            <a:spLocks noGrp="1"/>
          </p:cNvSpPr>
          <p:nvPr>
            <p:ph type="title"/>
          </p:nvPr>
        </p:nvSpPr>
        <p:spPr/>
        <p:txBody>
          <a:bodyPr>
            <a:normAutofit/>
          </a:bodyPr>
          <a:lstStyle/>
          <a:p>
            <a:r>
              <a:rPr lang="en-US" dirty="0">
                <a:solidFill>
                  <a:srgbClr val="002060"/>
                </a:solidFill>
              </a:rPr>
              <a:t>Electronic platforms</a:t>
            </a:r>
          </a:p>
        </p:txBody>
      </p:sp>
      <p:pic>
        <p:nvPicPr>
          <p:cNvPr id="5" name="Picture 5" descr="Moodle logo">
            <a:extLst>
              <a:ext uri="{FF2B5EF4-FFF2-40B4-BE49-F238E27FC236}">
                <a16:creationId xmlns:a16="http://schemas.microsoft.com/office/drawing/2014/main" id="{FDD1E768-97A4-43F2-9D3D-7651C2C0010D}"/>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613" b="17225"/>
          <a:stretch/>
        </p:blipFill>
        <p:spPr>
          <a:xfrm>
            <a:off x="309708" y="2181737"/>
            <a:ext cx="4557009" cy="1541027"/>
          </a:xfrm>
          <a:prstGeom prst="rect">
            <a:avLst/>
          </a:prstGeom>
        </p:spPr>
      </p:pic>
      <p:pic>
        <p:nvPicPr>
          <p:cNvPr id="8" name="Picture 7" descr="ExamSoft logo">
            <a:extLst>
              <a:ext uri="{FF2B5EF4-FFF2-40B4-BE49-F238E27FC236}">
                <a16:creationId xmlns:a16="http://schemas.microsoft.com/office/drawing/2014/main" id="{F819F65A-11B2-7A4E-8A67-91B92497EB43}"/>
              </a:ext>
            </a:extLst>
          </p:cNvPr>
          <p:cNvPicPr>
            <a:picLocks noChangeAspect="1"/>
          </p:cNvPicPr>
          <p:nvPr/>
        </p:nvPicPr>
        <p:blipFill>
          <a:blip r:embed="rId4"/>
          <a:stretch>
            <a:fillRect/>
          </a:stretch>
        </p:blipFill>
        <p:spPr>
          <a:xfrm>
            <a:off x="573428" y="4908063"/>
            <a:ext cx="5105400" cy="749300"/>
          </a:xfrm>
          <a:prstGeom prst="rect">
            <a:avLst/>
          </a:prstGeom>
        </p:spPr>
      </p:pic>
      <p:pic>
        <p:nvPicPr>
          <p:cNvPr id="3" name="Picture 2" descr="Qstream logo">
            <a:extLst>
              <a:ext uri="{FF2B5EF4-FFF2-40B4-BE49-F238E27FC236}">
                <a16:creationId xmlns:a16="http://schemas.microsoft.com/office/drawing/2014/main" id="{B23FA5D8-7C8D-DE49-AC16-FFF1EA9E2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3526" y="6324355"/>
            <a:ext cx="4264468" cy="1508358"/>
          </a:xfrm>
          <a:prstGeom prst="rect">
            <a:avLst/>
          </a:prstGeom>
        </p:spPr>
      </p:pic>
      <p:pic>
        <p:nvPicPr>
          <p:cNvPr id="6" name="Picture 6" descr="WebCT logo">
            <a:extLst>
              <a:ext uri="{FF2B5EF4-FFF2-40B4-BE49-F238E27FC236}">
                <a16:creationId xmlns:a16="http://schemas.microsoft.com/office/drawing/2014/main" id="{9D823FA2-66AD-4F2B-A446-B4070514CA0C}"/>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5467" b="26711"/>
          <a:stretch/>
        </p:blipFill>
        <p:spPr>
          <a:xfrm>
            <a:off x="6158606" y="2655606"/>
            <a:ext cx="3177446" cy="1541027"/>
          </a:xfrm>
          <a:prstGeom prst="rect">
            <a:avLst/>
          </a:prstGeom>
        </p:spPr>
      </p:pic>
      <p:pic>
        <p:nvPicPr>
          <p:cNvPr id="7" name="Picture 6" descr="ABFM logo">
            <a:extLst>
              <a:ext uri="{FF2B5EF4-FFF2-40B4-BE49-F238E27FC236}">
                <a16:creationId xmlns:a16="http://schemas.microsoft.com/office/drawing/2014/main" id="{34EA0181-5E0A-2C44-9424-BFD3DB3AA6E3}"/>
              </a:ext>
            </a:extLst>
          </p:cNvPr>
          <p:cNvPicPr>
            <a:picLocks noChangeAspect="1"/>
          </p:cNvPicPr>
          <p:nvPr/>
        </p:nvPicPr>
        <p:blipFill>
          <a:blip r:embed="rId7"/>
          <a:stretch>
            <a:fillRect/>
          </a:stretch>
        </p:blipFill>
        <p:spPr>
          <a:xfrm>
            <a:off x="8029527" y="6070986"/>
            <a:ext cx="2015096" cy="2015096"/>
          </a:xfrm>
          <a:prstGeom prst="rect">
            <a:avLst/>
          </a:prstGeom>
        </p:spPr>
      </p:pic>
      <p:pic>
        <p:nvPicPr>
          <p:cNvPr id="12" name="Picture 11" descr="Instagram logo">
            <a:extLst>
              <a:ext uri="{FF2B5EF4-FFF2-40B4-BE49-F238E27FC236}">
                <a16:creationId xmlns:a16="http://schemas.microsoft.com/office/drawing/2014/main" id="{D44AF36B-8094-1C4B-85DB-4F7507EB217C}"/>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78982" y="1248662"/>
            <a:ext cx="2264033" cy="2264033"/>
          </a:xfrm>
          <a:prstGeom prst="rect">
            <a:avLst/>
          </a:prstGeom>
        </p:spPr>
      </p:pic>
      <p:pic>
        <p:nvPicPr>
          <p:cNvPr id="11" name="Picture 10" descr="Twitter logo">
            <a:extLst>
              <a:ext uri="{FF2B5EF4-FFF2-40B4-BE49-F238E27FC236}">
                <a16:creationId xmlns:a16="http://schemas.microsoft.com/office/drawing/2014/main" id="{C5FAEDB2-5384-5148-B8DF-E634A843A8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15830" y="4114800"/>
            <a:ext cx="4557009" cy="1492156"/>
          </a:xfrm>
          <a:prstGeom prst="rect">
            <a:avLst/>
          </a:prstGeom>
        </p:spPr>
      </p:pic>
    </p:spTree>
    <p:extLst>
      <p:ext uri="{BB962C8B-B14F-4D97-AF65-F5344CB8AC3E}">
        <p14:creationId xmlns:p14="http://schemas.microsoft.com/office/powerpoint/2010/main" val="88756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7CDF-812B-8543-9B5F-6288022C9859}"/>
              </a:ext>
            </a:extLst>
          </p:cNvPr>
          <p:cNvSpPr>
            <a:spLocks noGrp="1"/>
          </p:cNvSpPr>
          <p:nvPr>
            <p:ph type="title"/>
          </p:nvPr>
        </p:nvSpPr>
        <p:spPr/>
        <p:txBody>
          <a:bodyPr>
            <a:normAutofit fontScale="90000"/>
          </a:bodyPr>
          <a:lstStyle/>
          <a:p>
            <a:r>
              <a:rPr lang="en-US" dirty="0">
                <a:solidFill>
                  <a:srgbClr val="002060"/>
                </a:solidFill>
              </a:rPr>
              <a:t>Considerations for teaching with Questions</a:t>
            </a:r>
          </a:p>
        </p:txBody>
      </p:sp>
      <p:sp>
        <p:nvSpPr>
          <p:cNvPr id="3" name="Content Placeholder 2">
            <a:extLst>
              <a:ext uri="{FF2B5EF4-FFF2-40B4-BE49-F238E27FC236}">
                <a16:creationId xmlns:a16="http://schemas.microsoft.com/office/drawing/2014/main" id="{FD0ADF96-ABB5-D44D-B39F-C6C8BD531AC9}"/>
              </a:ext>
            </a:extLst>
          </p:cNvPr>
          <p:cNvSpPr>
            <a:spLocks noGrp="1"/>
          </p:cNvSpPr>
          <p:nvPr>
            <p:ph sz="half" idx="1"/>
          </p:nvPr>
        </p:nvSpPr>
        <p:spPr/>
        <p:txBody>
          <a:bodyPr/>
          <a:lstStyle/>
          <a:p>
            <a:pPr>
              <a:buClr>
                <a:srgbClr val="002060"/>
              </a:buClr>
              <a:buSzPct val="100000"/>
            </a:pPr>
            <a:r>
              <a:rPr lang="en-US" dirty="0"/>
              <a:t>Big Picture Questions</a:t>
            </a:r>
          </a:p>
          <a:p>
            <a:pPr marL="457200" indent="-457200">
              <a:buClr>
                <a:srgbClr val="002060"/>
              </a:buClr>
              <a:buSzPct val="100000"/>
              <a:buFont typeface="Arial" panose="020B0604020202020204" pitchFamily="34" charset="0"/>
              <a:buChar char="•"/>
            </a:pPr>
            <a:endParaRPr lang="en-US" dirty="0"/>
          </a:p>
          <a:p>
            <a:pPr marL="457200" indent="-457200">
              <a:lnSpc>
                <a:spcPct val="100000"/>
              </a:lnSpc>
              <a:spcBef>
                <a:spcPts val="0"/>
              </a:spcBef>
              <a:spcAft>
                <a:spcPts val="2400"/>
              </a:spcAft>
              <a:buClr>
                <a:srgbClr val="002060"/>
              </a:buClr>
              <a:buSzPct val="100000"/>
              <a:buFont typeface="Arial" panose="020B0604020202020204" pitchFamily="34" charset="0"/>
              <a:buChar char="•"/>
            </a:pPr>
            <a:r>
              <a:rPr lang="en-US" dirty="0"/>
              <a:t>What are your goals?</a:t>
            </a:r>
          </a:p>
          <a:p>
            <a:pPr marL="457200" indent="-457200">
              <a:lnSpc>
                <a:spcPct val="100000"/>
              </a:lnSpc>
              <a:spcBef>
                <a:spcPts val="0"/>
              </a:spcBef>
              <a:spcAft>
                <a:spcPts val="2400"/>
              </a:spcAft>
              <a:buClr>
                <a:srgbClr val="002060"/>
              </a:buClr>
              <a:buSzPct val="100000"/>
              <a:buFont typeface="Arial" panose="020B0604020202020204" pitchFamily="34" charset="0"/>
              <a:buChar char="•"/>
            </a:pPr>
            <a:r>
              <a:rPr lang="en-US" dirty="0"/>
              <a:t>What resources are available?</a:t>
            </a:r>
          </a:p>
          <a:p>
            <a:pPr marL="457200" indent="-457200">
              <a:lnSpc>
                <a:spcPct val="100000"/>
              </a:lnSpc>
              <a:spcBef>
                <a:spcPts val="0"/>
              </a:spcBef>
              <a:spcAft>
                <a:spcPts val="2400"/>
              </a:spcAft>
              <a:buClr>
                <a:srgbClr val="002060"/>
              </a:buClr>
              <a:buSzPct val="100000"/>
              <a:buFont typeface="Arial" panose="020B0604020202020204" pitchFamily="34" charset="0"/>
              <a:buChar char="•"/>
            </a:pPr>
            <a:r>
              <a:rPr lang="en-US" dirty="0"/>
              <a:t>Who are your advocates?</a:t>
            </a:r>
          </a:p>
          <a:p>
            <a:pPr marL="457200" indent="-457200">
              <a:lnSpc>
                <a:spcPct val="100000"/>
              </a:lnSpc>
              <a:spcBef>
                <a:spcPts val="0"/>
              </a:spcBef>
              <a:spcAft>
                <a:spcPts val="2400"/>
              </a:spcAft>
              <a:buClr>
                <a:srgbClr val="002060"/>
              </a:buClr>
              <a:buSzPct val="100000"/>
              <a:buFont typeface="Arial" panose="020B0604020202020204" pitchFamily="34" charset="0"/>
              <a:buChar char="•"/>
            </a:pPr>
            <a:r>
              <a:rPr lang="en-US" dirty="0"/>
              <a:t>How do you change/improve?</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A5CE104-9ADB-3B45-8431-4DB423D00341}"/>
              </a:ext>
            </a:extLst>
          </p:cNvPr>
          <p:cNvSpPr>
            <a:spLocks noGrp="1"/>
          </p:cNvSpPr>
          <p:nvPr>
            <p:ph sz="half" idx="2"/>
          </p:nvPr>
        </p:nvSpPr>
        <p:spPr/>
        <p:txBody>
          <a:bodyPr/>
          <a:lstStyle/>
          <a:p>
            <a:r>
              <a:rPr lang="en-US" dirty="0"/>
              <a:t>Maximizing the Benefit</a:t>
            </a:r>
          </a:p>
          <a:p>
            <a:endParaRPr lang="en-US" dirty="0"/>
          </a:p>
          <a:p>
            <a:pPr marL="457200" indent="-457200">
              <a:lnSpc>
                <a:spcPct val="100000"/>
              </a:lnSpc>
              <a:spcBef>
                <a:spcPts val="0"/>
              </a:spcBef>
              <a:spcAft>
                <a:spcPts val="2400"/>
              </a:spcAft>
              <a:buFont typeface="Arial" panose="020B0604020202020204" pitchFamily="34" charset="0"/>
              <a:buChar char="•"/>
            </a:pPr>
            <a:r>
              <a:rPr lang="en-US" dirty="0"/>
              <a:t>Do learners like your content?</a:t>
            </a:r>
          </a:p>
          <a:p>
            <a:pPr marL="457200" indent="-457200">
              <a:lnSpc>
                <a:spcPct val="100000"/>
              </a:lnSpc>
              <a:spcBef>
                <a:spcPts val="0"/>
              </a:spcBef>
              <a:spcAft>
                <a:spcPts val="2400"/>
              </a:spcAft>
              <a:buFont typeface="Arial" panose="020B0604020202020204" pitchFamily="34" charset="0"/>
              <a:buChar char="•"/>
            </a:pPr>
            <a:r>
              <a:rPr lang="en-US" dirty="0"/>
              <a:t>What is the best platform for test questions?</a:t>
            </a:r>
          </a:p>
          <a:p>
            <a:pPr marL="457200" indent="-457200">
              <a:lnSpc>
                <a:spcPct val="100000"/>
              </a:lnSpc>
              <a:spcBef>
                <a:spcPts val="0"/>
              </a:spcBef>
              <a:spcAft>
                <a:spcPts val="2400"/>
              </a:spcAft>
              <a:buFont typeface="Arial" panose="020B0604020202020204" pitchFamily="34" charset="0"/>
              <a:buChar char="•"/>
            </a:pPr>
            <a:r>
              <a:rPr lang="en-US" dirty="0"/>
              <a:t>What frequency of questions is appropriate?</a:t>
            </a:r>
          </a:p>
          <a:p>
            <a:pPr marL="457200" indent="-457200">
              <a:lnSpc>
                <a:spcPct val="100000"/>
              </a:lnSpc>
              <a:spcBef>
                <a:spcPts val="0"/>
              </a:spcBef>
              <a:spcAft>
                <a:spcPts val="2400"/>
              </a:spcAft>
              <a:buFont typeface="Arial" panose="020B0604020202020204" pitchFamily="34" charset="0"/>
              <a:buChar char="•"/>
            </a:pPr>
            <a:r>
              <a:rPr lang="en-US" dirty="0"/>
              <a:t>Are there other audiences who could benefit from your work?</a:t>
            </a:r>
          </a:p>
          <a:p>
            <a:pPr marL="457200" indent="-45720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1BF9606A-0CFA-9442-9D7D-E5A1ACA16E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6392678"/>
            <a:ext cx="2480310" cy="1834099"/>
          </a:xfrm>
          <a:prstGeom prst="rect">
            <a:avLst/>
          </a:prstGeom>
        </p:spPr>
      </p:pic>
    </p:spTree>
    <p:extLst>
      <p:ext uri="{BB962C8B-B14F-4D97-AF65-F5344CB8AC3E}">
        <p14:creationId xmlns:p14="http://schemas.microsoft.com/office/powerpoint/2010/main" val="190969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E588-F519-D345-8382-55FC6ECD0939}"/>
              </a:ext>
            </a:extLst>
          </p:cNvPr>
          <p:cNvSpPr>
            <a:spLocks noGrp="1"/>
          </p:cNvSpPr>
          <p:nvPr>
            <p:ph type="title"/>
          </p:nvPr>
        </p:nvSpPr>
        <p:spPr/>
        <p:txBody>
          <a:bodyPr/>
          <a:lstStyle/>
          <a:p>
            <a:r>
              <a:rPr lang="en-US" dirty="0">
                <a:solidFill>
                  <a:srgbClr val="002060"/>
                </a:solidFill>
              </a:rPr>
              <a:t>Future Directions</a:t>
            </a:r>
          </a:p>
        </p:txBody>
      </p:sp>
      <p:sp>
        <p:nvSpPr>
          <p:cNvPr id="3" name="Content Placeholder 2">
            <a:extLst>
              <a:ext uri="{FF2B5EF4-FFF2-40B4-BE49-F238E27FC236}">
                <a16:creationId xmlns:a16="http://schemas.microsoft.com/office/drawing/2014/main" id="{EA2361CD-656A-394D-AE6A-62664189F835}"/>
              </a:ext>
            </a:extLst>
          </p:cNvPr>
          <p:cNvSpPr>
            <a:spLocks noGrp="1"/>
          </p:cNvSpPr>
          <p:nvPr>
            <p:ph idx="1"/>
          </p:nvPr>
        </p:nvSpPr>
        <p:spPr>
          <a:xfrm>
            <a:off x="1006475" y="3017520"/>
            <a:ext cx="12617450" cy="4413438"/>
          </a:xfrm>
        </p:spPr>
        <p:txBody>
          <a:bodyPr/>
          <a:lstStyle/>
          <a:p>
            <a:pPr marL="457200" indent="-457200">
              <a:buClr>
                <a:srgbClr val="002060"/>
              </a:buClr>
              <a:buSzPct val="100000"/>
              <a:buFont typeface="Arial" panose="020B0604020202020204" pitchFamily="34" charset="0"/>
              <a:buChar char="•"/>
            </a:pPr>
            <a:r>
              <a:rPr lang="en-US" dirty="0"/>
              <a:t>Providing milestone mapping for accreditation reports</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Offering CE for other health professions</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Expanding outreach to other programs in our state</a:t>
            </a:r>
          </a:p>
          <a:p>
            <a:pPr marL="457200" indent="-457200">
              <a:buClr>
                <a:srgbClr val="002060"/>
              </a:buClr>
              <a:buSzPct val="100000"/>
              <a:buFont typeface="Arial" panose="020B0604020202020204" pitchFamily="34" charset="0"/>
              <a:buChar char="•"/>
            </a:pPr>
            <a:endParaRPr lang="en-US" dirty="0"/>
          </a:p>
          <a:p>
            <a:pPr marL="457200" indent="-457200">
              <a:buClr>
                <a:srgbClr val="002060"/>
              </a:buClr>
              <a:buSzPct val="100000"/>
              <a:buFont typeface="Arial" panose="020B0604020202020204" pitchFamily="34" charset="0"/>
              <a:buChar char="•"/>
            </a:pPr>
            <a:r>
              <a:rPr lang="en-US" dirty="0"/>
              <a:t>Publishing on outcomes from our collaboration</a:t>
            </a:r>
          </a:p>
          <a:p>
            <a:pPr marL="457200" indent="-457200">
              <a:buClr>
                <a:srgbClr val="002060"/>
              </a:buClr>
              <a:buSzPct val="1000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191CB04-7DD0-1E46-88EA-D69599E0ED7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20080" y="0"/>
            <a:ext cx="4310320" cy="2523744"/>
          </a:xfrm>
          <a:prstGeom prst="rect">
            <a:avLst/>
          </a:prstGeom>
        </p:spPr>
      </p:pic>
    </p:spTree>
    <p:extLst>
      <p:ext uri="{BB962C8B-B14F-4D97-AF65-F5344CB8AC3E}">
        <p14:creationId xmlns:p14="http://schemas.microsoft.com/office/powerpoint/2010/main" val="124640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901A-7D8A-F849-86F1-699932D086A1}"/>
              </a:ext>
            </a:extLst>
          </p:cNvPr>
          <p:cNvSpPr>
            <a:spLocks noGrp="1"/>
          </p:cNvSpPr>
          <p:nvPr>
            <p:ph type="title"/>
          </p:nvPr>
        </p:nvSpPr>
        <p:spPr>
          <a:xfrm>
            <a:off x="582689" y="1021234"/>
            <a:ext cx="3735150" cy="884023"/>
          </a:xfrm>
        </p:spPr>
        <p:txBody>
          <a:bodyPr/>
          <a:lstStyle/>
          <a:p>
            <a:pPr algn="ctr"/>
            <a:r>
              <a:rPr lang="en-US" dirty="0">
                <a:solidFill>
                  <a:srgbClr val="002060"/>
                </a:solidFill>
              </a:rPr>
              <a:t>REFERENCES</a:t>
            </a:r>
          </a:p>
        </p:txBody>
      </p:sp>
      <p:sp>
        <p:nvSpPr>
          <p:cNvPr id="4" name="Google Shape;140;p22">
            <a:extLst>
              <a:ext uri="{FF2B5EF4-FFF2-40B4-BE49-F238E27FC236}">
                <a16:creationId xmlns:a16="http://schemas.microsoft.com/office/drawing/2014/main" id="{456A19C2-A779-3A42-80AF-939BCAF7BF45}"/>
              </a:ext>
            </a:extLst>
          </p:cNvPr>
          <p:cNvSpPr txBox="1">
            <a:spLocks noGrp="1"/>
          </p:cNvSpPr>
          <p:nvPr>
            <p:ph idx="1"/>
          </p:nvPr>
        </p:nvSpPr>
        <p:spPr>
          <a:xfrm>
            <a:off x="582689" y="1905257"/>
            <a:ext cx="12617450" cy="5350065"/>
          </a:xfrm>
          <a:prstGeom prst="rect">
            <a:avLst/>
          </a:prstGeom>
        </p:spPr>
        <p:txBody>
          <a:bodyPr spcFirstLastPara="1" wrap="square" lIns="36570" tIns="36570" rIns="36570" bIns="36570" anchor="t" anchorCtr="0">
            <a:noAutofit/>
          </a:bodyPr>
          <a:lstStyle/>
          <a:p>
            <a:pPr marL="0" indent="0">
              <a:lnSpc>
                <a:spcPct val="100000"/>
              </a:lnSpc>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1) Dr. Alec Chessman, MD with the MUSC Family Medicine Residency</a:t>
            </a:r>
          </a:p>
          <a:p>
            <a:pPr marL="0" indent="0">
              <a:lnSpc>
                <a:spcPct val="100000"/>
              </a:lnSpc>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2) Galbraith RM, Holtman MC, Clyman SG. Use of assessment to reinforce patient safety as a habit. Qual Saf Health Care. 2006;15(Suppl 1): i30–i33.</a:t>
            </a:r>
            <a:endParaRPr lang="en-US"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3) Nguyen D, Servey JT, Scott LS. </a:t>
            </a:r>
            <a:r>
              <a:rPr lang="en" sz="1800" dirty="0" err="1">
                <a:solidFill>
                  <a:srgbClr val="444444"/>
                </a:solidFill>
                <a:highlight>
                  <a:srgbClr val="FFFFFF"/>
                </a:highlight>
                <a:latin typeface="Trebuchet MS" panose="020B0703020202090204" pitchFamily="34" charset="0"/>
                <a:ea typeface="Roboto"/>
                <a:cs typeface="Roboto"/>
                <a:sym typeface="Roboto"/>
              </a:rPr>
              <a:t>fmCASES</a:t>
            </a:r>
            <a:r>
              <a:rPr lang="en" sz="1800" dirty="0">
                <a:solidFill>
                  <a:srgbClr val="444444"/>
                </a:solidFill>
                <a:highlight>
                  <a:srgbClr val="FFFFFF"/>
                </a:highlight>
                <a:latin typeface="Trebuchet MS" panose="020B0703020202090204" pitchFamily="34" charset="0"/>
                <a:ea typeface="Roboto"/>
                <a:cs typeface="Roboto"/>
                <a:sym typeface="Roboto"/>
              </a:rPr>
              <a:t> National Examination as a pretest in a family medicine clerkship. Fam Med. 2018;50(2):142–145.</a:t>
            </a:r>
            <a:endParaRPr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4) Paniagua MA, Swygert KA. Constructing written test questions for the basic and clinical sciences. National Board of Medical Examiners, 4th edition, 2016: https://www.bumc.bu.edu/busm/files/2018/10/NBME-Constructing-Written-Test-Questions.pdf</a:t>
            </a:r>
            <a:endParaRPr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5) Vanderbilt AA, Feldman M, Wood IK. Assessment in undergraduate medical education: a review of course exams. Medical Education Online. 2013;18:1,20438.</a:t>
            </a:r>
            <a:endParaRPr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6) </a:t>
            </a:r>
            <a:r>
              <a:rPr lang="en" sz="1800" dirty="0" err="1">
                <a:solidFill>
                  <a:srgbClr val="444444"/>
                </a:solidFill>
                <a:highlight>
                  <a:srgbClr val="FFFFFF"/>
                </a:highlight>
                <a:latin typeface="Trebuchet MS" panose="020B0703020202090204" pitchFamily="34" charset="0"/>
                <a:ea typeface="Roboto"/>
                <a:cs typeface="Roboto"/>
                <a:sym typeface="Roboto"/>
              </a:rPr>
              <a:t>Jozefowicz</a:t>
            </a:r>
            <a:r>
              <a:rPr lang="en" sz="1800" dirty="0">
                <a:solidFill>
                  <a:srgbClr val="444444"/>
                </a:solidFill>
                <a:highlight>
                  <a:srgbClr val="FFFFFF"/>
                </a:highlight>
                <a:latin typeface="Trebuchet MS" panose="020B0703020202090204" pitchFamily="34" charset="0"/>
                <a:ea typeface="Roboto"/>
                <a:cs typeface="Roboto"/>
                <a:sym typeface="Roboto"/>
              </a:rPr>
              <a:t> RF, Koeppen BM, Case S, et al. The quality of in-house medical school examinations. Academic Medicine. 2002;77(2):156–161.</a:t>
            </a:r>
            <a:endParaRPr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7) Scott KR, King AM, Estes MK, et al. Evaluation of an intervention to improve quality of single-best answer multiple-choice questions. West J </a:t>
            </a:r>
            <a:r>
              <a:rPr lang="en" sz="1800" dirty="0" err="1">
                <a:solidFill>
                  <a:srgbClr val="444444"/>
                </a:solidFill>
                <a:highlight>
                  <a:srgbClr val="FFFFFF"/>
                </a:highlight>
                <a:latin typeface="Trebuchet MS" panose="020B0703020202090204" pitchFamily="34" charset="0"/>
                <a:ea typeface="Roboto"/>
                <a:cs typeface="Roboto"/>
                <a:sym typeface="Roboto"/>
              </a:rPr>
              <a:t>Emerg</a:t>
            </a:r>
            <a:r>
              <a:rPr lang="en" sz="1800" dirty="0">
                <a:solidFill>
                  <a:srgbClr val="444444"/>
                </a:solidFill>
                <a:highlight>
                  <a:srgbClr val="FFFFFF"/>
                </a:highlight>
                <a:latin typeface="Trebuchet MS" panose="020B0703020202090204" pitchFamily="34" charset="0"/>
                <a:ea typeface="Roboto"/>
                <a:cs typeface="Roboto"/>
                <a:sym typeface="Roboto"/>
              </a:rPr>
              <a:t> Med. 2019;20(1):11–14.</a:t>
            </a:r>
            <a:endParaRPr sz="1800" dirty="0">
              <a:solidFill>
                <a:srgbClr val="444444"/>
              </a:solidFill>
              <a:highlight>
                <a:srgbClr val="FFFFFF"/>
              </a:highlight>
              <a:latin typeface="Trebuchet MS" panose="020B0703020202090204" pitchFamily="34" charset="0"/>
              <a:ea typeface="Roboto"/>
              <a:cs typeface="Roboto"/>
            </a:endParaRPr>
          </a:p>
          <a:p>
            <a:pPr marL="0" indent="0">
              <a:lnSpc>
                <a:spcPct val="100000"/>
              </a:lnSpc>
              <a:spcBef>
                <a:spcPts val="640"/>
              </a:spcBef>
              <a:spcAft>
                <a:spcPts val="600"/>
              </a:spcAft>
              <a:buNone/>
            </a:pPr>
            <a:r>
              <a:rPr lang="en" sz="1800" dirty="0">
                <a:solidFill>
                  <a:srgbClr val="444444"/>
                </a:solidFill>
                <a:highlight>
                  <a:srgbClr val="FFFFFF"/>
                </a:highlight>
                <a:latin typeface="Trebuchet MS" panose="020B0703020202090204" pitchFamily="34" charset="0"/>
                <a:ea typeface="Roboto"/>
                <a:cs typeface="Roboto"/>
                <a:sym typeface="Roboto"/>
              </a:rPr>
              <a:t>8) </a:t>
            </a:r>
            <a:r>
              <a:rPr lang="en" sz="1800" dirty="0" err="1">
                <a:solidFill>
                  <a:srgbClr val="444444"/>
                </a:solidFill>
                <a:highlight>
                  <a:srgbClr val="FFFFFF"/>
                </a:highlight>
                <a:latin typeface="Trebuchet MS" panose="020B0703020202090204" pitchFamily="34" charset="0"/>
                <a:ea typeface="Roboto"/>
                <a:cs typeface="Roboto"/>
                <a:sym typeface="Roboto"/>
              </a:rPr>
              <a:t>Slatt</a:t>
            </a:r>
            <a:r>
              <a:rPr lang="en" sz="1800" dirty="0">
                <a:solidFill>
                  <a:srgbClr val="444444"/>
                </a:solidFill>
                <a:highlight>
                  <a:srgbClr val="FFFFFF"/>
                </a:highlight>
                <a:latin typeface="Trebuchet MS" panose="020B0703020202090204" pitchFamily="34" charset="0"/>
                <a:ea typeface="Roboto"/>
                <a:cs typeface="Roboto"/>
                <a:sym typeface="Roboto"/>
              </a:rPr>
              <a:t> LM, Steiner BD, Hollar DW, et al. Creating a multi-institutional family medicine clerkship examination: lessons learned. Fam Med. 2011;43(4):235–239.</a:t>
            </a:r>
            <a:endParaRPr sz="1800" b="1" dirty="0">
              <a:latin typeface="Trebuchet MS" panose="020B0703020202090204" pitchFamily="34" charset="0"/>
            </a:endParaRPr>
          </a:p>
        </p:txBody>
      </p:sp>
    </p:spTree>
    <p:extLst>
      <p:ext uri="{BB962C8B-B14F-4D97-AF65-F5344CB8AC3E}">
        <p14:creationId xmlns:p14="http://schemas.microsoft.com/office/powerpoint/2010/main" val="12964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9382-402B-D449-A6F7-12DE126D4B77}"/>
              </a:ext>
            </a:extLst>
          </p:cNvPr>
          <p:cNvSpPr>
            <a:spLocks noGrp="1"/>
          </p:cNvSpPr>
          <p:nvPr>
            <p:ph type="ctrTitle"/>
          </p:nvPr>
        </p:nvSpPr>
        <p:spPr>
          <a:xfrm>
            <a:off x="1409076" y="1346200"/>
            <a:ext cx="11392524" cy="3644926"/>
          </a:xfrm>
        </p:spPr>
        <p:txBody>
          <a:bodyPr>
            <a:normAutofit/>
          </a:bodyPr>
          <a:lstStyle/>
          <a:p>
            <a:pPr algn="r"/>
            <a:r>
              <a:rPr lang="en-US" sz="3600" dirty="0">
                <a:solidFill>
                  <a:schemeClr val="accent2"/>
                </a:solidFill>
              </a:rPr>
              <a:t>Thank you!</a:t>
            </a:r>
            <a:br>
              <a:rPr lang="en-US" sz="3600" dirty="0"/>
            </a:br>
            <a:br>
              <a:rPr lang="en-US" sz="3600" dirty="0"/>
            </a:br>
            <a:r>
              <a:rPr lang="en-US" sz="3600" dirty="0"/>
              <a:t>Questions?</a:t>
            </a:r>
            <a:br>
              <a:rPr lang="en-US" sz="3600" dirty="0"/>
            </a:br>
            <a:r>
              <a:rPr lang="en-US" sz="3600" dirty="0"/>
              <a:t>Comments?</a:t>
            </a:r>
            <a:br>
              <a:rPr lang="en-US" sz="3600" dirty="0"/>
            </a:br>
            <a:br>
              <a:rPr lang="en-US" sz="3600" dirty="0"/>
            </a:br>
            <a:r>
              <a:rPr lang="en-US" sz="3600" dirty="0"/>
              <a:t>Contact us:</a:t>
            </a:r>
          </a:p>
        </p:txBody>
      </p:sp>
      <p:sp>
        <p:nvSpPr>
          <p:cNvPr id="3" name="Subtitle 2">
            <a:extLst>
              <a:ext uri="{FF2B5EF4-FFF2-40B4-BE49-F238E27FC236}">
                <a16:creationId xmlns:a16="http://schemas.microsoft.com/office/drawing/2014/main" id="{FC8182D0-982C-EA44-BE08-648E7273908D}"/>
              </a:ext>
            </a:extLst>
          </p:cNvPr>
          <p:cNvSpPr>
            <a:spLocks noGrp="1"/>
          </p:cNvSpPr>
          <p:nvPr>
            <p:ph type="subTitle" idx="1"/>
          </p:nvPr>
        </p:nvSpPr>
        <p:spPr>
          <a:xfrm>
            <a:off x="1828800" y="4991126"/>
            <a:ext cx="10972800" cy="1985962"/>
          </a:xfrm>
        </p:spPr>
        <p:txBody>
          <a:bodyPr vert="horz" lIns="91440" tIns="45720" rIns="91440" bIns="45720" rtlCol="0" anchor="t">
            <a:normAutofit/>
          </a:bodyPr>
          <a:lstStyle/>
          <a:p>
            <a:pPr algn="r"/>
            <a:r>
              <a:rPr lang="en-US" sz="3200" b="1" dirty="0"/>
              <a:t>Sandra.Counts@anmedhealth.org</a:t>
            </a:r>
          </a:p>
        </p:txBody>
      </p:sp>
    </p:spTree>
    <p:extLst>
      <p:ext uri="{BB962C8B-B14F-4D97-AF65-F5344CB8AC3E}">
        <p14:creationId xmlns:p14="http://schemas.microsoft.com/office/powerpoint/2010/main" val="1405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prstGeom prst="rect">
            <a:avLst/>
          </a:prstGeom>
        </p:spPr>
        <p:txBody>
          <a:bodyPr spcFirstLastPara="1" vert="horz" wrap="square" lIns="109710" tIns="109710" rIns="109710" bIns="109710" rtlCol="0" anchor="t" anchorCtr="0">
            <a:noAutofit/>
          </a:bodyPr>
          <a:lstStyle/>
          <a:p>
            <a:r>
              <a:rPr lang="en" dirty="0">
                <a:solidFill>
                  <a:srgbClr val="002060"/>
                </a:solidFill>
              </a:rPr>
              <a:t>Abstract</a:t>
            </a:r>
            <a:endParaRPr dirty="0">
              <a:solidFill>
                <a:srgbClr val="002060"/>
              </a:solidFill>
            </a:endParaRPr>
          </a:p>
        </p:txBody>
      </p:sp>
      <p:sp>
        <p:nvSpPr>
          <p:cNvPr id="146" name="Google Shape;146;p23"/>
          <p:cNvSpPr txBox="1">
            <a:spLocks noGrp="1"/>
          </p:cNvSpPr>
          <p:nvPr>
            <p:ph idx="1"/>
          </p:nvPr>
        </p:nvSpPr>
        <p:spPr>
          <a:xfrm>
            <a:off x="1006475" y="2035089"/>
            <a:ext cx="12617450" cy="5221288"/>
          </a:xfrm>
          <a:prstGeom prst="rect">
            <a:avLst/>
          </a:prstGeom>
        </p:spPr>
        <p:txBody>
          <a:bodyPr spcFirstLastPara="1" vert="horz" wrap="square" lIns="109710" tIns="109710" rIns="109710" bIns="109710" rtlCol="0" anchor="t" anchorCtr="0">
            <a:noAutofit/>
          </a:bodyPr>
          <a:lstStyle/>
          <a:p>
            <a:pPr marL="0" indent="0">
              <a:buNone/>
            </a:pPr>
            <a:r>
              <a:rPr lang="en" sz="2200" dirty="0">
                <a:solidFill>
                  <a:srgbClr val="444444"/>
                </a:solidFill>
                <a:highlight>
                  <a:srgbClr val="FFFFFF"/>
                </a:highlight>
                <a:latin typeface="Trebuchet MS" panose="020B0703020202090204" pitchFamily="34" charset="0"/>
                <a:ea typeface="Roboto"/>
                <a:cs typeface="Roboto"/>
                <a:sym typeface="Roboto"/>
              </a:rPr>
              <a:t>Test questions have been a historic barometer for assessing learners and proving their knowledge is adequate to practice medicine. Family medicine learners go through many rounds of assessments in their training from USMLE, to In-Training Examinations, and finally to Family Medicine Certification Examination. While test questions remain an important aspect of assessing one’s knowledge base, they can also serve multiple purposes when designed to teach new concepts with detailed feedback or identify areas of weakness to guide further training.</a:t>
            </a:r>
            <a:endParaRPr sz="2200" dirty="0">
              <a:solidFill>
                <a:srgbClr val="444444"/>
              </a:solidFill>
              <a:highlight>
                <a:srgbClr val="FFFFFF"/>
              </a:highlight>
              <a:latin typeface="Trebuchet MS" panose="020B0703020202090204" pitchFamily="34" charset="0"/>
              <a:ea typeface="Roboto"/>
              <a:cs typeface="Roboto"/>
              <a:sym typeface="Roboto"/>
            </a:endParaRPr>
          </a:p>
          <a:p>
            <a:pPr marL="0" indent="0">
              <a:spcBef>
                <a:spcPts val="1920"/>
              </a:spcBef>
              <a:spcAft>
                <a:spcPts val="1920"/>
              </a:spcAft>
              <a:buNone/>
            </a:pPr>
            <a:r>
              <a:rPr lang="en" sz="2200" dirty="0">
                <a:solidFill>
                  <a:srgbClr val="444444"/>
                </a:solidFill>
                <a:highlight>
                  <a:srgbClr val="FFFFFF"/>
                </a:highlight>
                <a:latin typeface="Trebuchet MS" panose="020B0703020202090204" pitchFamily="34" charset="0"/>
                <a:ea typeface="Roboto"/>
                <a:cs typeface="Roboto"/>
                <a:sym typeface="Roboto"/>
              </a:rPr>
              <a:t>Our group of family medicine pharmacists in South Carolina have developed and maintained an extensive online pharmacotherapy curriculum designed to assess resident competence, prepare residents for the board exam, and teach new material. To teach new information, residents are assigned readings on 47 different topics longitudinally. Upon completion of an associated quiz, residents are provided with detailed feedback on the answers from a pharmacist’s perspective with emphasis on appropriate use of evidence-based medicine. Our session will encourage faculty to improve their question writing, identify challenges with multiple-choice questions, and collaborate with colleagues at other institutions. Participants will work in small groups to identify common question writing flaws. Basic test item analysis will be reviewed to evaluate and improve questions. We will also discuss milestone mapping to meet accreditation standards.</a:t>
            </a:r>
            <a:endParaRPr sz="2200" dirty="0">
              <a:latin typeface="Trebuchet MS" panose="020B0703020202090204" pitchFamily="34" charset="0"/>
            </a:endParaRPr>
          </a:p>
        </p:txBody>
      </p:sp>
    </p:spTree>
    <p:extLst>
      <p:ext uri="{BB962C8B-B14F-4D97-AF65-F5344CB8AC3E}">
        <p14:creationId xmlns:p14="http://schemas.microsoft.com/office/powerpoint/2010/main" val="100167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prstGeom prst="rect">
            <a:avLst/>
          </a:prstGeom>
        </p:spPr>
        <p:txBody>
          <a:bodyPr spcFirstLastPara="1" vert="horz" wrap="square" lIns="109710" tIns="109710" rIns="109710" bIns="109710" rtlCol="0" anchor="t" anchorCtr="0">
            <a:noAutofit/>
          </a:bodyPr>
          <a:lstStyle/>
          <a:p>
            <a:r>
              <a:rPr lang="en" sz="2800" b="0" dirty="0">
                <a:solidFill>
                  <a:srgbClr val="002060"/>
                </a:solidFill>
                <a:highlight>
                  <a:srgbClr val="FFFFFF"/>
                </a:highlight>
                <a:latin typeface="Trebuchet MS" panose="020B0703020202090204" pitchFamily="34" charset="0"/>
                <a:ea typeface="Roboto"/>
                <a:cs typeface="Roboto"/>
                <a:sym typeface="Roboto"/>
              </a:rPr>
              <a:t>Why is this session important to family medicine educators? Provide evidence for the need for education on this topic</a:t>
            </a:r>
            <a:endParaRPr sz="2800" dirty="0">
              <a:solidFill>
                <a:srgbClr val="002060"/>
              </a:solidFill>
              <a:latin typeface="Trebuchet MS" panose="020B0703020202090204" pitchFamily="34" charset="0"/>
            </a:endParaRPr>
          </a:p>
        </p:txBody>
      </p:sp>
      <p:sp>
        <p:nvSpPr>
          <p:cNvPr id="152" name="Google Shape;152;p24"/>
          <p:cNvSpPr txBox="1">
            <a:spLocks noGrp="1"/>
          </p:cNvSpPr>
          <p:nvPr>
            <p:ph idx="1"/>
          </p:nvPr>
        </p:nvSpPr>
        <p:spPr>
          <a:prstGeom prst="rect">
            <a:avLst/>
          </a:prstGeom>
        </p:spPr>
        <p:txBody>
          <a:bodyPr spcFirstLastPara="1" vert="horz" wrap="square" lIns="109710" tIns="109710" rIns="109710" bIns="109710" rtlCol="0" anchor="t" anchorCtr="0">
            <a:noAutofit/>
          </a:bodyPr>
          <a:lstStyle/>
          <a:p>
            <a:pPr marL="0" indent="0">
              <a:buNone/>
            </a:pPr>
            <a:r>
              <a:rPr lang="en" sz="2200" dirty="0">
                <a:solidFill>
                  <a:srgbClr val="444444"/>
                </a:solidFill>
                <a:highlight>
                  <a:srgbClr val="FFFFFF"/>
                </a:highlight>
                <a:latin typeface="Trebuchet MS" panose="020B0703020202090204" pitchFamily="34" charset="0"/>
                <a:ea typeface="Roboto"/>
                <a:cs typeface="Roboto"/>
                <a:sym typeface="Roboto"/>
              </a:rPr>
              <a:t>Medical educators have a role in preparing learners for performing well on standardized exams to meet professional licensure and certification requirements. While performing well on multiple-choice exams is arguably important to provide quality patient care (1), it will likely remain a main method for learner assessment in the foreseeable future. Formative quiz questions that provide detailed feedback on answer choices and link to other resources may help identify areas of weakness and teach new principles (2). For “low-stakes” assessments such as these, the focus should be on the educational value of the assessment. Assessments designed to be “problem-solving” or “interpretation” questions, not strictly “recall” questions may maximize this educational value (3).</a:t>
            </a:r>
            <a:endParaRPr sz="2200" dirty="0">
              <a:solidFill>
                <a:srgbClr val="444444"/>
              </a:solidFill>
              <a:highlight>
                <a:srgbClr val="FFFFFF"/>
              </a:highlight>
              <a:latin typeface="Trebuchet MS" panose="020B0703020202090204" pitchFamily="34" charset="0"/>
              <a:ea typeface="Roboto"/>
              <a:cs typeface="Roboto"/>
              <a:sym typeface="Roboto"/>
            </a:endParaRPr>
          </a:p>
          <a:p>
            <a:pPr marL="0" indent="0">
              <a:spcBef>
                <a:spcPts val="1920"/>
              </a:spcBef>
              <a:buNone/>
            </a:pPr>
            <a:endParaRPr sz="2200" dirty="0">
              <a:solidFill>
                <a:srgbClr val="000000"/>
              </a:solidFill>
              <a:latin typeface="Trebuchet MS" panose="020B0703020202090204" pitchFamily="34" charset="0"/>
              <a:ea typeface="Arial"/>
              <a:cs typeface="Arial"/>
              <a:sym typeface="Arial"/>
            </a:endParaRPr>
          </a:p>
          <a:p>
            <a:pPr marL="0" indent="0">
              <a:spcBef>
                <a:spcPts val="1920"/>
              </a:spcBef>
              <a:spcAft>
                <a:spcPts val="1920"/>
              </a:spcAft>
              <a:buNone/>
            </a:pPr>
            <a:r>
              <a:rPr lang="en" sz="2200" dirty="0">
                <a:solidFill>
                  <a:srgbClr val="444444"/>
                </a:solidFill>
                <a:highlight>
                  <a:srgbClr val="FFFFFF"/>
                </a:highlight>
                <a:latin typeface="Trebuchet MS" panose="020B0703020202090204" pitchFamily="34" charset="0"/>
                <a:ea typeface="Roboto"/>
                <a:cs typeface="Roboto"/>
                <a:sym typeface="Roboto"/>
              </a:rPr>
              <a:t>Providing training on how to write effective questions is needed because many faculty have had little formal training in writing multiple-choice questions (4,5) and brief faculty development on multiple-choice question writing may improve question quality (6). Collaboration across institutions may also help improve the quality of a question-based curriculum (7).</a:t>
            </a:r>
            <a:endParaRPr sz="2200" dirty="0">
              <a:latin typeface="Trebuchet MS" panose="020B0703020202090204" pitchFamily="34" charset="0"/>
            </a:endParaRPr>
          </a:p>
        </p:txBody>
      </p:sp>
    </p:spTree>
    <p:extLst>
      <p:ext uri="{BB962C8B-B14F-4D97-AF65-F5344CB8AC3E}">
        <p14:creationId xmlns:p14="http://schemas.microsoft.com/office/powerpoint/2010/main" val="269278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054F-4652-F24C-BA97-AB6FC2B2F15A}"/>
              </a:ext>
            </a:extLst>
          </p:cNvPr>
          <p:cNvSpPr>
            <a:spLocks noGrp="1"/>
          </p:cNvSpPr>
          <p:nvPr>
            <p:ph type="ctrTitle"/>
          </p:nvPr>
        </p:nvSpPr>
        <p:spPr>
          <a:xfrm>
            <a:off x="890336" y="1346200"/>
            <a:ext cx="12849727" cy="2865438"/>
          </a:xfrm>
        </p:spPr>
        <p:txBody>
          <a:bodyPr>
            <a:normAutofit/>
          </a:bodyPr>
          <a:lstStyle/>
          <a:p>
            <a:r>
              <a:rPr lang="en-US" sz="4800" dirty="0">
                <a:solidFill>
                  <a:srgbClr val="002060"/>
                </a:solidFill>
              </a:rPr>
              <a:t>Disclosures or Conflicts of Interest</a:t>
            </a:r>
          </a:p>
        </p:txBody>
      </p:sp>
      <p:sp>
        <p:nvSpPr>
          <p:cNvPr id="3" name="Subtitle 2">
            <a:extLst>
              <a:ext uri="{FF2B5EF4-FFF2-40B4-BE49-F238E27FC236}">
                <a16:creationId xmlns:a16="http://schemas.microsoft.com/office/drawing/2014/main" id="{1E883DFD-73AC-DB4A-8A9A-050FE852F65C}"/>
              </a:ext>
            </a:extLst>
          </p:cNvPr>
          <p:cNvSpPr>
            <a:spLocks noGrp="1"/>
          </p:cNvSpPr>
          <p:nvPr>
            <p:ph type="subTitle" idx="1"/>
          </p:nvPr>
        </p:nvSpPr>
        <p:spPr>
          <a:xfrm>
            <a:off x="1588957" y="4727497"/>
            <a:ext cx="10972800" cy="1985962"/>
          </a:xfrm>
        </p:spPr>
        <p:txBody>
          <a:bodyPr vert="horz" lIns="91440" tIns="45720" rIns="91440" bIns="45720" rtlCol="0" anchor="t">
            <a:normAutofit/>
          </a:bodyPr>
          <a:lstStyle/>
          <a:p>
            <a:r>
              <a:rPr lang="en-US" sz="4800" b="1" dirty="0">
                <a:solidFill>
                  <a:schemeClr val="accent2">
                    <a:lumMod val="50000"/>
                  </a:schemeClr>
                </a:solidFill>
              </a:rPr>
              <a:t>None</a:t>
            </a:r>
            <a:endParaRPr lang="en-US" sz="4800" dirty="0">
              <a:solidFill>
                <a:schemeClr val="accent2">
                  <a:lumMod val="50000"/>
                </a:schemeClr>
              </a:solidFill>
              <a:latin typeface="Trebuchet MS Regular" panose="020B0603020202020204" pitchFamily="34" charset="0"/>
            </a:endParaRPr>
          </a:p>
        </p:txBody>
      </p:sp>
    </p:spTree>
    <p:extLst>
      <p:ext uri="{BB962C8B-B14F-4D97-AF65-F5344CB8AC3E}">
        <p14:creationId xmlns:p14="http://schemas.microsoft.com/office/powerpoint/2010/main" val="12549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D038-6F61-0B4F-8A98-995EE5B8B01B}"/>
              </a:ext>
            </a:extLst>
          </p:cNvPr>
          <p:cNvSpPr>
            <a:spLocks noGrp="1"/>
          </p:cNvSpPr>
          <p:nvPr>
            <p:ph type="title"/>
          </p:nvPr>
        </p:nvSpPr>
        <p:spPr/>
        <p:txBody>
          <a:bodyPr>
            <a:normAutofit/>
          </a:bodyPr>
          <a:lstStyle/>
          <a:p>
            <a:r>
              <a:rPr lang="en-US" sz="5400" dirty="0">
                <a:solidFill>
                  <a:srgbClr val="002060"/>
                </a:solidFill>
              </a:rPr>
              <a:t>Objectives</a:t>
            </a:r>
          </a:p>
        </p:txBody>
      </p:sp>
      <p:sp>
        <p:nvSpPr>
          <p:cNvPr id="3" name="Content Placeholder 2">
            <a:extLst>
              <a:ext uri="{FF2B5EF4-FFF2-40B4-BE49-F238E27FC236}">
                <a16:creationId xmlns:a16="http://schemas.microsoft.com/office/drawing/2014/main" id="{82CB0F9E-DD26-B144-A69B-92AC59AF3600}"/>
              </a:ext>
            </a:extLst>
          </p:cNvPr>
          <p:cNvSpPr>
            <a:spLocks noGrp="1"/>
          </p:cNvSpPr>
          <p:nvPr>
            <p:ph idx="1"/>
          </p:nvPr>
        </p:nvSpPr>
        <p:spPr>
          <a:xfrm>
            <a:off x="1006475" y="2695073"/>
            <a:ext cx="12617450" cy="4735885"/>
          </a:xfrm>
        </p:spPr>
        <p:txBody>
          <a:bodyPr vert="horz" lIns="91440" tIns="45720" rIns="91440" bIns="45720" rtlCol="0" anchor="t">
            <a:normAutofit/>
          </a:bodyPr>
          <a:lstStyle/>
          <a:p>
            <a:pPr marL="514350" indent="-514350">
              <a:lnSpc>
                <a:spcPct val="100000"/>
              </a:lnSpc>
              <a:spcBef>
                <a:spcPts val="0"/>
              </a:spcBef>
              <a:spcAft>
                <a:spcPts val="2400"/>
              </a:spcAft>
              <a:buClr>
                <a:srgbClr val="444444"/>
              </a:buClr>
              <a:buSzPct val="100000"/>
              <a:buFont typeface="+mj-lt"/>
              <a:buAutoNum type="arabicParenR"/>
            </a:pPr>
            <a:r>
              <a:rPr lang="en-US" sz="3200" dirty="0">
                <a:solidFill>
                  <a:srgbClr val="444444"/>
                </a:solidFill>
                <a:highlight>
                  <a:srgbClr val="FFFFFF"/>
                </a:highlight>
                <a:latin typeface="Trebuchet MS" panose="020B0703020202090204" pitchFamily="34" charset="0"/>
                <a:ea typeface="Roboto"/>
                <a:cs typeface="Roboto"/>
                <a:sym typeface="Roboto"/>
              </a:rPr>
              <a:t>Recall five strategies for writing better test questions</a:t>
            </a:r>
            <a:endParaRPr lang="en-US" sz="3200" dirty="0">
              <a:solidFill>
                <a:srgbClr val="444444"/>
              </a:solidFill>
              <a:highlight>
                <a:srgbClr val="FFFFFF"/>
              </a:highlight>
              <a:latin typeface="Trebuchet MS" panose="020B0703020202090204" pitchFamily="34" charset="0"/>
              <a:ea typeface="Roboto"/>
              <a:cs typeface="Roboto"/>
            </a:endParaRPr>
          </a:p>
          <a:p>
            <a:pPr marL="514350" indent="-514350">
              <a:lnSpc>
                <a:spcPct val="100000"/>
              </a:lnSpc>
              <a:spcBef>
                <a:spcPts val="0"/>
              </a:spcBef>
              <a:spcAft>
                <a:spcPts val="2400"/>
              </a:spcAft>
              <a:buClr>
                <a:srgbClr val="444444"/>
              </a:buClr>
              <a:buSzPct val="100000"/>
              <a:buFont typeface="+mj-lt"/>
              <a:buAutoNum type="arabicParenR"/>
            </a:pPr>
            <a:endParaRPr lang="en-US" sz="3200" dirty="0">
              <a:solidFill>
                <a:srgbClr val="444444"/>
              </a:solidFill>
              <a:highlight>
                <a:srgbClr val="FFFFFF"/>
              </a:highlight>
              <a:latin typeface="Trebuchet MS" panose="020B0703020202090204" pitchFamily="34" charset="0"/>
              <a:ea typeface="Roboto"/>
              <a:cs typeface="Roboto"/>
            </a:endParaRPr>
          </a:p>
          <a:p>
            <a:pPr marL="514350" indent="-514350">
              <a:lnSpc>
                <a:spcPct val="100000"/>
              </a:lnSpc>
              <a:spcBef>
                <a:spcPts val="0"/>
              </a:spcBef>
              <a:spcAft>
                <a:spcPts val="2400"/>
              </a:spcAft>
              <a:buClr>
                <a:srgbClr val="444444"/>
              </a:buClr>
              <a:buSzPct val="100000"/>
              <a:buFont typeface="+mj-lt"/>
              <a:buAutoNum type="arabicParenR"/>
            </a:pPr>
            <a:r>
              <a:rPr lang="en" sz="3200" dirty="0">
                <a:solidFill>
                  <a:srgbClr val="444444"/>
                </a:solidFill>
                <a:highlight>
                  <a:srgbClr val="FFFFFF"/>
                </a:highlight>
                <a:latin typeface="Trebuchet MS" panose="020B0703020202090204" pitchFamily="34" charset="0"/>
                <a:ea typeface="Roboto"/>
                <a:cs typeface="Roboto"/>
                <a:sym typeface="Roboto"/>
              </a:rPr>
              <a:t>Discuss the challenges of using quiz questions to teach material</a:t>
            </a:r>
            <a:endParaRPr lang="en" sz="3200" dirty="0">
              <a:solidFill>
                <a:srgbClr val="444444"/>
              </a:solidFill>
              <a:highlight>
                <a:srgbClr val="FFFFFF"/>
              </a:highlight>
              <a:latin typeface="Trebuchet MS" panose="020B0703020202090204" pitchFamily="34" charset="0"/>
              <a:ea typeface="Roboto"/>
              <a:cs typeface="Roboto"/>
            </a:endParaRPr>
          </a:p>
          <a:p>
            <a:pPr marL="514350" indent="-514350">
              <a:lnSpc>
                <a:spcPct val="100000"/>
              </a:lnSpc>
              <a:spcBef>
                <a:spcPts val="0"/>
              </a:spcBef>
              <a:spcAft>
                <a:spcPts val="2400"/>
              </a:spcAft>
              <a:buClr>
                <a:srgbClr val="444444"/>
              </a:buClr>
              <a:buSzPct val="100000"/>
              <a:buFont typeface="+mj-lt"/>
              <a:buAutoNum type="arabicParenR"/>
            </a:pPr>
            <a:endParaRPr lang="en" sz="3200" dirty="0">
              <a:solidFill>
                <a:srgbClr val="444444"/>
              </a:solidFill>
              <a:highlight>
                <a:srgbClr val="FFFFFF"/>
              </a:highlight>
              <a:latin typeface="Trebuchet MS" panose="020B0703020202090204" pitchFamily="34" charset="0"/>
              <a:ea typeface="Roboto"/>
              <a:cs typeface="Roboto"/>
            </a:endParaRPr>
          </a:p>
          <a:p>
            <a:pPr marL="514350" indent="-514350">
              <a:lnSpc>
                <a:spcPct val="100000"/>
              </a:lnSpc>
              <a:spcBef>
                <a:spcPts val="0"/>
              </a:spcBef>
              <a:spcAft>
                <a:spcPts val="2400"/>
              </a:spcAft>
              <a:buClr>
                <a:srgbClr val="444444"/>
              </a:buClr>
              <a:buSzPct val="100000"/>
              <a:buFont typeface="+mj-lt"/>
              <a:buAutoNum type="arabicParenR"/>
            </a:pPr>
            <a:r>
              <a:rPr lang="en" sz="3200" dirty="0">
                <a:solidFill>
                  <a:srgbClr val="444444"/>
                </a:solidFill>
                <a:highlight>
                  <a:srgbClr val="FFFFFF"/>
                </a:highlight>
                <a:latin typeface="Trebuchet MS" panose="020B0703020202090204" pitchFamily="34" charset="0"/>
                <a:ea typeface="Roboto"/>
                <a:cs typeface="Roboto"/>
                <a:sym typeface="Roboto"/>
              </a:rPr>
              <a:t>Identify an effective platform for </a:t>
            </a:r>
            <a:r>
              <a:rPr lang="en-US" sz="3200" dirty="0">
                <a:solidFill>
                  <a:srgbClr val="444444"/>
                </a:solidFill>
                <a:highlight>
                  <a:srgbClr val="FFFFFF"/>
                </a:highlight>
                <a:latin typeface="Trebuchet MS" panose="020B0703020202090204" pitchFamily="34" charset="0"/>
                <a:ea typeface="Roboto"/>
                <a:cs typeface="Roboto"/>
                <a:sym typeface="Roboto"/>
              </a:rPr>
              <a:t>asynchronous</a:t>
            </a:r>
            <a:r>
              <a:rPr lang="en" sz="3200" dirty="0">
                <a:solidFill>
                  <a:srgbClr val="444444"/>
                </a:solidFill>
                <a:highlight>
                  <a:srgbClr val="FFFFFF"/>
                </a:highlight>
                <a:latin typeface="Trebuchet MS" panose="020B0703020202090204" pitchFamily="34" charset="0"/>
                <a:ea typeface="Roboto"/>
                <a:cs typeface="Roboto"/>
                <a:sym typeface="Roboto"/>
              </a:rPr>
              <a:t> teaching</a:t>
            </a:r>
            <a:endParaRPr lang="en" sz="3200" dirty="0">
              <a:solidFill>
                <a:srgbClr val="444444"/>
              </a:solidFill>
              <a:highlight>
                <a:srgbClr val="FFFFFF"/>
              </a:highlight>
              <a:latin typeface="Trebuchet MS" panose="020B0703020202090204" pitchFamily="34" charset="0"/>
            </a:endParaRPr>
          </a:p>
          <a:p>
            <a:endParaRPr lang="en-US" dirty="0"/>
          </a:p>
        </p:txBody>
      </p:sp>
    </p:spTree>
    <p:extLst>
      <p:ext uri="{BB962C8B-B14F-4D97-AF65-F5344CB8AC3E}">
        <p14:creationId xmlns:p14="http://schemas.microsoft.com/office/powerpoint/2010/main" val="349923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9A74-B97F-4A22-AD99-7FCB51B1B66B}"/>
              </a:ext>
            </a:extLst>
          </p:cNvPr>
          <p:cNvSpPr>
            <a:spLocks noGrp="1"/>
          </p:cNvSpPr>
          <p:nvPr>
            <p:ph type="title"/>
          </p:nvPr>
        </p:nvSpPr>
        <p:spPr/>
        <p:txBody>
          <a:bodyPr>
            <a:normAutofit/>
          </a:bodyPr>
          <a:lstStyle/>
          <a:p>
            <a:r>
              <a:rPr lang="en-US" sz="5400" dirty="0">
                <a:solidFill>
                  <a:srgbClr val="002060"/>
                </a:solidFill>
              </a:rPr>
              <a:t>Introduction</a:t>
            </a:r>
          </a:p>
        </p:txBody>
      </p:sp>
      <p:sp>
        <p:nvSpPr>
          <p:cNvPr id="3" name="Content Placeholder 2">
            <a:extLst>
              <a:ext uri="{FF2B5EF4-FFF2-40B4-BE49-F238E27FC236}">
                <a16:creationId xmlns:a16="http://schemas.microsoft.com/office/drawing/2014/main" id="{EB7FA4A4-F895-4C7A-BD58-ECD3F1100189}"/>
              </a:ext>
            </a:extLst>
          </p:cNvPr>
          <p:cNvSpPr>
            <a:spLocks noGrp="1"/>
          </p:cNvSpPr>
          <p:nvPr>
            <p:ph idx="1"/>
          </p:nvPr>
        </p:nvSpPr>
        <p:spPr>
          <a:xfrm>
            <a:off x="786385" y="2209671"/>
            <a:ext cx="6301830" cy="5221288"/>
          </a:xfrm>
        </p:spPr>
        <p:txBody>
          <a:bodyPr vert="horz" lIns="91440" tIns="45720" rIns="91440" bIns="45720" rtlCol="0" anchor="t">
            <a:normAutofit/>
          </a:bodyPr>
          <a:lstStyle/>
          <a:p>
            <a:r>
              <a:rPr lang="en" dirty="0">
                <a:solidFill>
                  <a:srgbClr val="444444"/>
                </a:solidFill>
                <a:highlight>
                  <a:srgbClr val="FFFFFF"/>
                </a:highlight>
                <a:ea typeface="+mn-lt"/>
                <a:cs typeface="+mn-lt"/>
              </a:rPr>
              <a:t>Test questions are the central method for assessing learners </a:t>
            </a:r>
            <a:endParaRPr lang="en-US" dirty="0">
              <a:solidFill>
                <a:srgbClr val="44546A"/>
              </a:solidFill>
              <a:ea typeface="+mn-lt"/>
              <a:cs typeface="+mn-lt"/>
            </a:endParaRPr>
          </a:p>
          <a:p>
            <a:endParaRPr lang="en" dirty="0">
              <a:solidFill>
                <a:srgbClr val="444444"/>
              </a:solidFill>
              <a:highlight>
                <a:srgbClr val="FFFFFF"/>
              </a:highlight>
              <a:ea typeface="+mn-lt"/>
              <a:cs typeface="+mn-lt"/>
            </a:endParaRPr>
          </a:p>
          <a:p>
            <a:r>
              <a:rPr lang="en" dirty="0">
                <a:solidFill>
                  <a:srgbClr val="444444"/>
                </a:solidFill>
                <a:highlight>
                  <a:srgbClr val="FFFFFF"/>
                </a:highlight>
                <a:ea typeface="+mn-lt"/>
                <a:cs typeface="+mn-lt"/>
              </a:rPr>
              <a:t>Learners are expected to pass/excel on USMLE, In-Training Examinations, and board certification exams</a:t>
            </a:r>
          </a:p>
          <a:p>
            <a:endParaRPr lang="en" dirty="0">
              <a:solidFill>
                <a:srgbClr val="444444"/>
              </a:solidFill>
              <a:highlight>
                <a:srgbClr val="FFFFFF"/>
              </a:highlight>
              <a:ea typeface="+mn-lt"/>
              <a:cs typeface="+mn-lt"/>
            </a:endParaRPr>
          </a:p>
          <a:p>
            <a:r>
              <a:rPr lang="en" dirty="0">
                <a:solidFill>
                  <a:srgbClr val="444444"/>
                </a:solidFill>
                <a:highlight>
                  <a:srgbClr val="FFFFFF"/>
                </a:highlight>
                <a:ea typeface="+mn-lt"/>
                <a:cs typeface="+mn-lt"/>
              </a:rPr>
              <a:t>Without exams educators would need more costly and time intensive assessment methods</a:t>
            </a:r>
          </a:p>
        </p:txBody>
      </p:sp>
      <p:pic>
        <p:nvPicPr>
          <p:cNvPr id="4" name="Picture 4">
            <a:extLst>
              <a:ext uri="{FF2B5EF4-FFF2-40B4-BE49-F238E27FC236}">
                <a16:creationId xmlns:a16="http://schemas.microsoft.com/office/drawing/2014/main" id="{350A45B3-A39C-4B5D-A590-A53C4A8AF5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9915" y="1528138"/>
            <a:ext cx="2173573" cy="2969770"/>
          </a:xfrm>
          <a:prstGeom prst="rect">
            <a:avLst/>
          </a:prstGeom>
        </p:spPr>
      </p:pic>
      <p:pic>
        <p:nvPicPr>
          <p:cNvPr id="5" name="Picture 5">
            <a:extLst>
              <a:ext uri="{FF2B5EF4-FFF2-40B4-BE49-F238E27FC236}">
                <a16:creationId xmlns:a16="http://schemas.microsoft.com/office/drawing/2014/main" id="{EC1A8FCF-028F-4132-A9E1-B897151475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75759" y="1668116"/>
            <a:ext cx="4107304" cy="2390013"/>
          </a:xfrm>
          <a:prstGeom prst="rect">
            <a:avLst/>
          </a:prstGeom>
        </p:spPr>
      </p:pic>
      <p:pic>
        <p:nvPicPr>
          <p:cNvPr id="6" name="Picture 6">
            <a:extLst>
              <a:ext uri="{FF2B5EF4-FFF2-40B4-BE49-F238E27FC236}">
                <a16:creationId xmlns:a16="http://schemas.microsoft.com/office/drawing/2014/main" id="{42199434-CE57-4484-A009-B49E0A02B7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2401" y="4873833"/>
            <a:ext cx="3582961" cy="2559258"/>
          </a:xfrm>
          <a:prstGeom prst="rect">
            <a:avLst/>
          </a:prstGeom>
        </p:spPr>
      </p:pic>
      <p:pic>
        <p:nvPicPr>
          <p:cNvPr id="7" name="Picture 7">
            <a:extLst>
              <a:ext uri="{FF2B5EF4-FFF2-40B4-BE49-F238E27FC236}">
                <a16:creationId xmlns:a16="http://schemas.microsoft.com/office/drawing/2014/main" id="{6E5FECBA-4040-4DE0-995C-18F9D01961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640097" y="4407344"/>
            <a:ext cx="2652790" cy="2682770"/>
          </a:xfrm>
          <a:prstGeom prst="rect">
            <a:avLst/>
          </a:prstGeom>
        </p:spPr>
      </p:pic>
    </p:spTree>
    <p:extLst>
      <p:ext uri="{BB962C8B-B14F-4D97-AF65-F5344CB8AC3E}">
        <p14:creationId xmlns:p14="http://schemas.microsoft.com/office/powerpoint/2010/main" val="365782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9A74-B97F-4A22-AD99-7FCB51B1B66B}"/>
              </a:ext>
            </a:extLst>
          </p:cNvPr>
          <p:cNvSpPr>
            <a:spLocks noGrp="1"/>
          </p:cNvSpPr>
          <p:nvPr>
            <p:ph type="title"/>
          </p:nvPr>
        </p:nvSpPr>
        <p:spPr>
          <a:xfrm>
            <a:off x="1006475" y="1297370"/>
            <a:ext cx="12617450" cy="884023"/>
          </a:xfrm>
        </p:spPr>
        <p:txBody>
          <a:bodyPr>
            <a:normAutofit/>
          </a:bodyPr>
          <a:lstStyle/>
          <a:p>
            <a:r>
              <a:rPr lang="en-US" sz="4800" dirty="0">
                <a:solidFill>
                  <a:srgbClr val="002060"/>
                </a:solidFill>
              </a:rPr>
              <a:t>Online Pharmacotherapy Curriculum</a:t>
            </a:r>
          </a:p>
        </p:txBody>
      </p:sp>
      <p:sp>
        <p:nvSpPr>
          <p:cNvPr id="3" name="Content Placeholder 2">
            <a:extLst>
              <a:ext uri="{FF2B5EF4-FFF2-40B4-BE49-F238E27FC236}">
                <a16:creationId xmlns:a16="http://schemas.microsoft.com/office/drawing/2014/main" id="{EB7FA4A4-F895-4C7A-BD58-ECD3F1100189}"/>
              </a:ext>
            </a:extLst>
          </p:cNvPr>
          <p:cNvSpPr>
            <a:spLocks noGrp="1"/>
          </p:cNvSpPr>
          <p:nvPr>
            <p:ph idx="1"/>
          </p:nvPr>
        </p:nvSpPr>
        <p:spPr>
          <a:xfrm>
            <a:off x="1006475" y="2453463"/>
            <a:ext cx="12617450" cy="5221288"/>
          </a:xfrm>
        </p:spPr>
        <p:txBody>
          <a:bodyPr vert="horz" lIns="91440" tIns="45720" rIns="91440" bIns="45720" rtlCol="0" anchor="t">
            <a:normAutofit/>
          </a:bodyPr>
          <a:lstStyle/>
          <a:p>
            <a:r>
              <a:rPr lang="en-US" dirty="0">
                <a:solidFill>
                  <a:srgbClr val="444444"/>
                </a:solidFill>
                <a:highlight>
                  <a:srgbClr val="FFFFFF"/>
                </a:highlight>
              </a:rPr>
              <a:t>Test </a:t>
            </a:r>
            <a:r>
              <a:rPr lang="en" dirty="0">
                <a:solidFill>
                  <a:srgbClr val="444444"/>
                </a:solidFill>
                <a:highlight>
                  <a:srgbClr val="FFFFFF"/>
                </a:highlight>
              </a:rPr>
              <a:t>questions may serve higher purposes than just assessing competence</a:t>
            </a:r>
          </a:p>
          <a:p>
            <a:endParaRPr lang="en-US" dirty="0">
              <a:highlight>
                <a:srgbClr val="FFFFFF"/>
              </a:highlight>
              <a:ea typeface="+mn-lt"/>
              <a:cs typeface="+mn-lt"/>
            </a:endParaRPr>
          </a:p>
          <a:p>
            <a:pPr>
              <a:spcBef>
                <a:spcPts val="1920"/>
              </a:spcBef>
              <a:spcAft>
                <a:spcPts val="1920"/>
              </a:spcAft>
            </a:pPr>
            <a:r>
              <a:rPr lang="en" dirty="0">
                <a:solidFill>
                  <a:srgbClr val="444444"/>
                </a:solidFill>
                <a:highlight>
                  <a:srgbClr val="FFFFFF"/>
                </a:highlight>
              </a:rPr>
              <a:t>Our group developed and maintained a lo</a:t>
            </a:r>
            <a:r>
              <a:rPr lang="en-US" dirty="0">
                <a:solidFill>
                  <a:srgbClr val="444444"/>
                </a:solidFill>
                <a:highlight>
                  <a:srgbClr val="FFFFFF"/>
                </a:highlight>
              </a:rPr>
              <a:t>n</a:t>
            </a:r>
            <a:r>
              <a:rPr lang="en" dirty="0">
                <a:solidFill>
                  <a:srgbClr val="444444"/>
                </a:solidFill>
                <a:highlight>
                  <a:srgbClr val="FFFFFF"/>
                </a:highlight>
              </a:rPr>
              <a:t>gitudinal, online pharmacotherapy curriculum on 48 topics designed to:</a:t>
            </a:r>
            <a:endParaRPr lang="en-US" dirty="0">
              <a:solidFill>
                <a:srgbClr val="44546A"/>
              </a:solidFill>
              <a:highlight>
                <a:srgbClr val="FFFFFF"/>
              </a:highlight>
            </a:endParaRPr>
          </a:p>
          <a:p>
            <a:pPr marL="457200" indent="-457200">
              <a:spcBef>
                <a:spcPts val="1920"/>
              </a:spcBef>
              <a:spcAft>
                <a:spcPts val="1920"/>
              </a:spcAft>
              <a:buClr>
                <a:srgbClr val="002060"/>
              </a:buClr>
              <a:buSzPct val="100000"/>
              <a:buFont typeface="Arial" pitchFamily="2" charset="2"/>
              <a:buChar char="•"/>
            </a:pPr>
            <a:r>
              <a:rPr lang="en-US" dirty="0">
                <a:solidFill>
                  <a:srgbClr val="444444"/>
                </a:solidFill>
                <a:highlight>
                  <a:srgbClr val="FFFFFF"/>
                </a:highlight>
              </a:rPr>
              <a:t>Ensure diverse content is taught across program</a:t>
            </a:r>
            <a:endParaRPr lang="en-US" dirty="0">
              <a:solidFill>
                <a:srgbClr val="44546A"/>
              </a:solidFill>
              <a:highlight>
                <a:srgbClr val="FFFFFF"/>
              </a:highlight>
            </a:endParaRPr>
          </a:p>
          <a:p>
            <a:pPr marL="457200" indent="-457200">
              <a:spcBef>
                <a:spcPts val="1920"/>
              </a:spcBef>
              <a:spcAft>
                <a:spcPts val="1920"/>
              </a:spcAft>
              <a:buClr>
                <a:srgbClr val="002060"/>
              </a:buClr>
              <a:buSzPct val="100000"/>
              <a:buFont typeface="Arial" pitchFamily="2" charset="2"/>
              <a:buChar char="•"/>
            </a:pPr>
            <a:r>
              <a:rPr lang="en" dirty="0">
                <a:solidFill>
                  <a:srgbClr val="444444"/>
                </a:solidFill>
                <a:highlight>
                  <a:srgbClr val="FFFFFF"/>
                </a:highlight>
              </a:rPr>
              <a:t>Prepare residents for the board exam</a:t>
            </a:r>
            <a:endParaRPr lang="en-US" dirty="0">
              <a:solidFill>
                <a:srgbClr val="44546A"/>
              </a:solidFill>
              <a:highlight>
                <a:srgbClr val="FFFFFF"/>
              </a:highlight>
            </a:endParaRPr>
          </a:p>
          <a:p>
            <a:pPr marL="457200" indent="-457200">
              <a:spcBef>
                <a:spcPts val="1920"/>
              </a:spcBef>
              <a:spcAft>
                <a:spcPts val="1920"/>
              </a:spcAft>
              <a:buClr>
                <a:srgbClr val="002060"/>
              </a:buClr>
              <a:buSzPct val="100000"/>
              <a:buFont typeface="Arial" pitchFamily="2" charset="2"/>
              <a:buChar char="•"/>
            </a:pPr>
            <a:r>
              <a:rPr lang="en" dirty="0">
                <a:solidFill>
                  <a:srgbClr val="444444"/>
                </a:solidFill>
                <a:highlight>
                  <a:srgbClr val="FFFFFF"/>
                </a:highlight>
              </a:rPr>
              <a:t>Teach new material</a:t>
            </a:r>
            <a:endParaRPr lang="en-US" dirty="0">
              <a:solidFill>
                <a:srgbClr val="44546A"/>
              </a:solidFill>
              <a:highlight>
                <a:srgbClr val="FFFFFF"/>
              </a:highlight>
            </a:endParaRPr>
          </a:p>
          <a:p>
            <a:endParaRPr lang="en" dirty="0">
              <a:solidFill>
                <a:srgbClr val="444444"/>
              </a:solidFill>
              <a:highlight>
                <a:srgbClr val="FFFFFF"/>
              </a:highlight>
            </a:endParaRPr>
          </a:p>
        </p:txBody>
      </p:sp>
      <p:pic>
        <p:nvPicPr>
          <p:cNvPr id="4" name="Picture 4">
            <a:extLst>
              <a:ext uri="{FF2B5EF4-FFF2-40B4-BE49-F238E27FC236}">
                <a16:creationId xmlns:a16="http://schemas.microsoft.com/office/drawing/2014/main" id="{6F7AAED2-7E38-49AC-A901-CD3015B5DD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69050" y="5776137"/>
            <a:ext cx="5561350" cy="2453463"/>
          </a:xfrm>
          <a:prstGeom prst="rect">
            <a:avLst/>
          </a:prstGeom>
        </p:spPr>
      </p:pic>
    </p:spTree>
    <p:extLst>
      <p:ext uri="{BB962C8B-B14F-4D97-AF65-F5344CB8AC3E}">
        <p14:creationId xmlns:p14="http://schemas.microsoft.com/office/powerpoint/2010/main" val="4294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C8D5-6927-7247-8DB0-5F13F3AB694A}"/>
              </a:ext>
            </a:extLst>
          </p:cNvPr>
          <p:cNvSpPr>
            <a:spLocks noGrp="1"/>
          </p:cNvSpPr>
          <p:nvPr>
            <p:ph type="title"/>
          </p:nvPr>
        </p:nvSpPr>
        <p:spPr>
          <a:xfrm>
            <a:off x="1006475" y="1443674"/>
            <a:ext cx="12617450" cy="884023"/>
          </a:xfrm>
        </p:spPr>
        <p:txBody>
          <a:bodyPr/>
          <a:lstStyle/>
          <a:p>
            <a:r>
              <a:rPr lang="en-US" dirty="0">
                <a:solidFill>
                  <a:srgbClr val="002060"/>
                </a:solidFill>
              </a:rPr>
              <a:t>Structure of our curriculum</a:t>
            </a:r>
          </a:p>
        </p:txBody>
      </p:sp>
      <p:sp>
        <p:nvSpPr>
          <p:cNvPr id="3" name="Content Placeholder 2">
            <a:extLst>
              <a:ext uri="{FF2B5EF4-FFF2-40B4-BE49-F238E27FC236}">
                <a16:creationId xmlns:a16="http://schemas.microsoft.com/office/drawing/2014/main" id="{EB7FA4A4-F895-4C7A-BD58-ECD3F1100189}"/>
              </a:ext>
            </a:extLst>
          </p:cNvPr>
          <p:cNvSpPr>
            <a:spLocks noGrp="1"/>
          </p:cNvSpPr>
          <p:nvPr>
            <p:ph idx="1"/>
          </p:nvPr>
        </p:nvSpPr>
        <p:spPr>
          <a:xfrm>
            <a:off x="1006475" y="2685159"/>
            <a:ext cx="12617450" cy="5221288"/>
          </a:xfrm>
        </p:spPr>
        <p:txBody>
          <a:bodyPr vert="horz" lIns="91440" tIns="45720" rIns="91440" bIns="45720" rtlCol="0" anchor="t">
            <a:noAutofit/>
          </a:bodyPr>
          <a:lstStyle/>
          <a:p>
            <a:pPr marL="457200" indent="-457200">
              <a:lnSpc>
                <a:spcPct val="100000"/>
              </a:lnSpc>
              <a:spcBef>
                <a:spcPts val="0"/>
              </a:spcBef>
              <a:spcAft>
                <a:spcPts val="3720"/>
              </a:spcAft>
              <a:buClr>
                <a:srgbClr val="002060"/>
              </a:buClr>
              <a:buFont typeface="Wingdings" pitchFamily="2" charset="2"/>
              <a:buChar char="q"/>
            </a:pPr>
            <a:r>
              <a:rPr lang="en-US" dirty="0">
                <a:solidFill>
                  <a:srgbClr val="444444"/>
                </a:solidFill>
                <a:highlight>
                  <a:srgbClr val="FFFFFF"/>
                </a:highlight>
                <a:ea typeface="+mn-lt"/>
                <a:cs typeface="+mn-lt"/>
              </a:rPr>
              <a:t>Each topic has objectives, relevant references, and ~12 questions/quiz</a:t>
            </a:r>
          </a:p>
          <a:p>
            <a:pPr marL="457200" indent="-457200">
              <a:lnSpc>
                <a:spcPct val="100000"/>
              </a:lnSpc>
              <a:spcBef>
                <a:spcPts val="0"/>
              </a:spcBef>
              <a:spcAft>
                <a:spcPts val="3720"/>
              </a:spcAft>
              <a:buClr>
                <a:srgbClr val="002060"/>
              </a:buClr>
              <a:buFont typeface="Wingdings" pitchFamily="2" charset="2"/>
              <a:buChar char="q"/>
            </a:pPr>
            <a:r>
              <a:rPr lang="en-US" dirty="0">
                <a:solidFill>
                  <a:srgbClr val="444444"/>
                </a:solidFill>
                <a:highlight>
                  <a:srgbClr val="FFFFFF"/>
                </a:highlight>
                <a:ea typeface="+mn-lt"/>
                <a:cs typeface="+mn-lt"/>
              </a:rPr>
              <a:t>Questions are primarily multiple choice and case based</a:t>
            </a:r>
          </a:p>
          <a:p>
            <a:pPr marL="457200" indent="-457200">
              <a:lnSpc>
                <a:spcPct val="100000"/>
              </a:lnSpc>
              <a:spcBef>
                <a:spcPts val="0"/>
              </a:spcBef>
              <a:spcAft>
                <a:spcPts val="3720"/>
              </a:spcAft>
              <a:buClr>
                <a:srgbClr val="002060"/>
              </a:buClr>
              <a:buFont typeface="Wingdings" pitchFamily="2" charset="2"/>
              <a:buChar char="q"/>
            </a:pPr>
            <a:r>
              <a:rPr lang="en" dirty="0">
                <a:solidFill>
                  <a:srgbClr val="444444"/>
                </a:solidFill>
                <a:highlight>
                  <a:srgbClr val="FFFFFF"/>
                </a:highlight>
                <a:ea typeface="+mn-lt"/>
                <a:cs typeface="+mn-lt"/>
              </a:rPr>
              <a:t>After submitting the quiz, residents get detailed, evidence-based feedback on the question and are linked to other resources</a:t>
            </a:r>
          </a:p>
          <a:p>
            <a:pPr>
              <a:spcBef>
                <a:spcPts val="1920"/>
              </a:spcBef>
              <a:spcAft>
                <a:spcPts val="1920"/>
              </a:spcAft>
            </a:pPr>
            <a:r>
              <a:rPr lang="en" dirty="0">
                <a:solidFill>
                  <a:srgbClr val="444444"/>
                </a:solidFill>
                <a:highlight>
                  <a:srgbClr val="FFFFFF"/>
                </a:highlight>
                <a:ea typeface="+mn-lt"/>
                <a:cs typeface="+mn-lt"/>
              </a:rPr>
              <a:t>We want to share our perspective on doing this for 18 years and give a few pointers on how to do this in your own program</a:t>
            </a:r>
            <a:endParaRPr lang="en" sz="2000" dirty="0">
              <a:solidFill>
                <a:srgbClr val="444444"/>
              </a:solidFill>
              <a:highlight>
                <a:srgbClr val="FFFFFF"/>
              </a:highlight>
            </a:endParaRPr>
          </a:p>
        </p:txBody>
      </p:sp>
    </p:spTree>
    <p:extLst>
      <p:ext uri="{BB962C8B-B14F-4D97-AF65-F5344CB8AC3E}">
        <p14:creationId xmlns:p14="http://schemas.microsoft.com/office/powerpoint/2010/main" val="34919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157D-A0D1-AB43-9F6C-D62346F3728E}"/>
              </a:ext>
            </a:extLst>
          </p:cNvPr>
          <p:cNvSpPr>
            <a:spLocks noGrp="1"/>
          </p:cNvSpPr>
          <p:nvPr>
            <p:ph type="title"/>
          </p:nvPr>
        </p:nvSpPr>
        <p:spPr/>
        <p:txBody>
          <a:bodyPr>
            <a:normAutofit fontScale="90000"/>
          </a:bodyPr>
          <a:lstStyle/>
          <a:p>
            <a:r>
              <a:rPr lang="en-US" dirty="0">
                <a:solidFill>
                  <a:srgbClr val="002060"/>
                </a:solidFill>
              </a:rPr>
              <a:t>7 strategies for writing better questions</a:t>
            </a:r>
          </a:p>
        </p:txBody>
      </p:sp>
      <p:sp>
        <p:nvSpPr>
          <p:cNvPr id="3" name="Content Placeholder 2">
            <a:extLst>
              <a:ext uri="{FF2B5EF4-FFF2-40B4-BE49-F238E27FC236}">
                <a16:creationId xmlns:a16="http://schemas.microsoft.com/office/drawing/2014/main" id="{9DFE3791-AD1E-9C47-818B-202320D56B4A}"/>
              </a:ext>
            </a:extLst>
          </p:cNvPr>
          <p:cNvSpPr>
            <a:spLocks noGrp="1"/>
          </p:cNvSpPr>
          <p:nvPr>
            <p:ph idx="1"/>
          </p:nvPr>
        </p:nvSpPr>
        <p:spPr/>
        <p:txBody>
          <a:bodyPr>
            <a:normAutofit lnSpcReduction="10000"/>
          </a:bodyPr>
          <a:lstStyle/>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Avoid unnecessary information</a:t>
            </a: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Avoid questions with multiple plausible answers</a:t>
            </a: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Questions should be answered without reading the answer choices</a:t>
            </a: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Use long stems and short answer choices</a:t>
            </a: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Avoid negatively phrased stems</a:t>
            </a:r>
            <a:endParaRPr lang="en-US" dirty="0">
              <a:solidFill>
                <a:schemeClr val="tx1">
                  <a:lumMod val="75000"/>
                  <a:lumOff val="25000"/>
                </a:schemeClr>
              </a:solidFill>
            </a:endParaRP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rPr>
              <a:t>Avoid always, never, all, usually, or frequently</a:t>
            </a:r>
          </a:p>
          <a:p>
            <a:pPr marL="514350" indent="-514350">
              <a:lnSpc>
                <a:spcPct val="100000"/>
              </a:lnSpc>
              <a:spcBef>
                <a:spcPts val="0"/>
              </a:spcBef>
              <a:spcAft>
                <a:spcPts val="3000"/>
              </a:spcAft>
              <a:buClr>
                <a:srgbClr val="002060"/>
              </a:buClr>
              <a:buSzPct val="100000"/>
              <a:buFont typeface="+mj-lt"/>
              <a:buAutoNum type="arabicParenR"/>
            </a:pPr>
            <a:r>
              <a:rPr lang="en-US" dirty="0">
                <a:solidFill>
                  <a:schemeClr val="tx1">
                    <a:lumMod val="75000"/>
                    <a:lumOff val="25000"/>
                  </a:schemeClr>
                </a:solidFill>
                <a:ea typeface="+mn-lt"/>
                <a:cs typeface="+mn-lt"/>
              </a:rPr>
              <a:t>Use plausible distractors</a:t>
            </a:r>
          </a:p>
        </p:txBody>
      </p:sp>
    </p:spTree>
    <p:extLst>
      <p:ext uri="{BB962C8B-B14F-4D97-AF65-F5344CB8AC3E}">
        <p14:creationId xmlns:p14="http://schemas.microsoft.com/office/powerpoint/2010/main" val="29078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BEA0-1D72-E448-B253-715BCC1637D6}"/>
              </a:ext>
            </a:extLst>
          </p:cNvPr>
          <p:cNvSpPr>
            <a:spLocks noGrp="1"/>
          </p:cNvSpPr>
          <p:nvPr>
            <p:ph type="title"/>
          </p:nvPr>
        </p:nvSpPr>
        <p:spPr/>
        <p:txBody>
          <a:bodyPr>
            <a:normAutofit fontScale="90000"/>
          </a:bodyPr>
          <a:lstStyle/>
          <a:p>
            <a:r>
              <a:rPr lang="en-US" dirty="0">
                <a:solidFill>
                  <a:srgbClr val="002060"/>
                </a:solidFill>
              </a:rPr>
              <a:t>Strategy #1: Avoid Unnecessary information</a:t>
            </a:r>
          </a:p>
        </p:txBody>
      </p:sp>
      <p:sp>
        <p:nvSpPr>
          <p:cNvPr id="3" name="Content Placeholder 2">
            <a:extLst>
              <a:ext uri="{FF2B5EF4-FFF2-40B4-BE49-F238E27FC236}">
                <a16:creationId xmlns:a16="http://schemas.microsoft.com/office/drawing/2014/main" id="{E21C18CC-A8E4-AB43-8E9B-358A07EF5510}"/>
              </a:ext>
            </a:extLst>
          </p:cNvPr>
          <p:cNvSpPr>
            <a:spLocks noGrp="1"/>
          </p:cNvSpPr>
          <p:nvPr>
            <p:ph sz="half" idx="2"/>
          </p:nvPr>
        </p:nvSpPr>
        <p:spPr>
          <a:xfrm>
            <a:off x="1008063" y="2304288"/>
            <a:ext cx="6189662" cy="5378902"/>
          </a:xfrm>
        </p:spPr>
        <p:txBody>
          <a:bodyPr>
            <a:normAutofit fontScale="92500" lnSpcReduction="20000"/>
          </a:bodyPr>
          <a:lstStyle/>
          <a:p>
            <a:pPr algn="ctr"/>
            <a:r>
              <a:rPr lang="en-US" sz="2600" dirty="0"/>
              <a:t>AVOID</a:t>
            </a:r>
          </a:p>
          <a:p>
            <a:pPr algn="ctr"/>
            <a:endParaRPr lang="en-US" sz="2600" dirty="0"/>
          </a:p>
          <a:p>
            <a:pPr>
              <a:lnSpc>
                <a:spcPct val="110000"/>
              </a:lnSpc>
              <a:spcBef>
                <a:spcPts val="0"/>
              </a:spcBef>
              <a:spcAft>
                <a:spcPts val="1200"/>
              </a:spcAft>
            </a:pPr>
            <a:r>
              <a:rPr lang="en-US" sz="2600" dirty="0"/>
              <a:t>You have a patient that comes to clinic for follow up with PMH of T2DM, HTN, CHF. Her labs include: A1c 9.7%, TC 180, LDL 122, </a:t>
            </a:r>
            <a:r>
              <a:rPr lang="en-US" sz="2600" dirty="0" err="1"/>
              <a:t>Trg</a:t>
            </a:r>
            <a:r>
              <a:rPr lang="en-US" sz="2600" dirty="0"/>
              <a:t> 130, HDL 32, </a:t>
            </a:r>
            <a:r>
              <a:rPr lang="en-US" sz="2600" dirty="0" err="1"/>
              <a:t>SCr</a:t>
            </a:r>
            <a:r>
              <a:rPr lang="en-US" sz="2600" dirty="0"/>
              <a:t> 0.95, K+ 4.3. Which of the following medications should be avoided in this patient?</a:t>
            </a:r>
          </a:p>
          <a:p>
            <a:endParaRPr lang="en-US" sz="2600" dirty="0"/>
          </a:p>
          <a:p>
            <a:pPr>
              <a:lnSpc>
                <a:spcPct val="120000"/>
              </a:lnSpc>
              <a:spcBef>
                <a:spcPts val="0"/>
              </a:spcBef>
              <a:spcAft>
                <a:spcPts val="1200"/>
              </a:spcAft>
            </a:pPr>
            <a:r>
              <a:rPr lang="en-US" sz="2600" dirty="0"/>
              <a:t>A) Pioglitazone</a:t>
            </a:r>
          </a:p>
          <a:p>
            <a:pPr>
              <a:lnSpc>
                <a:spcPct val="120000"/>
              </a:lnSpc>
              <a:spcBef>
                <a:spcPts val="0"/>
              </a:spcBef>
              <a:spcAft>
                <a:spcPts val="1200"/>
              </a:spcAft>
            </a:pPr>
            <a:r>
              <a:rPr lang="en-US" sz="2600" dirty="0"/>
              <a:t>B) Sitagliptin</a:t>
            </a:r>
          </a:p>
          <a:p>
            <a:pPr>
              <a:lnSpc>
                <a:spcPct val="120000"/>
              </a:lnSpc>
              <a:spcBef>
                <a:spcPts val="0"/>
              </a:spcBef>
              <a:spcAft>
                <a:spcPts val="1200"/>
              </a:spcAft>
            </a:pPr>
            <a:r>
              <a:rPr lang="en-US" sz="2600" dirty="0"/>
              <a:t>C) </a:t>
            </a:r>
            <a:r>
              <a:rPr lang="en-US" sz="2600" dirty="0" err="1"/>
              <a:t>Semaglutide</a:t>
            </a:r>
            <a:endParaRPr lang="en-US" sz="2600" dirty="0"/>
          </a:p>
          <a:p>
            <a:pPr>
              <a:lnSpc>
                <a:spcPct val="120000"/>
              </a:lnSpc>
              <a:spcBef>
                <a:spcPts val="0"/>
              </a:spcBef>
              <a:spcAft>
                <a:spcPts val="1200"/>
              </a:spcAft>
            </a:pPr>
            <a:r>
              <a:rPr lang="en-US" sz="2600" dirty="0"/>
              <a:t>D) Metformin</a:t>
            </a:r>
          </a:p>
        </p:txBody>
      </p:sp>
      <p:sp>
        <p:nvSpPr>
          <p:cNvPr id="6" name="Content Placeholder 5">
            <a:extLst>
              <a:ext uri="{FF2B5EF4-FFF2-40B4-BE49-F238E27FC236}">
                <a16:creationId xmlns:a16="http://schemas.microsoft.com/office/drawing/2014/main" id="{72408F0D-75CB-2D4B-9E29-2A93CA191F9C}"/>
              </a:ext>
            </a:extLst>
          </p:cNvPr>
          <p:cNvSpPr>
            <a:spLocks noGrp="1"/>
          </p:cNvSpPr>
          <p:nvPr>
            <p:ph sz="quarter" idx="4"/>
          </p:nvPr>
        </p:nvSpPr>
        <p:spPr>
          <a:xfrm>
            <a:off x="7407275" y="2304288"/>
            <a:ext cx="6219825" cy="5378902"/>
          </a:xfrm>
        </p:spPr>
        <p:txBody>
          <a:bodyPr>
            <a:normAutofit fontScale="92500" lnSpcReduction="20000"/>
          </a:bodyPr>
          <a:lstStyle/>
          <a:p>
            <a:pPr algn="ctr"/>
            <a:r>
              <a:rPr lang="en-US" sz="2600" dirty="0"/>
              <a:t>CONSIDER</a:t>
            </a:r>
          </a:p>
          <a:p>
            <a:pPr algn="ctr"/>
            <a:endParaRPr lang="en-US" sz="2600" dirty="0"/>
          </a:p>
          <a:p>
            <a:pPr>
              <a:lnSpc>
                <a:spcPct val="120000"/>
              </a:lnSpc>
              <a:spcBef>
                <a:spcPts val="0"/>
              </a:spcBef>
              <a:spcAft>
                <a:spcPts val="1200"/>
              </a:spcAft>
            </a:pPr>
            <a:r>
              <a:rPr lang="en-US" sz="2600" dirty="0"/>
              <a:t>Which diabetes medication should be avoided if a patient has a history of CHF?</a:t>
            </a:r>
          </a:p>
          <a:p>
            <a:pPr algn="ctr"/>
            <a:endParaRPr lang="en-US" sz="2600" dirty="0"/>
          </a:p>
          <a:p>
            <a:pPr>
              <a:lnSpc>
                <a:spcPct val="110000"/>
              </a:lnSpc>
              <a:spcBef>
                <a:spcPts val="0"/>
              </a:spcBef>
              <a:spcAft>
                <a:spcPts val="1800"/>
              </a:spcAft>
            </a:pPr>
            <a:r>
              <a:rPr lang="en-US" sz="2600" dirty="0"/>
              <a:t>A) Pioglitazone</a:t>
            </a:r>
          </a:p>
          <a:p>
            <a:pPr>
              <a:lnSpc>
                <a:spcPct val="110000"/>
              </a:lnSpc>
              <a:spcBef>
                <a:spcPts val="0"/>
              </a:spcBef>
              <a:spcAft>
                <a:spcPts val="1800"/>
              </a:spcAft>
            </a:pPr>
            <a:r>
              <a:rPr lang="en-US" sz="2600" dirty="0"/>
              <a:t>B) Sitagliptin</a:t>
            </a:r>
          </a:p>
          <a:p>
            <a:pPr>
              <a:lnSpc>
                <a:spcPct val="110000"/>
              </a:lnSpc>
              <a:spcBef>
                <a:spcPts val="0"/>
              </a:spcBef>
              <a:spcAft>
                <a:spcPts val="1800"/>
              </a:spcAft>
            </a:pPr>
            <a:r>
              <a:rPr lang="en-US" sz="2600" dirty="0"/>
              <a:t>C) </a:t>
            </a:r>
            <a:r>
              <a:rPr lang="en-US" sz="2600" dirty="0" err="1"/>
              <a:t>Semaglutide</a:t>
            </a:r>
            <a:endParaRPr lang="en-US" sz="2600" dirty="0"/>
          </a:p>
          <a:p>
            <a:pPr>
              <a:lnSpc>
                <a:spcPct val="110000"/>
              </a:lnSpc>
              <a:spcBef>
                <a:spcPts val="0"/>
              </a:spcBef>
              <a:spcAft>
                <a:spcPts val="1800"/>
              </a:spcAft>
            </a:pPr>
            <a:r>
              <a:rPr lang="en-US" sz="2600" dirty="0"/>
              <a:t>D) Metformin</a:t>
            </a:r>
          </a:p>
          <a:p>
            <a:pPr algn="ctr"/>
            <a:endParaRPr lang="en-US" dirty="0"/>
          </a:p>
        </p:txBody>
      </p:sp>
      <p:sp>
        <p:nvSpPr>
          <p:cNvPr id="5" name="TextBox 4">
            <a:extLst>
              <a:ext uri="{FF2B5EF4-FFF2-40B4-BE49-F238E27FC236}">
                <a16:creationId xmlns:a16="http://schemas.microsoft.com/office/drawing/2014/main" id="{7EDC498A-3E24-214C-91C5-83F374F1AD03}"/>
              </a:ext>
            </a:extLst>
          </p:cNvPr>
          <p:cNvSpPr txBox="1"/>
          <p:nvPr/>
        </p:nvSpPr>
        <p:spPr>
          <a:xfrm>
            <a:off x="512956" y="7858349"/>
            <a:ext cx="4103649" cy="276999"/>
          </a:xfrm>
          <a:prstGeom prst="rect">
            <a:avLst/>
          </a:prstGeom>
          <a:noFill/>
        </p:spPr>
        <p:txBody>
          <a:bodyPr wrap="square" rtlCol="0">
            <a:spAutoFit/>
          </a:bodyPr>
          <a:lstStyle/>
          <a:p>
            <a:r>
              <a:rPr lang="en-US" sz="1200" dirty="0"/>
              <a:t>Adapted from presentation by Dr. Alex Chessman</a:t>
            </a:r>
          </a:p>
        </p:txBody>
      </p:sp>
    </p:spTree>
    <p:extLst>
      <p:ext uri="{BB962C8B-B14F-4D97-AF65-F5344CB8AC3E}">
        <p14:creationId xmlns:p14="http://schemas.microsoft.com/office/powerpoint/2010/main" val="9347693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ustom Design">
  <a:themeElements>
    <a:clrScheme name="STFM">
      <a:dk1>
        <a:srgbClr val="414141"/>
      </a:dk1>
      <a:lt1>
        <a:srgbClr val="FFFFFF"/>
      </a:lt1>
      <a:dk2>
        <a:srgbClr val="414141"/>
      </a:dk2>
      <a:lt2>
        <a:srgbClr val="E7E6E6"/>
      </a:lt2>
      <a:accent1>
        <a:srgbClr val="1D417B"/>
      </a:accent1>
      <a:accent2>
        <a:srgbClr val="EF8D2B"/>
      </a:accent2>
      <a:accent3>
        <a:srgbClr val="0096D3"/>
      </a:accent3>
      <a:accent4>
        <a:srgbClr val="FFC000"/>
      </a:accent4>
      <a:accent5>
        <a:srgbClr val="2C9BB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1061AD011712469FE07A2EF8B31FEA" ma:contentTypeVersion="13" ma:contentTypeDescription="Create a new document." ma:contentTypeScope="" ma:versionID="042e302c8bbb460fa7db3d0787927990">
  <xsd:schema xmlns:xsd="http://www.w3.org/2001/XMLSchema" xmlns:xs="http://www.w3.org/2001/XMLSchema" xmlns:p="http://schemas.microsoft.com/office/2006/metadata/properties" xmlns:ns3="056d83eb-130f-45ed-8486-0794c2882476" xmlns:ns4="087b6201-30c8-4510-8ff5-87686dcf66f7" targetNamespace="http://schemas.microsoft.com/office/2006/metadata/properties" ma:root="true" ma:fieldsID="b421cffa87e6935cedd12ced56bcab84" ns3:_="" ns4:_="">
    <xsd:import namespace="056d83eb-130f-45ed-8486-0794c2882476"/>
    <xsd:import namespace="087b6201-30c8-4510-8ff5-87686dcf66f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d83eb-130f-45ed-8486-0794c288247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7b6201-30c8-4510-8ff5-87686dcf66f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AED5E-B02D-4112-87F4-336B11BD29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E0B832-8178-458F-89C6-15B5A9903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d83eb-130f-45ed-8486-0794c2882476"/>
    <ds:schemaRef ds:uri="087b6201-30c8-4510-8ff5-87686dcf66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62A6F0-C77D-431F-A430-4AA761C16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1609</TotalTime>
  <Words>2377</Words>
  <Application>Microsoft Macintosh PowerPoint</Application>
  <PresentationFormat>Custom</PresentationFormat>
  <Paragraphs>257</Paragraphs>
  <Slides>26</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Arial</vt:lpstr>
      <vt:lpstr>Trebuchet MS</vt:lpstr>
      <vt:lpstr>Trebuchet MS Regular</vt:lpstr>
      <vt:lpstr>Wingdings</vt:lpstr>
      <vt:lpstr>Custom Design</vt:lpstr>
      <vt:lpstr>2_Custom Design</vt:lpstr>
      <vt:lpstr>1_Custom Design</vt:lpstr>
      <vt:lpstr>3_Custom Design</vt:lpstr>
      <vt:lpstr>7_Custom Design</vt:lpstr>
      <vt:lpstr> A How-to Guide FOR Writing Questions that Teach </vt:lpstr>
      <vt:lpstr>South Carolina FM Residencies</vt:lpstr>
      <vt:lpstr>Disclosures or Conflicts of Interest</vt:lpstr>
      <vt:lpstr>Objectives</vt:lpstr>
      <vt:lpstr>Introduction</vt:lpstr>
      <vt:lpstr>Online Pharmacotherapy Curriculum</vt:lpstr>
      <vt:lpstr>Structure of our curriculum</vt:lpstr>
      <vt:lpstr>7 strategies for writing better questions</vt:lpstr>
      <vt:lpstr>Strategy #1: Avoid Unnecessary information</vt:lpstr>
      <vt:lpstr>Strategy #2: Avoid questions with multiple plausible answers</vt:lpstr>
      <vt:lpstr>Strategy #3: Questions should be answered without reading the answer choices</vt:lpstr>
      <vt:lpstr>Strategy #4: Use long stems and short answers</vt:lpstr>
      <vt:lpstr>Strategy #5: Avoid negatively phrased stems</vt:lpstr>
      <vt:lpstr>Strategy #6: avoid always, never, all, usually, or Frequently</vt:lpstr>
      <vt:lpstr>Strategy #7: Use plausible distractors</vt:lpstr>
      <vt:lpstr>Example Question: Teaching in the Stem</vt:lpstr>
      <vt:lpstr>Example Question: Teaching with Adaptive Feedback</vt:lpstr>
      <vt:lpstr>Challenges </vt:lpstr>
      <vt:lpstr>Benefits of our Collaboration</vt:lpstr>
      <vt:lpstr>Electronic platforms</vt:lpstr>
      <vt:lpstr>Considerations for teaching with Questions</vt:lpstr>
      <vt:lpstr>Future Directions</vt:lpstr>
      <vt:lpstr>REFERENCES</vt:lpstr>
      <vt:lpstr>Thank you!  Questions? Comments?  Contact us:</vt:lpstr>
      <vt:lpstr>Abstract</vt:lpstr>
      <vt:lpstr>Why is this session important to family medicine educators? Provide evidence for the need for education on this topic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Bragg, Scott</cp:lastModifiedBy>
  <cp:revision>384</cp:revision>
  <dcterms:created xsi:type="dcterms:W3CDTF">2019-09-09T13:17:00Z</dcterms:created>
  <dcterms:modified xsi:type="dcterms:W3CDTF">2020-07-15T20:23:11Z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0x010100951061AD011712469FE07A2EF8B31FEA</vt:lpwstr>
  </property>
</Properties>
</file>