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7" r:id="rId33"/>
    <p:sldId id="288" r:id="rId34"/>
  </p:sldIdLst>
  <p:sldSz cx="12192000" cy="6858000"/>
  <p:notesSz cx="6858000" cy="9906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 Corderm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75172"/>
  </p:normalViewPr>
  <p:slideViewPr>
    <p:cSldViewPr snapToGrid="0" snapToObjects="1">
      <p:cViewPr varScale="1">
        <p:scale>
          <a:sx n="73" d="100"/>
          <a:sy n="73" d="100"/>
        </p:scale>
        <p:origin x="18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1-24T20:56:32.422" idx="1">
    <p:pos x="6000" y="0"/>
    <p:text>This is the one citation-heavy slide, and I included the footnote references in the presenter notes, as well as all references in alphabetical order at the end. Is that standard?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Health-Care-Handbook-Elisabeth-Paperback/dp/B00ZT11KIG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0439861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scholar.google.com/scholar_lookup?journal=Health+Aff+(Millwood)&amp;title=Transforming+primary+care:+from+past+practice+to+the+practice+of+the+future&amp;author=D+Margolius&amp;author=T+Bodenheimer&amp;volume=29&amp;issue=5&amp;publication_year=2010&amp;pages=779-784&amp;pmid=20439861&amp;doi=10.1377/hlthaff.2010.0045&amp;" TargetMode="External"/><Relationship Id="rId4" Type="http://schemas.openxmlformats.org/officeDocument/2006/relationships/hyperlink" Target="https://dx.doi.org/10.1377%2Fhlthaff.2010.0045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market.com/Andy_Dean_Photog/2898472-Welcome-To-The-Future-Road-Sign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bf2b1e37d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g7bf2b1e37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bf2b1e37d_0_3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73" name="Google Shape;173;g7bf2b1e37d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bf2b1e37d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82" name="Google Shape;182;g7bf2b1e37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d66df71c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g6d66df71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https://www.amazon.com/Health-Care-Handbook-Elisabeth-Paperback/dp/B00ZT11KIG</a:t>
            </a:r>
            <a:r>
              <a:rPr lang="en-US"/>
              <a:t> </a:t>
            </a:r>
            <a:endParaRPr/>
          </a:p>
        </p:txBody>
      </p:sp>
      <p:sp>
        <p:nvSpPr>
          <p:cNvPr id="194" name="Google Shape;1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c55edcd8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c55edcd8c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205;g7c55edcd8c_0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bf2b1e37d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Margolius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D, Bodenheimer T. Transforming primary care: from past practice to the practice of the future. Health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Aff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(Millwood) 2010;29(5):779–784.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doi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: 10.1377/hlthaff.2010.0045. [</a:t>
            </a:r>
            <a:r>
              <a:rPr lang="en-US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PubMed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] [</a:t>
            </a:r>
            <a:r>
              <a:rPr lang="en-US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CrossRef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] [</a:t>
            </a:r>
            <a:r>
              <a:rPr lang="en-US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Google Scholar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]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7" name="Google Shape;217;g7bf2b1e37d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bf2b1e37d_0_2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" name="Google Shape;223;g7bf2b1e37d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bf2b1e37d_0_2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0" name="Google Shape;230;g7bf2b1e37d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bf2b1e37d_0_2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7" name="Google Shape;237;g7bf2b1e37d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6d66df71c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Image: https://</a:t>
            </a:r>
            <a:r>
              <a:rPr lang="en-US" dirty="0" err="1"/>
              <a:t>www.amazon.com</a:t>
            </a:r>
            <a:r>
              <a:rPr lang="en-US" dirty="0"/>
              <a:t>/</a:t>
            </a:r>
            <a:r>
              <a:rPr lang="en-US" dirty="0" err="1"/>
              <a:t>MasBros</a:t>
            </a:r>
            <a:r>
              <a:rPr lang="en-US" dirty="0"/>
              <a:t>-</a:t>
            </a:r>
            <a:r>
              <a:rPr lang="en-US" dirty="0" err="1"/>
              <a:t>LensBall</a:t>
            </a:r>
            <a:r>
              <a:rPr lang="en-US" dirty="0"/>
              <a:t>-Crystal-Photography-Accessory/</a:t>
            </a:r>
            <a:r>
              <a:rPr lang="en-US" dirty="0" err="1"/>
              <a:t>dp</a:t>
            </a:r>
            <a:r>
              <a:rPr lang="en-US" dirty="0"/>
              <a:t>/B07JNRYL3K</a:t>
            </a:r>
            <a:endParaRPr dirty="0"/>
          </a:p>
        </p:txBody>
      </p:sp>
      <p:sp>
        <p:nvSpPr>
          <p:cNvPr id="251" name="Google Shape;251;g6d66df71c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7bf2b1e37d_0_2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7" name="Google Shape;257;g7bf2b1e37d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bf2b1e37d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3" name="Google Shape;263;g7bf2b1e37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7bf2b1e37d_0_1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g7bf2b1e37d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c55edcd8c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7c55edcd8c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6" name="Google Shape;276;g7c55edcd8c_0_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7bf2b1e37d_0_2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5" name="Google Shape;285;g7bf2b1e37d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7bf2b1e37d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7bf2b1e37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7bf2b1e37d_0_2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https://creativemarket.com/Andy_Dean_Photog/2898472-Welcome-To-The-Future-Road-Sign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297" name="Google Shape;297;g7bf2b1e37d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7c55edcd8c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Image: https://</a:t>
            </a:r>
            <a:r>
              <a:rPr lang="en-US" dirty="0" err="1"/>
              <a:t>pixels.com</a:t>
            </a:r>
            <a:r>
              <a:rPr lang="en-US" dirty="0"/>
              <a:t>/featured/crystal-ball-photography-</a:t>
            </a:r>
            <a:r>
              <a:rPr lang="en-US" dirty="0" err="1"/>
              <a:t>michael</a:t>
            </a:r>
            <a:r>
              <a:rPr lang="en-US" dirty="0"/>
              <a:t>-</a:t>
            </a:r>
            <a:r>
              <a:rPr lang="en-US" dirty="0" err="1"/>
              <a:t>crowder.html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Quote: https://</a:t>
            </a:r>
            <a:r>
              <a:rPr lang="en-US" dirty="0" err="1"/>
              <a:t>www.medicaleconomics.com</a:t>
            </a:r>
            <a:r>
              <a:rPr lang="en-US" dirty="0"/>
              <a:t>/medical-economics-blog/where-future-primary-care-headed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7" name="Google Shape;307;g7c55edcd8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e13aa4ecf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g6e13aa4ec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bf2b1e37d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7bf2b1e37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7bf2b1e37d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7bf2b1e37d_0_3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8" name="Google Shape;328;g7bf2b1e37d_0_3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6e062fe0c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6e062fe0cb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g6e062fe0cb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6e062fe0c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6e062fe0cb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g6e062fe0cb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bf2b1e37d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7bf2b1e37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c55edcd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c55edcd8c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40;g7c55edcd8c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bf2b1e37d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7bf2b1e37d_0_3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Image: https://</a:t>
            </a:r>
            <a:r>
              <a:rPr lang="en-US" dirty="0" err="1"/>
              <a:t>www.ebay.com</a:t>
            </a:r>
            <a:r>
              <a:rPr lang="en-US" dirty="0"/>
              <a:t>/</a:t>
            </a:r>
            <a:r>
              <a:rPr lang="en-US" dirty="0" err="1"/>
              <a:t>itm</a:t>
            </a:r>
            <a:r>
              <a:rPr lang="en-US" dirty="0"/>
              <a:t>/60mm-Clear-Glass-Crystal-Ball-Photography-Lens-Sphere-Magic-Meditate-Home-Mascot-/264454747134</a:t>
            </a:r>
            <a:endParaRPr dirty="0"/>
          </a:p>
        </p:txBody>
      </p:sp>
      <p:sp>
        <p:nvSpPr>
          <p:cNvPr id="147" name="Google Shape;147;g7bf2b1e37d_0_3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c55edcd8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7c55edcd8c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dirty="0"/>
          </a:p>
        </p:txBody>
      </p:sp>
      <p:sp>
        <p:nvSpPr>
          <p:cNvPr id="154" name="Google Shape;154;g7c55edcd8c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c55edcd8c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c55edcd8c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g7c55edcd8c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" name="Google Shape;22;p2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rotWithShape="1">
            <a:blip r:embed="rId2">
              <a:alphaModFix/>
            </a:blip>
            <a:tile tx="-133350" ty="-6350" sx="50000" sy="50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 rot="5400000">
            <a:off x="3872484" y="-562356"/>
            <a:ext cx="4023360" cy="972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 rot="5400000">
            <a:off x="7334251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 rot="5400000">
            <a:off x="2076451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0" name="Google Shape;90;p12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🢝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🢝"/>
              <a:defRPr sz="16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2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" name="Google Shape;43;p5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5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rotWithShape="1">
            <a:blip r:embed="rId2">
              <a:alphaModFix/>
            </a:blip>
            <a:tile tx="-133350" ty="-6350" sx="50000" sy="50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599088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4"/>
          </p:nvPr>
        </p:nvSpPr>
        <p:spPr>
          <a:xfrm>
            <a:off x="599088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>
            <a:spLocks noGrp="1"/>
          </p:cNvSpPr>
          <p:nvPr>
            <p:ph type="pic" idx="2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56A9F3"/>
          </a:solidFill>
          <a:ln>
            <a:noFill/>
          </a:ln>
        </p:spPr>
        <p:txBody>
          <a:bodyPr spcFirstLastPara="1" wrap="square" lIns="457200" tIns="365750" rIns="4570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wentieth Century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7" name="Google Shape;77;p10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 "/>
              <a:defRPr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1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000"/>
              <a:buFont typeface="Twentieth Century"/>
              <a:buNone/>
              <a:defRPr sz="5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 "/>
              <a:defRPr sz="2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7" name="Google Shape;97;p13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3017271/" TargetMode="External"/><Relationship Id="rId3" Type="http://schemas.openxmlformats.org/officeDocument/2006/relationships/hyperlink" Target="https://www.ncbi.nlm.nih.gov/pmc/articles/PMC5377886/" TargetMode="External"/><Relationship Id="rId7" Type="http://schemas.openxmlformats.org/officeDocument/2006/relationships/hyperlink" Target="https://www.ncbi.nlm.nih.gov/pubmed/23212505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mc/articles/PMC4226775/" TargetMode="External"/><Relationship Id="rId11" Type="http://schemas.openxmlformats.org/officeDocument/2006/relationships/hyperlink" Target="https://www.ncbi.nlm.nih.gov/pubmed/15306662" TargetMode="External"/><Relationship Id="rId5" Type="http://schemas.openxmlformats.org/officeDocument/2006/relationships/hyperlink" Target="https://www.ncbi.nlm.nih.gov/pmc/articles/PMC6819421/" TargetMode="External"/><Relationship Id="rId10" Type="http://schemas.openxmlformats.org/officeDocument/2006/relationships/hyperlink" Target="https://www.ncbi.nlm.nih.gov/pubmed/23165279" TargetMode="External"/><Relationship Id="rId4" Type="http://schemas.openxmlformats.org/officeDocument/2006/relationships/hyperlink" Target="https://www.ncbi.nlm.nih.gov/pubmed/24128615" TargetMode="External"/><Relationship Id="rId9" Type="http://schemas.openxmlformats.org/officeDocument/2006/relationships/hyperlink" Target="https://www.ncbi.nlm.nih.gov/pubmed/14963077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5508639/" TargetMode="External"/><Relationship Id="rId3" Type="http://schemas.openxmlformats.org/officeDocument/2006/relationships/hyperlink" Target="https://www.ncbi.nlm.nih.gov/pmc/articles/PMC3896545/" TargetMode="External"/><Relationship Id="rId7" Type="http://schemas.openxmlformats.org/officeDocument/2006/relationships/hyperlink" Target="https://www.ncbi.nlm.nih.gov/pubmed/10498096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24280791" TargetMode="External"/><Relationship Id="rId11" Type="http://schemas.openxmlformats.org/officeDocument/2006/relationships/hyperlink" Target="https://www.ncbi.nlm.nih.gov/pubmed/22931258" TargetMode="External"/><Relationship Id="rId5" Type="http://schemas.openxmlformats.org/officeDocument/2006/relationships/hyperlink" Target="https://www.ncbi.nlm.nih.gov/pubmed/24826848" TargetMode="External"/><Relationship Id="rId10" Type="http://schemas.openxmlformats.org/officeDocument/2006/relationships/hyperlink" Target="https://www.ncbi.nlm.nih.gov/pmc/articles/PMC4539313/" TargetMode="External"/><Relationship Id="rId4" Type="http://schemas.openxmlformats.org/officeDocument/2006/relationships/hyperlink" Target="https://www.ncbi.nlm.nih.gov/pubmed/15838091" TargetMode="External"/><Relationship Id="rId9" Type="http://schemas.openxmlformats.org/officeDocument/2006/relationships/hyperlink" Target="https://www.ncbi.nlm.nih.gov/pubmed/31072942?dopt=Abstract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3659145/" TargetMode="External"/><Relationship Id="rId3" Type="http://schemas.openxmlformats.org/officeDocument/2006/relationships/hyperlink" Target="https://www.ncbi.nlm.nih.gov/pubmed/25006712" TargetMode="External"/><Relationship Id="rId7" Type="http://schemas.openxmlformats.org/officeDocument/2006/relationships/hyperlink" Target="https://www.ncbi.nlm.nih.gov/pubmed/26839946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19005190" TargetMode="External"/><Relationship Id="rId5" Type="http://schemas.openxmlformats.org/officeDocument/2006/relationships/hyperlink" Target="https://www.ncbi.nlm.nih.gov/pubmed/16943396" TargetMode="External"/><Relationship Id="rId4" Type="http://schemas.openxmlformats.org/officeDocument/2006/relationships/hyperlink" Target="https://www.ncbi.nlm.nih.gov/pubmed/2173283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 amt="79000"/>
          </a:blip>
          <a:srcRect l="9658" t="9648" r="9923" b="9340"/>
          <a:stretch/>
        </p:blipFill>
        <p:spPr>
          <a:xfrm>
            <a:off x="1538013" y="-1027850"/>
            <a:ext cx="9115925" cy="891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>
            <a:spLocks noGrp="1"/>
          </p:cNvSpPr>
          <p:nvPr>
            <p:ph type="ctrTitle" idx="4294967295"/>
          </p:nvPr>
        </p:nvSpPr>
        <p:spPr>
          <a:xfrm>
            <a:off x="2675850" y="531150"/>
            <a:ext cx="7145100" cy="29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wentieth Century"/>
              <a:buNone/>
            </a:pPr>
            <a:r>
              <a:rPr lang="en-US">
                <a:solidFill>
                  <a:srgbClr val="000000"/>
                </a:solidFill>
              </a:rPr>
              <a:t>Better than a Crystal Ball: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wentieth Century"/>
              <a:buNone/>
            </a:pPr>
            <a:r>
              <a:rPr lang="en-US" sz="4000">
                <a:solidFill>
                  <a:srgbClr val="000000"/>
                </a:solidFill>
              </a:rPr>
              <a:t> </a:t>
            </a:r>
            <a:endParaRPr sz="40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wentieth Century"/>
              <a:buNone/>
            </a:pPr>
            <a:r>
              <a:rPr lang="en-US" sz="4000">
                <a:solidFill>
                  <a:srgbClr val="000000"/>
                </a:solidFill>
              </a:rPr>
              <a:t>A Longitudinal Sub-I Project to</a:t>
            </a:r>
            <a:endParaRPr sz="40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wentieth Century"/>
              <a:buNone/>
            </a:pPr>
            <a:r>
              <a:rPr lang="en-US" sz="4000">
                <a:solidFill>
                  <a:srgbClr val="000000"/>
                </a:solidFill>
              </a:rPr>
              <a:t>    Prepare for the Future of Primary Care</a:t>
            </a:r>
            <a:endParaRPr sz="4000">
              <a:solidFill>
                <a:srgbClr val="000000"/>
              </a:solidFill>
            </a:endParaRPr>
          </a:p>
        </p:txBody>
      </p:sp>
      <p:sp>
        <p:nvSpPr>
          <p:cNvPr id="110" name="Google Shape;110;p15"/>
          <p:cNvSpPr txBox="1">
            <a:spLocks noGrp="1"/>
          </p:cNvSpPr>
          <p:nvPr>
            <p:ph type="subTitle" idx="4294967295"/>
          </p:nvPr>
        </p:nvSpPr>
        <p:spPr>
          <a:xfrm>
            <a:off x="2675850" y="4050450"/>
            <a:ext cx="7145100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1295"/>
              <a:buNone/>
            </a:pPr>
            <a:r>
              <a:rPr lang="en-US" sz="2200">
                <a:solidFill>
                  <a:srgbClr val="000000"/>
                </a:solidFill>
              </a:rPr>
              <a:t>Sara Corderman, MD, SUNY Downstate College of Medicine</a:t>
            </a:r>
            <a:endParaRPr sz="22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1295"/>
              <a:buNone/>
            </a:pPr>
            <a:r>
              <a:rPr lang="en-US" sz="2200">
                <a:solidFill>
                  <a:srgbClr val="000000"/>
                </a:solidFill>
              </a:rPr>
              <a:t>Lea Hoff, MD, Kaiser Permanente Santa Rosa</a:t>
            </a:r>
            <a:endParaRPr sz="2200">
              <a:solidFill>
                <a:srgbClr val="000000"/>
              </a:solidFill>
            </a:endParaRPr>
          </a:p>
        </p:txBody>
      </p:sp>
      <p:cxnSp>
        <p:nvCxnSpPr>
          <p:cNvPr id="111" name="Google Shape;111;p15"/>
          <p:cNvCxnSpPr/>
          <p:nvPr/>
        </p:nvCxnSpPr>
        <p:spPr>
          <a:xfrm>
            <a:off x="3715925" y="3790500"/>
            <a:ext cx="5064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2" name="Google Shape;112;p15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>
            <a:off x="4685863" y="5266806"/>
            <a:ext cx="2820225" cy="118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"/>
          </p:nvPr>
        </p:nvSpPr>
        <p:spPr>
          <a:xfrm>
            <a:off x="1024100" y="2084925"/>
            <a:ext cx="9720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2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4000"/>
              <a:buAutoNum type="arabicPeriod"/>
            </a:pPr>
            <a:r>
              <a:rPr lang="en-US" sz="4000"/>
              <a:t>Introduction</a:t>
            </a:r>
            <a:endParaRPr sz="4000"/>
          </a:p>
          <a:p>
            <a:pPr marL="4572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AutoNum type="arabicPeriod"/>
            </a:pPr>
            <a:r>
              <a:rPr lang="en-US" sz="4000" b="1">
                <a:solidFill>
                  <a:schemeClr val="accent5"/>
                </a:solidFill>
              </a:rPr>
              <a:t>The “Future of Primary Care” elective</a:t>
            </a:r>
            <a:endParaRPr sz="4000" b="1">
              <a:solidFill>
                <a:schemeClr val="accent5"/>
              </a:solidFill>
            </a:endParaRPr>
          </a:p>
          <a:p>
            <a:pPr marL="4572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-US" sz="4000"/>
              <a:t>The "Future of Primary Care Workbook" </a:t>
            </a:r>
            <a:endParaRPr sz="4000"/>
          </a:p>
          <a:p>
            <a:pPr marL="4572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-US" sz="4000"/>
              <a:t>Student projects and student feedback</a:t>
            </a:r>
            <a:endParaRPr sz="4000"/>
          </a:p>
          <a:p>
            <a:pPr marL="4572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-US" sz="4000"/>
              <a:t>Future directions</a:t>
            </a:r>
            <a:endParaRPr sz="4000"/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5" name="Google Shape;175;p25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6" name="Google Shape;176;p25"/>
          <p:cNvSpPr/>
          <p:nvPr/>
        </p:nvSpPr>
        <p:spPr>
          <a:xfrm>
            <a:off x="0" y="0"/>
            <a:ext cx="6201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7" name="Google Shape;177;p25"/>
          <p:cNvSpPr txBox="1">
            <a:spLocks noGrp="1"/>
          </p:cNvSpPr>
          <p:nvPr>
            <p:ph type="body" idx="2"/>
          </p:nvPr>
        </p:nvSpPr>
        <p:spPr>
          <a:xfrm>
            <a:off x="254400" y="3165775"/>
            <a:ext cx="5304600" cy="3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</a:pPr>
            <a:r>
              <a:rPr lang="en-US" sz="3000">
                <a:solidFill>
                  <a:schemeClr val="lt1"/>
                </a:solidFill>
              </a:rPr>
              <a:t>New residency since June 2018 (6-6-6)</a:t>
            </a:r>
            <a:endParaRPr sz="3000">
              <a:solidFill>
                <a:schemeClr val="lt1"/>
              </a:solidFill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</a:pPr>
            <a:r>
              <a:rPr lang="en-US" sz="3000">
                <a:solidFill>
                  <a:srgbClr val="FFFFFF"/>
                </a:solidFill>
              </a:rPr>
              <a:t>4-week Sub-Internship</a:t>
            </a:r>
            <a:endParaRPr sz="3000">
              <a:solidFill>
                <a:srgbClr val="FFFFFF"/>
              </a:solidFill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</a:pPr>
            <a:r>
              <a:rPr lang="en-US" sz="3000">
                <a:solidFill>
                  <a:schemeClr val="lt1"/>
                </a:solidFill>
              </a:rPr>
              <a:t>1-2 students per month</a:t>
            </a:r>
            <a:endParaRPr sz="3000">
              <a:solidFill>
                <a:srgbClr val="FFFFFF"/>
              </a:solidFill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</a:pPr>
            <a:r>
              <a:rPr lang="en-US" sz="3000">
                <a:solidFill>
                  <a:srgbClr val="FFFFFF"/>
                </a:solidFill>
              </a:rPr>
              <a:t>Northern California: 1h North of San Francisco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178" name="Google Shape;1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201300" cy="260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1300" y="1518450"/>
            <a:ext cx="5990700" cy="3821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625" y="65463"/>
            <a:ext cx="11858748" cy="672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 txBox="1">
            <a:spLocks noGrp="1"/>
          </p:cNvSpPr>
          <p:nvPr>
            <p:ph type="title"/>
          </p:nvPr>
        </p:nvSpPr>
        <p:spPr>
          <a:xfrm rot="-776070">
            <a:off x="2682639" y="3014520"/>
            <a:ext cx="6874589" cy="8559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 dirty="0">
                <a:solidFill>
                  <a:srgbClr val="000000"/>
                </a:solidFill>
              </a:rPr>
              <a:t>Sample elective schedule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1024100" y="2084925"/>
            <a:ext cx="9720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2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4000"/>
              <a:buAutoNum type="arabicPeriod"/>
            </a:pPr>
            <a:r>
              <a:rPr lang="en-US" sz="4000"/>
              <a:t>Introduction</a:t>
            </a:r>
            <a:endParaRPr sz="4000"/>
          </a:p>
          <a:p>
            <a:pPr marL="4572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-US" sz="4000"/>
              <a:t>The “Future of Primary Care” elective</a:t>
            </a:r>
            <a:endParaRPr sz="4000"/>
          </a:p>
          <a:p>
            <a:pPr marL="4572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AutoNum type="arabicPeriod"/>
            </a:pPr>
            <a:r>
              <a:rPr lang="en-US" sz="4000" b="1">
                <a:solidFill>
                  <a:schemeClr val="accent5"/>
                </a:solidFill>
              </a:rPr>
              <a:t>The "Future of Primary Care Workbook" </a:t>
            </a:r>
            <a:endParaRPr sz="4000" b="1">
              <a:solidFill>
                <a:schemeClr val="accent5"/>
              </a:solidFill>
            </a:endParaRPr>
          </a:p>
          <a:p>
            <a:pPr marL="4572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-US" sz="4000"/>
              <a:t>Student projects and student feedback</a:t>
            </a:r>
            <a:endParaRPr sz="4000"/>
          </a:p>
          <a:p>
            <a:pPr marL="4572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-US" sz="4000"/>
              <a:t>Future directions</a:t>
            </a:r>
            <a:endParaRPr sz="4000"/>
          </a:p>
          <a:p>
            <a:pPr marL="45720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4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6" name="Google Shape;196;p28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7" name="Google Shape;197;p28"/>
          <p:cNvSpPr/>
          <p:nvPr/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Twentieth Century"/>
              <a:buNone/>
            </a:pPr>
            <a:r>
              <a:rPr lang="en-US" sz="5000">
                <a:solidFill>
                  <a:srgbClr val="FFFFFF"/>
                </a:solidFill>
              </a:rPr>
              <a:t>INSPIRATION</a:t>
            </a:r>
            <a:endParaRPr/>
          </a:p>
        </p:txBody>
      </p:sp>
      <p:cxnSp>
        <p:nvCxnSpPr>
          <p:cNvPr id="199" name="Google Shape;199;p28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C4E2F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0" name="Google Shape;200;p28"/>
          <p:cNvSpPr txBox="1">
            <a:spLocks noGrp="1"/>
          </p:cNvSpPr>
          <p:nvPr>
            <p:ph type="body" idx="2"/>
          </p:nvPr>
        </p:nvSpPr>
        <p:spPr>
          <a:xfrm>
            <a:off x="762000" y="2286000"/>
            <a:ext cx="4345800" cy="3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Char char="●"/>
            </a:pPr>
            <a:r>
              <a:rPr lang="en-US" sz="3600">
                <a:solidFill>
                  <a:srgbClr val="FFFFFF"/>
                </a:solidFill>
              </a:rPr>
              <a:t>Written by medical students, for medical students</a:t>
            </a:r>
            <a:endParaRPr sz="36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600"/>
              <a:buChar char="●"/>
            </a:pPr>
            <a:r>
              <a:rPr lang="en-US" sz="3600">
                <a:solidFill>
                  <a:srgbClr val="FFFFFF"/>
                </a:solidFill>
              </a:rPr>
              <a:t>Required reading at many medical schools</a:t>
            </a:r>
            <a:endParaRPr sz="3600"/>
          </a:p>
        </p:txBody>
      </p:sp>
      <p:pic>
        <p:nvPicPr>
          <p:cNvPr id="201" name="Google Shape;20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8501" y="396300"/>
            <a:ext cx="4039556" cy="606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38758">
            <a:off x="9973704" y="3856782"/>
            <a:ext cx="2188666" cy="276946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xfrm>
            <a:off x="1024125" y="471500"/>
            <a:ext cx="4139100" cy="173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FPC Workbook</a:t>
            </a:r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body" idx="2"/>
          </p:nvPr>
        </p:nvSpPr>
        <p:spPr>
          <a:xfrm>
            <a:off x="1024125" y="2257500"/>
            <a:ext cx="4205100" cy="376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8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/>
              <a:t>Workbook, not handbook</a:t>
            </a:r>
            <a:endParaRPr sz="3300"/>
          </a:p>
          <a:p>
            <a:pPr marL="457200" lvl="0" indent="-438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/>
              <a:t>Divided into 4 weeks</a:t>
            </a:r>
            <a:endParaRPr sz="3300"/>
          </a:p>
          <a:p>
            <a:pPr marL="457200" lvl="0" indent="-438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/>
              <a:t>Incorporates questions that provoke reflection and self-testing at every stage </a:t>
            </a:r>
            <a:endParaRPr sz="3300"/>
          </a:p>
        </p:txBody>
      </p:sp>
      <p:pic>
        <p:nvPicPr>
          <p:cNvPr id="210" name="Google Shape;21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95465">
            <a:off x="9619800" y="197425"/>
            <a:ext cx="2579975" cy="332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1125" y="3678462"/>
            <a:ext cx="2279332" cy="291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33925" y="152400"/>
            <a:ext cx="2716175" cy="345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84134">
            <a:off x="5440802" y="117675"/>
            <a:ext cx="2840074" cy="352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553021">
            <a:off x="5518718" y="3792188"/>
            <a:ext cx="2549914" cy="308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>
                <a:solidFill>
                  <a:srgbClr val="000000"/>
                </a:solidFill>
              </a:rPr>
              <a:t>WEEK 1: Kaiser Permanente and the future of primary care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20" name="Google Shape;220;p30"/>
          <p:cNvPicPr preferRelativeResize="0"/>
          <p:nvPr/>
        </p:nvPicPr>
        <p:blipFill rotWithShape="1">
          <a:blip r:embed="rId3">
            <a:alphaModFix/>
          </a:blip>
          <a:srcRect t="9284" b="10542"/>
          <a:stretch/>
        </p:blipFill>
        <p:spPr>
          <a:xfrm>
            <a:off x="1502638" y="2320825"/>
            <a:ext cx="9186725" cy="382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>
            <a:spLocks noGrp="1"/>
          </p:cNvSpPr>
          <p:nvPr>
            <p:ph type="title"/>
          </p:nvPr>
        </p:nvSpPr>
        <p:spPr>
          <a:xfrm>
            <a:off x="1024125" y="585225"/>
            <a:ext cx="104802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WEEK 2: Imaging the primary care clinic of the future</a:t>
            </a:r>
            <a:endParaRPr sz="4800"/>
          </a:p>
        </p:txBody>
      </p:sp>
      <p:pic>
        <p:nvPicPr>
          <p:cNvPr id="226" name="Google Shape;22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01552">
            <a:off x="1039098" y="1441176"/>
            <a:ext cx="8869822" cy="5752898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1"/>
          <p:cNvSpPr txBox="1">
            <a:spLocks noGrp="1"/>
          </p:cNvSpPr>
          <p:nvPr>
            <p:ph type="body" idx="1"/>
          </p:nvPr>
        </p:nvSpPr>
        <p:spPr>
          <a:xfrm>
            <a:off x="2676475" y="3135325"/>
            <a:ext cx="6004500" cy="23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rgbClr val="FFFFFF"/>
                </a:solidFill>
              </a:rPr>
              <a:t>“How will the primary care clinic of the future address _______?”</a:t>
            </a:r>
            <a:endParaRPr sz="45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>
            <a:spLocks noGrp="1"/>
          </p:cNvSpPr>
          <p:nvPr>
            <p:ph type="title"/>
          </p:nvPr>
        </p:nvSpPr>
        <p:spPr>
          <a:xfrm>
            <a:off x="981000" y="733650"/>
            <a:ext cx="9720000" cy="10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800"/>
              <a:buFont typeface="Twentieth Century"/>
              <a:buNone/>
            </a:pPr>
            <a:r>
              <a:rPr lang="en-US" sz="4800"/>
              <a:t>ENDLESS TOPICS </a:t>
            </a:r>
            <a:endParaRPr/>
          </a:p>
        </p:txBody>
      </p:sp>
      <p:sp>
        <p:nvSpPr>
          <p:cNvPr id="233" name="Google Shape;233;p32"/>
          <p:cNvSpPr txBox="1">
            <a:spLocks noGrp="1"/>
          </p:cNvSpPr>
          <p:nvPr>
            <p:ph type="body" idx="1"/>
          </p:nvPr>
        </p:nvSpPr>
        <p:spPr>
          <a:xfrm>
            <a:off x="1119221" y="1978525"/>
            <a:ext cx="4207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●"/>
            </a:pPr>
            <a:r>
              <a:rPr lang="en-US" sz="2800" b="1">
                <a:solidFill>
                  <a:schemeClr val="accent5"/>
                </a:solidFill>
              </a:rPr>
              <a:t>Collaborative care</a:t>
            </a:r>
            <a:endParaRPr sz="2800" b="1">
              <a:solidFill>
                <a:schemeClr val="accent5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●"/>
            </a:pPr>
            <a:r>
              <a:rPr lang="en-US" sz="2800" b="1">
                <a:solidFill>
                  <a:schemeClr val="accent5"/>
                </a:solidFill>
              </a:rPr>
              <a:t>Diversifying medicine</a:t>
            </a:r>
            <a:endParaRPr sz="2800" b="1">
              <a:solidFill>
                <a:schemeClr val="accent5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●"/>
            </a:pPr>
            <a:r>
              <a:rPr lang="en-US" sz="2800" b="1">
                <a:solidFill>
                  <a:schemeClr val="accent5"/>
                </a:solidFill>
              </a:rPr>
              <a:t>POCUS</a:t>
            </a:r>
            <a:endParaRPr sz="2800" b="1">
              <a:solidFill>
                <a:schemeClr val="accent5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●"/>
            </a:pPr>
            <a:r>
              <a:rPr lang="en-US" sz="2800" b="1">
                <a:solidFill>
                  <a:schemeClr val="accent5"/>
                </a:solidFill>
              </a:rPr>
              <a:t>Food and nutrition</a:t>
            </a:r>
            <a:endParaRPr sz="2800" b="1">
              <a:solidFill>
                <a:schemeClr val="accent5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Digital health</a:t>
            </a:r>
            <a:endParaRPr sz="2800"/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AI</a:t>
            </a:r>
            <a:endParaRPr sz="2800"/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Blockchain</a:t>
            </a:r>
            <a:endParaRPr sz="2800"/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Big data</a:t>
            </a:r>
            <a:endParaRPr sz="280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Personalized medicine</a:t>
            </a:r>
            <a:endParaRPr sz="2800" b="1">
              <a:solidFill>
                <a:schemeClr val="accent5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Climate change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Aging</a:t>
            </a:r>
            <a:endParaRPr sz="2800"/>
          </a:p>
        </p:txBody>
      </p:sp>
      <p:sp>
        <p:nvSpPr>
          <p:cNvPr id="234" name="Google Shape;234;p32"/>
          <p:cNvSpPr txBox="1"/>
          <p:nvPr/>
        </p:nvSpPr>
        <p:spPr>
          <a:xfrm>
            <a:off x="4991975" y="1896075"/>
            <a:ext cx="5374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wentieth Century"/>
              <a:buChar char="●"/>
            </a:pPr>
            <a:r>
              <a:rPr lang="en-US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Poverty and universal basic income (UBI)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wentieth Century"/>
              <a:buChar char="●"/>
            </a:pPr>
            <a:r>
              <a:rPr lang="en-US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Housing and homelessness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wentieth Century"/>
              <a:buChar char="●"/>
            </a:pPr>
            <a:r>
              <a:rPr lang="en-US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Obesity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wentieth Century"/>
              <a:buChar char="●"/>
            </a:pPr>
            <a:r>
              <a:rPr lang="en-US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Trauma and ACEs</a:t>
            </a:r>
            <a:endParaRPr sz="2800"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○"/>
            </a:pPr>
            <a:r>
              <a:rPr lang="en-US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Gun violence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wentieth Century"/>
              <a:buChar char="●"/>
            </a:pPr>
            <a:r>
              <a:rPr lang="en-US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Racism and anti-racism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wentieth Century"/>
              <a:buChar char="●"/>
            </a:pPr>
            <a:r>
              <a:rPr lang="en-US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Physical space (medical home, patient homes)</a:t>
            </a:r>
            <a:endParaRPr sz="2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THREE-SIDED APPROACH</a:t>
            </a:r>
            <a:endParaRPr/>
          </a:p>
        </p:txBody>
      </p:sp>
      <p:pic>
        <p:nvPicPr>
          <p:cNvPr id="240" name="Google Shape;24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375" y="1549550"/>
            <a:ext cx="4242400" cy="424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6400" y="1549550"/>
            <a:ext cx="4242400" cy="424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9375" y="1549550"/>
            <a:ext cx="4242400" cy="424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44486" y="2988000"/>
            <a:ext cx="1536176" cy="136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78513" y="2987988"/>
            <a:ext cx="1024125" cy="136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100475" y="3033613"/>
            <a:ext cx="1274250" cy="127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3"/>
          <p:cNvSpPr txBox="1">
            <a:spLocks noGrp="1"/>
          </p:cNvSpPr>
          <p:nvPr>
            <p:ph type="body" idx="4294967295"/>
          </p:nvPr>
        </p:nvSpPr>
        <p:spPr>
          <a:xfrm>
            <a:off x="1171125" y="5341075"/>
            <a:ext cx="2898300" cy="730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3200"/>
              <a:t>Literature review</a:t>
            </a:r>
            <a:endParaRPr sz="3200"/>
          </a:p>
        </p:txBody>
      </p:sp>
      <p:sp>
        <p:nvSpPr>
          <p:cNvPr id="247" name="Google Shape;247;p33"/>
          <p:cNvSpPr txBox="1">
            <a:spLocks noGrp="1"/>
          </p:cNvSpPr>
          <p:nvPr>
            <p:ph type="body" idx="4294967295"/>
          </p:nvPr>
        </p:nvSpPr>
        <p:spPr>
          <a:xfrm>
            <a:off x="4849151" y="5341075"/>
            <a:ext cx="2898300" cy="730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3200"/>
              <a:t>Proposed models</a:t>
            </a:r>
            <a:endParaRPr sz="3200"/>
          </a:p>
        </p:txBody>
      </p:sp>
      <p:sp>
        <p:nvSpPr>
          <p:cNvPr id="248" name="Google Shape;248;p33"/>
          <p:cNvSpPr txBox="1">
            <a:spLocks noGrp="1"/>
          </p:cNvSpPr>
          <p:nvPr>
            <p:ph type="body" idx="4294967295"/>
          </p:nvPr>
        </p:nvSpPr>
        <p:spPr>
          <a:xfrm>
            <a:off x="8396150" y="5341075"/>
            <a:ext cx="3247200" cy="730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3200"/>
              <a:t>Patient &amp; provider narrative</a:t>
            </a:r>
            <a:endParaRPr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DISCLOSURES</a:t>
            </a:r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1024125" y="2286000"/>
            <a:ext cx="10872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2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000"/>
              <a:buChar char="●"/>
            </a:pPr>
            <a:r>
              <a:rPr lang="en-US" sz="4000"/>
              <a:t>We have no conflict of interest to disclose.</a:t>
            </a:r>
            <a:endParaRPr sz="4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>
            <a:spLocks noGrp="1"/>
          </p:cNvSpPr>
          <p:nvPr>
            <p:ph type="title"/>
          </p:nvPr>
        </p:nvSpPr>
        <p:spPr>
          <a:xfrm>
            <a:off x="6180750" y="171200"/>
            <a:ext cx="5518500" cy="6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WEEK 3: 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Narrative review, the patient voice and addressing bias</a:t>
            </a:r>
            <a:endParaRPr/>
          </a:p>
        </p:txBody>
      </p:sp>
      <p:pic>
        <p:nvPicPr>
          <p:cNvPr id="254" name="Google Shape;25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00" y="564850"/>
            <a:ext cx="5728300" cy="572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WEEK 4: Reflect and share what you’re learned</a:t>
            </a:r>
            <a:endParaRPr/>
          </a:p>
        </p:txBody>
      </p:sp>
      <p:sp>
        <p:nvSpPr>
          <p:cNvPr id="260" name="Google Shape;260;p35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533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800"/>
              <a:buChar char="●"/>
            </a:pPr>
            <a:r>
              <a:rPr lang="en-US" sz="4800"/>
              <a:t>15-minute presentation:</a:t>
            </a:r>
            <a:endParaRPr sz="4800"/>
          </a:p>
          <a:p>
            <a:pPr marL="914400" lvl="1" indent="-482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○"/>
            </a:pPr>
            <a:r>
              <a:rPr lang="en-US" sz="4000"/>
              <a:t>FPC topic</a:t>
            </a:r>
            <a:endParaRPr sz="4000"/>
          </a:p>
          <a:p>
            <a:pPr marL="914400" lvl="1" indent="-482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○"/>
            </a:pPr>
            <a:r>
              <a:rPr lang="en-US" sz="4000"/>
              <a:t>KP observations</a:t>
            </a:r>
            <a:endParaRPr sz="4000"/>
          </a:p>
          <a:p>
            <a:pPr marL="914400" lvl="1" indent="-482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○"/>
            </a:pPr>
            <a:r>
              <a:rPr lang="en-US" sz="4000"/>
              <a:t>Impact of the rotation</a:t>
            </a:r>
            <a:endParaRPr sz="4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266" name="Google Shape;266;p36"/>
          <p:cNvSpPr txBox="1">
            <a:spLocks noGrp="1"/>
          </p:cNvSpPr>
          <p:nvPr>
            <p:ph type="body" idx="1"/>
          </p:nvPr>
        </p:nvSpPr>
        <p:spPr>
          <a:xfrm>
            <a:off x="1024100" y="2084925"/>
            <a:ext cx="9720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2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4000"/>
              <a:buAutoNum type="arabicPeriod"/>
            </a:pPr>
            <a:r>
              <a:rPr lang="en-US" sz="4000"/>
              <a:t>Introduction</a:t>
            </a:r>
            <a:endParaRPr sz="4000"/>
          </a:p>
          <a:p>
            <a:pPr marL="4572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-US" sz="4000"/>
              <a:t>The “Future of Primary Care” elective</a:t>
            </a:r>
            <a:endParaRPr sz="4000"/>
          </a:p>
          <a:p>
            <a:pPr marL="4572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-US" sz="4000"/>
              <a:t>The "Future of Primary Care Workbook" </a:t>
            </a:r>
            <a:endParaRPr sz="4000"/>
          </a:p>
          <a:p>
            <a:pPr marL="4572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AutoNum type="arabicPeriod"/>
            </a:pPr>
            <a:r>
              <a:rPr lang="en-US" sz="4000" b="1">
                <a:solidFill>
                  <a:schemeClr val="accent5"/>
                </a:solidFill>
              </a:rPr>
              <a:t>Student projects and student feedback</a:t>
            </a:r>
            <a:endParaRPr sz="4000" b="1">
              <a:solidFill>
                <a:schemeClr val="accent5"/>
              </a:solidFill>
            </a:endParaRPr>
          </a:p>
          <a:p>
            <a:pPr marL="4572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-US" sz="4000"/>
              <a:t>Future directions</a:t>
            </a:r>
            <a:endParaRPr sz="4000"/>
          </a:p>
          <a:p>
            <a:pPr marL="45720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4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>
            <a:spLocks noGrp="1"/>
          </p:cNvSpPr>
          <p:nvPr>
            <p:ph type="title"/>
          </p:nvPr>
        </p:nvSpPr>
        <p:spPr>
          <a:xfrm>
            <a:off x="981000" y="733650"/>
            <a:ext cx="9720000" cy="10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800"/>
              <a:buFont typeface="Twentieth Century"/>
              <a:buNone/>
            </a:pPr>
            <a:r>
              <a:rPr lang="en-US" sz="4800"/>
              <a:t>5 STUDENTS: TOPICS SO FAR</a:t>
            </a:r>
            <a:endParaRPr/>
          </a:p>
        </p:txBody>
      </p:sp>
      <p:sp>
        <p:nvSpPr>
          <p:cNvPr id="272" name="Google Shape;272;p37"/>
          <p:cNvSpPr txBox="1">
            <a:spLocks noGrp="1"/>
          </p:cNvSpPr>
          <p:nvPr>
            <p:ph type="body" idx="1"/>
          </p:nvPr>
        </p:nvSpPr>
        <p:spPr>
          <a:xfrm>
            <a:off x="1119230" y="1978525"/>
            <a:ext cx="9581700" cy="45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●"/>
            </a:pPr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POCUS 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and the Future of Primary Care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●"/>
            </a:pPr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Food as Medicine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: Reimagining the Primary Care Office Through Nutrition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●"/>
            </a:pPr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Diversifying Medicine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●"/>
            </a:pPr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Collaborative Care Teams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: The Key to Care Delivery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●"/>
            </a:pPr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Community and Patient Responsive Practice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387" y="-1037425"/>
            <a:ext cx="10463225" cy="893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8"/>
          <p:cNvSpPr txBox="1">
            <a:spLocks noGrp="1"/>
          </p:cNvSpPr>
          <p:nvPr>
            <p:ph type="title" idx="4294967295"/>
          </p:nvPr>
        </p:nvSpPr>
        <p:spPr>
          <a:xfrm>
            <a:off x="4720454" y="822859"/>
            <a:ext cx="2848034" cy="155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/>
              <a:t>“The workbook helped me organize my thoughts and guide my reflection through this rotation”</a:t>
            </a:r>
            <a:endParaRPr sz="2200" i="1" dirty="0"/>
          </a:p>
        </p:txBody>
      </p:sp>
      <p:sp>
        <p:nvSpPr>
          <p:cNvPr id="280" name="Google Shape;280;p38"/>
          <p:cNvSpPr txBox="1">
            <a:spLocks noGrp="1"/>
          </p:cNvSpPr>
          <p:nvPr>
            <p:ph type="title" idx="4294967295"/>
          </p:nvPr>
        </p:nvSpPr>
        <p:spPr>
          <a:xfrm>
            <a:off x="4332234" y="5422136"/>
            <a:ext cx="2880300" cy="926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/>
              <a:t>“Thank you for an overall incredible rotation!”</a:t>
            </a:r>
            <a:r>
              <a:rPr lang="en-US" sz="2200" dirty="0"/>
              <a:t>              </a:t>
            </a:r>
            <a:endParaRPr sz="2200" dirty="0"/>
          </a:p>
        </p:txBody>
      </p:sp>
      <p:sp>
        <p:nvSpPr>
          <p:cNvPr id="281" name="Google Shape;281;p38"/>
          <p:cNvSpPr txBox="1">
            <a:spLocks noGrp="1"/>
          </p:cNvSpPr>
          <p:nvPr>
            <p:ph type="title" idx="4294967295"/>
          </p:nvPr>
        </p:nvSpPr>
        <p:spPr>
          <a:xfrm>
            <a:off x="3207988" y="2487724"/>
            <a:ext cx="4360500" cy="155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/>
              <a:t>“I used the workbook to [...] reflect on the larger picture when it comes to the future of primary care which is not an opportunity I have had elsewhere in medical school”</a:t>
            </a:r>
            <a:endParaRPr sz="2200" b="1" i="1" dirty="0"/>
          </a:p>
        </p:txBody>
      </p:sp>
      <p:sp>
        <p:nvSpPr>
          <p:cNvPr id="282" name="Google Shape;282;p38"/>
          <p:cNvSpPr txBox="1">
            <a:spLocks noGrp="1"/>
          </p:cNvSpPr>
          <p:nvPr>
            <p:ph type="title" idx="4294967295"/>
          </p:nvPr>
        </p:nvSpPr>
        <p:spPr>
          <a:xfrm>
            <a:off x="5233569" y="4172130"/>
            <a:ext cx="3595200" cy="111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/>
              <a:t>“I feel grateful to have had the opportunity to research and share about a topic I am passionate about”</a:t>
            </a:r>
            <a:endParaRPr sz="2200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9"/>
          <p:cNvSpPr txBox="1">
            <a:spLocks noGrp="1"/>
          </p:cNvSpPr>
          <p:nvPr>
            <p:ph type="title"/>
          </p:nvPr>
        </p:nvSpPr>
        <p:spPr>
          <a:xfrm>
            <a:off x="1024125" y="585225"/>
            <a:ext cx="102948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 sz="4000"/>
              <a:t>ONE STUDENT’S IMPRESSION OF THE KP MODEL</a:t>
            </a:r>
            <a:endParaRPr sz="4000"/>
          </a:p>
        </p:txBody>
      </p:sp>
      <p:sp>
        <p:nvSpPr>
          <p:cNvPr id="288" name="Google Shape;288;p39"/>
          <p:cNvSpPr txBox="1">
            <a:spLocks noGrp="1"/>
          </p:cNvSpPr>
          <p:nvPr>
            <p:ph type="body" idx="1"/>
          </p:nvPr>
        </p:nvSpPr>
        <p:spPr>
          <a:xfrm>
            <a:off x="850901" y="1944800"/>
            <a:ext cx="10294800" cy="4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Salaries instead of fee-for-service means truly patient-centered care</a:t>
            </a:r>
            <a:endParaRPr sz="360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Recognizes that the small things are big – which makes a big difference in culture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Truly team-based</a:t>
            </a:r>
            <a:endParaRPr sz="3600"/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PHASE</a:t>
            </a:r>
            <a:endParaRPr sz="30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Convenience = adherence &amp; coordination</a:t>
            </a:r>
            <a:endParaRPr sz="3600"/>
          </a:p>
          <a:p>
            <a:pPr marL="45720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</a:pP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294" name="Google Shape;294;p40"/>
          <p:cNvSpPr txBox="1">
            <a:spLocks noGrp="1"/>
          </p:cNvSpPr>
          <p:nvPr>
            <p:ph type="body" idx="1"/>
          </p:nvPr>
        </p:nvSpPr>
        <p:spPr>
          <a:xfrm>
            <a:off x="1024100" y="2084925"/>
            <a:ext cx="9720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2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4000"/>
              <a:buAutoNum type="arabicPeriod"/>
            </a:pPr>
            <a:r>
              <a:rPr lang="en-US" sz="4000"/>
              <a:t>Introduction</a:t>
            </a:r>
            <a:endParaRPr sz="4000"/>
          </a:p>
          <a:p>
            <a:pPr marL="4572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-US" sz="4000"/>
              <a:t>The “Future of Primary Care” elective</a:t>
            </a:r>
            <a:endParaRPr sz="4000"/>
          </a:p>
          <a:p>
            <a:pPr marL="4572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-US" sz="4000"/>
              <a:t>The "Future of Primary Care Workbook" </a:t>
            </a:r>
            <a:endParaRPr sz="4000"/>
          </a:p>
          <a:p>
            <a:pPr marL="4572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-US" sz="4000"/>
              <a:t>Student projects and student feedback</a:t>
            </a:r>
            <a:endParaRPr sz="4000"/>
          </a:p>
          <a:p>
            <a:pPr marL="4572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AutoNum type="arabicPeriod"/>
            </a:pPr>
            <a:r>
              <a:rPr lang="en-US" sz="4000" b="1">
                <a:solidFill>
                  <a:schemeClr val="accent5"/>
                </a:solidFill>
              </a:rPr>
              <a:t>Future directions</a:t>
            </a:r>
            <a:endParaRPr sz="4000" b="1">
              <a:solidFill>
                <a:schemeClr val="accent5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4000"/>
          </a:p>
          <a:p>
            <a:pPr marL="45720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4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9" name="Google Shape;299;p41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0" name="Google Shape;300;p41"/>
          <p:cNvSpPr/>
          <p:nvPr/>
        </p:nvSpPr>
        <p:spPr>
          <a:xfrm>
            <a:off x="0" y="0"/>
            <a:ext cx="5468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1" name="Google Shape;301;p41"/>
          <p:cNvSpPr txBox="1">
            <a:spLocks noGrp="1"/>
          </p:cNvSpPr>
          <p:nvPr>
            <p:ph type="title"/>
          </p:nvPr>
        </p:nvSpPr>
        <p:spPr>
          <a:xfrm>
            <a:off x="1024129" y="585216"/>
            <a:ext cx="37791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Twentieth Century"/>
              <a:buNone/>
            </a:pPr>
            <a:r>
              <a:rPr lang="en-US" sz="5000">
                <a:solidFill>
                  <a:srgbClr val="FFFFFF"/>
                </a:solidFill>
              </a:rPr>
              <a:t>NEXT STEPS</a:t>
            </a:r>
            <a:endParaRPr/>
          </a:p>
        </p:txBody>
      </p:sp>
      <p:cxnSp>
        <p:nvCxnSpPr>
          <p:cNvPr id="302" name="Google Shape;302;p41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C4E2F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3" name="Google Shape;303;p41"/>
          <p:cNvSpPr txBox="1">
            <a:spLocks noGrp="1"/>
          </p:cNvSpPr>
          <p:nvPr>
            <p:ph type="body" idx="2"/>
          </p:nvPr>
        </p:nvSpPr>
        <p:spPr>
          <a:xfrm>
            <a:off x="762000" y="2286000"/>
            <a:ext cx="4345800" cy="3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</a:pPr>
            <a:r>
              <a:rPr lang="en-US" sz="2800" dirty="0">
                <a:solidFill>
                  <a:srgbClr val="FFFFFF"/>
                </a:solidFill>
              </a:rPr>
              <a:t>Keep using on rotation </a:t>
            </a:r>
            <a:endParaRPr sz="2800" dirty="0">
              <a:solidFill>
                <a:srgbClr val="FFFFFF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</a:pPr>
            <a:r>
              <a:rPr lang="en-US" sz="2800" dirty="0">
                <a:solidFill>
                  <a:srgbClr val="FFFFFF"/>
                </a:solidFill>
              </a:rPr>
              <a:t>Create a student-made curriculum on the future of primary care</a:t>
            </a:r>
            <a:endParaRPr sz="2800" dirty="0">
              <a:solidFill>
                <a:srgbClr val="FFFFFF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</a:pPr>
            <a:r>
              <a:rPr lang="en-US" sz="2800" dirty="0">
                <a:solidFill>
                  <a:srgbClr val="FFFFFF"/>
                </a:solidFill>
              </a:rPr>
              <a:t>Disseminate beyond KP for other rotation sites to adapt (Check the STFM Online Resource Library!)</a:t>
            </a:r>
            <a:endParaRPr sz="28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dirty="0">
              <a:solidFill>
                <a:srgbClr val="FFFFFF"/>
              </a:solidFill>
            </a:endParaRPr>
          </a:p>
        </p:txBody>
      </p:sp>
      <p:pic>
        <p:nvPicPr>
          <p:cNvPr id="304" name="Google Shape;304;p41"/>
          <p:cNvPicPr preferRelativeResize="0"/>
          <p:nvPr/>
        </p:nvPicPr>
        <p:blipFill rotWithShape="1">
          <a:blip r:embed="rId3">
            <a:alphaModFix amt="82000"/>
          </a:blip>
          <a:srcRect l="1137" r="33468"/>
          <a:stretch/>
        </p:blipFill>
        <p:spPr>
          <a:xfrm>
            <a:off x="5468400" y="0"/>
            <a:ext cx="67235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12192001" cy="7315167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2"/>
          <p:cNvSpPr/>
          <p:nvPr/>
        </p:nvSpPr>
        <p:spPr>
          <a:xfrm>
            <a:off x="5310489" y="526000"/>
            <a:ext cx="6738300" cy="4731900"/>
          </a:xfrm>
          <a:prstGeom prst="rect">
            <a:avLst/>
          </a:prstGeom>
          <a:solidFill>
            <a:srgbClr val="646363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1" name="Google Shape;311;p42"/>
          <p:cNvSpPr txBox="1">
            <a:spLocks noGrp="1"/>
          </p:cNvSpPr>
          <p:nvPr>
            <p:ph type="body" idx="1"/>
          </p:nvPr>
        </p:nvSpPr>
        <p:spPr>
          <a:xfrm>
            <a:off x="5913339" y="1039300"/>
            <a:ext cx="5532600" cy="3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dirty="0">
                <a:solidFill>
                  <a:srgbClr val="FFFFFF"/>
                </a:solidFill>
              </a:rPr>
              <a:t>“It’s not just whether primary care docs will get more money and control. It’s whether we rebuild our healthcare system around them.” </a:t>
            </a:r>
            <a:endParaRPr sz="32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dirty="0">
                <a:solidFill>
                  <a:srgbClr val="FFFFFF"/>
                </a:solidFill>
              </a:rPr>
              <a:t>- </a:t>
            </a:r>
            <a:r>
              <a:rPr lang="en-US" sz="3200" dirty="0"/>
              <a:t>Joe Flower, author of </a:t>
            </a:r>
            <a:r>
              <a:rPr lang="en-US" sz="3200" i="1" dirty="0"/>
              <a:t>Healthcare Beyond Reform: Doing it Right for Half the Cost</a:t>
            </a:r>
            <a:endParaRPr dirty="0"/>
          </a:p>
        </p:txBody>
      </p:sp>
      <p:sp>
        <p:nvSpPr>
          <p:cNvPr id="5" name="Google Shape;311;p42">
            <a:extLst>
              <a:ext uri="{FF2B5EF4-FFF2-40B4-BE49-F238E27FC236}">
                <a16:creationId xmlns:a16="http://schemas.microsoft.com/office/drawing/2014/main" id="{135C11D7-86DC-4008-967E-A303E329BBCD}"/>
              </a:ext>
            </a:extLst>
          </p:cNvPr>
          <p:cNvSpPr txBox="1">
            <a:spLocks/>
          </p:cNvSpPr>
          <p:nvPr/>
        </p:nvSpPr>
        <p:spPr>
          <a:xfrm>
            <a:off x="533139" y="526000"/>
            <a:ext cx="4309794" cy="4596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wentieth Century"/>
              <a:buChar char=" "/>
              <a:defRPr sz="2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indent="0" algn="ctr">
              <a:spcBef>
                <a:spcPts val="0"/>
              </a:spcBef>
              <a:buSzPts val="3200"/>
              <a:buFont typeface="Twentieth Century"/>
              <a:buNone/>
            </a:pPr>
            <a:r>
              <a:rPr lang="en-US" sz="6600" dirty="0"/>
              <a:t>Thank you!</a:t>
            </a:r>
          </a:p>
          <a:p>
            <a:pPr marL="0" indent="0" algn="ctr">
              <a:spcBef>
                <a:spcPts val="0"/>
              </a:spcBef>
              <a:buSzPts val="3200"/>
              <a:buFont typeface="Twentieth Century"/>
              <a:buNone/>
            </a:pPr>
            <a:r>
              <a:rPr lang="en-US" sz="6600" dirty="0"/>
              <a:t>Questions?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EVALUATE</a:t>
            </a:r>
            <a:endParaRPr/>
          </a:p>
        </p:txBody>
      </p:sp>
      <p:sp>
        <p:nvSpPr>
          <p:cNvPr id="317" name="Google Shape;317;p43"/>
          <p:cNvSpPr txBox="1">
            <a:spLocks noGrp="1"/>
          </p:cNvSpPr>
          <p:nvPr>
            <p:ph type="body" idx="1"/>
          </p:nvPr>
        </p:nvSpPr>
        <p:spPr>
          <a:xfrm>
            <a:off x="1024100" y="2084925"/>
            <a:ext cx="9720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 sz="4800"/>
              <a:t>Please evaluate this presentation using the conference mobile app by scrolling to the bottom of the session description.</a:t>
            </a:r>
            <a:endParaRPr sz="4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4000" b="1">
              <a:solidFill>
                <a:schemeClr val="accent5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4000"/>
          </a:p>
          <a:p>
            <a:pPr marL="45720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body" idx="1"/>
          </p:nvPr>
        </p:nvSpPr>
        <p:spPr>
          <a:xfrm>
            <a:off x="1024100" y="2084925"/>
            <a:ext cx="9720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2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4000"/>
              <a:buAutoNum type="arabicPeriod"/>
            </a:pPr>
            <a:r>
              <a:rPr lang="en-US" sz="4000"/>
              <a:t>Introduction</a:t>
            </a:r>
            <a:endParaRPr sz="4000"/>
          </a:p>
          <a:p>
            <a:pPr marL="4572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-US" sz="4000"/>
              <a:t>The “Future of Primary Care” elective</a:t>
            </a:r>
            <a:endParaRPr sz="4000"/>
          </a:p>
          <a:p>
            <a:pPr marL="4572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-US" sz="4000"/>
              <a:t>The "Future of Primary Care Workbook" </a:t>
            </a:r>
            <a:endParaRPr sz="4000"/>
          </a:p>
          <a:p>
            <a:pPr marL="4572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-US" sz="4000"/>
              <a:t>Student projects and student feedback</a:t>
            </a:r>
            <a:endParaRPr sz="4000"/>
          </a:p>
          <a:p>
            <a:pPr marL="4572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-US" sz="4000"/>
              <a:t>Future directions</a:t>
            </a:r>
            <a:endParaRPr sz="4000"/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5"/>
          <p:cNvSpPr txBox="1">
            <a:spLocks noGrp="1"/>
          </p:cNvSpPr>
          <p:nvPr>
            <p:ph type="title"/>
          </p:nvPr>
        </p:nvSpPr>
        <p:spPr>
          <a:xfrm>
            <a:off x="1024125" y="585225"/>
            <a:ext cx="10358400" cy="149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 (1)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31" name="Google Shape;331;p45"/>
          <p:cNvSpPr txBox="1">
            <a:spLocks noGrp="1"/>
          </p:cNvSpPr>
          <p:nvPr>
            <p:ph type="body" idx="1"/>
          </p:nvPr>
        </p:nvSpPr>
        <p:spPr>
          <a:xfrm>
            <a:off x="809625" y="1896000"/>
            <a:ext cx="10572900" cy="44133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/>
              <a:t>Ellner AL, Phillips RS. The Coming Primary Care Revolution. J Gen Intern Med. 2017;32(4):380–6. doi: 10.1007/s11606-016-3944-3. [</a:t>
            </a:r>
            <a:r>
              <a:rPr lang="en-US" sz="1400" u="sng">
                <a:solidFill>
                  <a:srgbClr val="0563C1"/>
                </a:solidFill>
                <a:hlinkClick r:id="rId3"/>
              </a:rPr>
              <a:t>PMC free article</a:t>
            </a:r>
            <a:r>
              <a:rPr lang="en-US" sz="1400"/>
              <a:t>]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/>
              <a:t>Allencherril, J. The Future of Primary Care: One Medical Student's View. J Participat Med. 2014;6(14).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/>
              <a:t>Erikson CE, Danish S, Jones KC, Sandberg SF, Carle AC. The role of medical school culture in primary care career choice. Acad. Med. 2013;88:1919–26. doi: 10.1097/ACM.0000000000000038. [</a:t>
            </a:r>
            <a:r>
              <a:rPr lang="en-US" sz="1400" u="sng">
                <a:solidFill>
                  <a:schemeClr val="hlink"/>
                </a:solidFill>
                <a:hlinkClick r:id="rId4"/>
              </a:rPr>
              <a:t>PubMed</a:t>
            </a:r>
            <a:r>
              <a:rPr lang="en-US" sz="1400"/>
              <a:t>]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/>
              <a:t>Fritz EM, van den Hoogenhof S, Braman JP. Association between medical student debt and choice of specialty: a 6-year retrospective study. </a:t>
            </a:r>
            <a:r>
              <a:rPr lang="en-US" sz="1400" i="1"/>
              <a:t>BMC Med Educ</a:t>
            </a:r>
            <a:r>
              <a:rPr lang="en-US" sz="1400"/>
              <a:t>. 2019;19(1):395. Published 2019 Oct 28. doi:10.1186/s12909-019-1797-2 [</a:t>
            </a:r>
            <a:r>
              <a:rPr lang="en-US" sz="1400" u="sng">
                <a:solidFill>
                  <a:schemeClr val="hlink"/>
                </a:solidFill>
                <a:hlinkClick r:id="rId5"/>
              </a:rPr>
              <a:t>PubMed</a:t>
            </a:r>
            <a:r>
              <a:rPr lang="en-US" sz="1400"/>
              <a:t>]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/>
              <a:t>Phillips JP, Petterson SM, Bazemore AW, Phillips RL. A retrospective analysis of the relationship between medical student debt and primary care practice in the United States. </a:t>
            </a:r>
            <a:r>
              <a:rPr lang="en-US" sz="1400" i="1"/>
              <a:t>Ann Fam Med</a:t>
            </a:r>
            <a:r>
              <a:rPr lang="en-US" sz="1400"/>
              <a:t>. 2014;12(6):542–549. doi:10.1370/afm.1697 [</a:t>
            </a:r>
            <a:r>
              <a:rPr lang="en-US" sz="1400" u="sng">
                <a:solidFill>
                  <a:schemeClr val="hlink"/>
                </a:solidFill>
                <a:hlinkClick r:id="rId6"/>
              </a:rPr>
              <a:t>PubMed</a:t>
            </a:r>
            <a:r>
              <a:rPr lang="en-US" sz="1400"/>
              <a:t>]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/>
              <a:t>Schwartz MD. The US, primary care workforce and graduate medical education policy. JAMA. 2012;308:2252–3. doi: 10.1001/jama.2012.77034. [</a:t>
            </a:r>
            <a:r>
              <a:rPr lang="en-US" sz="1400" u="sng">
                <a:solidFill>
                  <a:schemeClr val="hlink"/>
                </a:solidFill>
                <a:hlinkClick r:id="rId7"/>
              </a:rPr>
              <a:t>PubMed</a:t>
            </a:r>
            <a:r>
              <a:rPr lang="en-US" sz="1400"/>
              <a:t>]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/>
              <a:t>Scott I, Gowans M, Wright B, Brenneis F, Banner S, Boone J. Determinants of choosing a career in family medicine. Can. Med. Assoc. J. 2011;183:E1–8. doi: 10.1503/cmaj.091805. [</a:t>
            </a:r>
            <a:r>
              <a:rPr lang="en-US" sz="1400" u="sng">
                <a:solidFill>
                  <a:schemeClr val="hlink"/>
                </a:solidFill>
                <a:hlinkClick r:id="rId8"/>
              </a:rPr>
              <a:t>PMC free article</a:t>
            </a:r>
            <a:r>
              <a:rPr lang="en-US" sz="1400"/>
              <a:t>]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/>
              <a:t>Senf JH, Campos-Outcalt D, Kutob R. Factors related to the choice of family medicine: a reassessment and literature review. J. Am. Board Fam. Pract. 2003;16:502–12. doi: 10.3122/jabfm.16.6.502. [</a:t>
            </a:r>
            <a:r>
              <a:rPr lang="en-US" sz="1400" u="sng">
                <a:solidFill>
                  <a:schemeClr val="hlink"/>
                </a:solidFill>
                <a:hlinkClick r:id="rId9"/>
              </a:rPr>
              <a:t>PubMed</a:t>
            </a:r>
            <a:r>
              <a:rPr lang="en-US" sz="1400"/>
              <a:t>]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/>
              <a:t>Youngclaus JA, Koehler PA, Kotlikoff LJ, Weicha JM. Can medical students afford to choose primary care? an economic analysis of physician education debt repayment. Acad. Med. 2013;88:16–25. doi: 10.1097/ACM.0b013e318277a7df. [</a:t>
            </a:r>
            <a:r>
              <a:rPr lang="en-US" sz="1400" u="sng">
                <a:solidFill>
                  <a:schemeClr val="hlink"/>
                </a:solidFill>
                <a:hlinkClick r:id="rId10"/>
              </a:rPr>
              <a:t>PubMed</a:t>
            </a:r>
            <a:r>
              <a:rPr lang="en-US" sz="1400"/>
              <a:t>]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/>
              <a:t>Fincher R-ME. The road less traveled—attracting students to primary care. N. Engl. J. Med. 2004;351:630–2. doi: 10.1056/NEJMp048054. [</a:t>
            </a:r>
            <a:r>
              <a:rPr lang="en-US" sz="1400" u="sng">
                <a:solidFill>
                  <a:schemeClr val="hlink"/>
                </a:solidFill>
                <a:hlinkClick r:id="rId11"/>
              </a:rPr>
              <a:t>PubMed</a:t>
            </a:r>
            <a:r>
              <a:rPr lang="en-US" sz="1400"/>
              <a:t>]</a:t>
            </a:r>
            <a:endParaRPr sz="1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6"/>
          <p:cNvSpPr txBox="1">
            <a:spLocks noGrp="1"/>
          </p:cNvSpPr>
          <p:nvPr>
            <p:ph type="title"/>
          </p:nvPr>
        </p:nvSpPr>
        <p:spPr>
          <a:xfrm>
            <a:off x="1024125" y="585225"/>
            <a:ext cx="10358400" cy="149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 (2)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38" name="Google Shape;338;p46"/>
          <p:cNvSpPr txBox="1">
            <a:spLocks noGrp="1"/>
          </p:cNvSpPr>
          <p:nvPr>
            <p:ph type="body" idx="1"/>
          </p:nvPr>
        </p:nvSpPr>
        <p:spPr>
          <a:xfrm>
            <a:off x="809625" y="1896000"/>
            <a:ext cx="10572900" cy="44133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 startAt="11"/>
            </a:pPr>
            <a:r>
              <a:rPr lang="en-US" sz="1400"/>
              <a:t>Hepworth J, Davis A, Harris A, et al. The four pillars for primary care physician workforce reform: a blueprint for future activity. Ann Fam Med. 2014;12(1)83–87 [</a:t>
            </a:r>
            <a:r>
              <a:rPr lang="en-US" sz="1400" u="sng">
                <a:solidFill>
                  <a:schemeClr val="hlink"/>
                </a:solidFill>
                <a:hlinkClick r:id="rId3"/>
              </a:rPr>
              <a:t>PMC free article</a:t>
            </a:r>
            <a:r>
              <a:rPr lang="en-US" sz="1400"/>
              <a:t>]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 startAt="11"/>
            </a:pPr>
            <a:r>
              <a:rPr lang="en-US" sz="1400"/>
              <a:t>Schwartz MD, Basco WT, Grey MR, Elmore JG, Rubenstein A. Rekindling student interest in generalist careers. Ann. Intern. Med. 2005;142:715–24. doi: 10.7326/0003-4819-142-8-200504190-00040. [</a:t>
            </a:r>
            <a:r>
              <a:rPr lang="en-US" sz="1400" u="sng">
                <a:solidFill>
                  <a:schemeClr val="hlink"/>
                </a:solidFill>
                <a:hlinkClick r:id="rId4"/>
              </a:rPr>
              <a:t>PubMed</a:t>
            </a:r>
            <a:r>
              <a:rPr lang="en-US" sz="1400"/>
              <a:t>]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 startAt="11"/>
            </a:pPr>
            <a:r>
              <a:rPr lang="en-US" sz="1400"/>
              <a:t>Sheline B, Tran AN, Jackson J, Peyser B, Rogers S, Engle D. The primary care leadership track at the Duke University School of Medicine: creating change agents to improve population health. Acad. Med. 2014;89:1370–4. doi: 10.1097/ACM.0000000000000305. [</a:t>
            </a:r>
            <a:r>
              <a:rPr lang="en-US" sz="1400" u="sng">
                <a:solidFill>
                  <a:schemeClr val="hlink"/>
                </a:solidFill>
                <a:hlinkClick r:id="rId5"/>
              </a:rPr>
              <a:t>PubMed</a:t>
            </a:r>
            <a:r>
              <a:rPr lang="en-US" sz="1400"/>
              <a:t>]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 startAt="11"/>
            </a:pPr>
            <a:r>
              <a:rPr lang="en-US" sz="1400"/>
              <a:t>Volpintesta EJ. How can we get students to chose primary are careers? Acad. Med. 2013;88:1789. doi: 10.1097/ACM.0000000000000015. [</a:t>
            </a:r>
            <a:r>
              <a:rPr lang="en-US" sz="1400" u="sng">
                <a:solidFill>
                  <a:schemeClr val="hlink"/>
                </a:solidFill>
                <a:hlinkClick r:id="rId6"/>
              </a:rPr>
              <a:t>PubMed</a:t>
            </a:r>
            <a:r>
              <a:rPr lang="en-US" sz="1400"/>
              <a:t>]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 startAt="11"/>
            </a:pPr>
            <a:r>
              <a:rPr lang="en-US" sz="1400"/>
              <a:t>Campos-Outcalt D, Senf J. A longitudinal, national study of the effect of implementing a required third-year family practice clerkship or a department of family medicine on the selection of family medicine by medical students. Acad. Med. 1999;74:1016–20. doi: 10.1097/00001888-199909000-00016. [</a:t>
            </a:r>
            <a:r>
              <a:rPr lang="en-US" sz="1400" u="sng">
                <a:solidFill>
                  <a:schemeClr val="hlink"/>
                </a:solidFill>
                <a:hlinkClick r:id="rId7"/>
              </a:rPr>
              <a:t>PubMed</a:t>
            </a:r>
            <a:r>
              <a:rPr lang="en-US" sz="1400"/>
              <a:t>]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 startAt="11"/>
            </a:pPr>
            <a:r>
              <a:rPr lang="en-US" sz="1400"/>
              <a:t>Hawthorne MR, Dinh A. Meeting the demand of the future: a curriculum to stimulate interest in careers in primary care internal medicine. </a:t>
            </a:r>
            <a:r>
              <a:rPr lang="en-US" sz="1400" i="1"/>
              <a:t>Med Educ Online</a:t>
            </a:r>
            <a:r>
              <a:rPr lang="en-US" sz="1400"/>
              <a:t>. 22(1):1340780. doi:10.1080/10872981.2017.1340780 [</a:t>
            </a:r>
            <a:r>
              <a:rPr lang="en-US" sz="1400" u="sng">
                <a:solidFill>
                  <a:srgbClr val="0563C1"/>
                </a:solidFill>
                <a:hlinkClick r:id="rId8"/>
              </a:rPr>
              <a:t>PubMed</a:t>
            </a:r>
            <a:r>
              <a:rPr lang="en-US" sz="1400"/>
              <a:t>]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 startAt="11"/>
            </a:pPr>
            <a:r>
              <a:rPr lang="en-US" sz="1400"/>
              <a:t>Hodge B, Hyman K, Latessa R. Training for future generations: innovations in the medical education of physicians in North Carolina. N C Med J. 2019;80(3):163-166. [</a:t>
            </a:r>
            <a:r>
              <a:rPr lang="en-US" sz="1400" u="sng">
                <a:solidFill>
                  <a:schemeClr val="hlink"/>
                </a:solidFill>
                <a:hlinkClick r:id="rId9"/>
              </a:rPr>
              <a:t>PubMed</a:t>
            </a:r>
            <a:r>
              <a:rPr lang="en-US" sz="1400"/>
              <a:t>]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 startAt="11"/>
            </a:pPr>
            <a:r>
              <a:rPr lang="en-US" sz="1400"/>
              <a:t>Pfarrwaller E, Sommer J, Chung C, Maisonneuve H, Nendaz M, Junod Perron N, Haller DM. Impact of interventions to increase the proportion of medical students choosing a primary care career: a systematic review. J Gen Intern Med. 2015;30:1349–1358. doi: 10.1007/s11606-015-3372-9. [</a:t>
            </a:r>
            <a:r>
              <a:rPr lang="en-US" sz="1400" u="sng">
                <a:solidFill>
                  <a:schemeClr val="hlink"/>
                </a:solidFill>
                <a:hlinkClick r:id="rId10"/>
              </a:rPr>
              <a:t>PMC free article</a:t>
            </a:r>
            <a:r>
              <a:rPr lang="en-US" sz="1400"/>
              <a:t>]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 startAt="11"/>
            </a:pPr>
            <a:r>
              <a:rPr lang="en-US" sz="1400"/>
              <a:t>Barnes KA, Kroening-Roche JC, Comfort BW. The developing vision of primary care. N Engl J Med. 2012 Sep 6;367(10):891–3. DOI: http://dx.doi.org/10.1056/NEJMp1204487 [</a:t>
            </a:r>
            <a:r>
              <a:rPr lang="en-US" sz="1400" u="sng">
                <a:solidFill>
                  <a:schemeClr val="hlink"/>
                </a:solidFill>
                <a:hlinkClick r:id="rId11"/>
              </a:rPr>
              <a:t>PubMed</a:t>
            </a:r>
            <a:r>
              <a:rPr lang="en-US" sz="1400"/>
              <a:t>]</a:t>
            </a:r>
            <a:endParaRPr sz="1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7"/>
          <p:cNvSpPr txBox="1">
            <a:spLocks noGrp="1"/>
          </p:cNvSpPr>
          <p:nvPr>
            <p:ph type="title"/>
          </p:nvPr>
        </p:nvSpPr>
        <p:spPr>
          <a:xfrm>
            <a:off x="1024125" y="585225"/>
            <a:ext cx="10358400" cy="149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 (3)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45" name="Google Shape;345;p47"/>
          <p:cNvSpPr txBox="1">
            <a:spLocks noGrp="1"/>
          </p:cNvSpPr>
          <p:nvPr>
            <p:ph type="body" idx="1"/>
          </p:nvPr>
        </p:nvSpPr>
        <p:spPr>
          <a:xfrm>
            <a:off x="809625" y="1896000"/>
            <a:ext cx="10572900" cy="44133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 startAt="20"/>
            </a:pPr>
            <a:r>
              <a:rPr lang="en-US" sz="1400"/>
              <a:t>Bitton A, Ellner A, Pabo E, et al. The Harvard Medical School Academic innovations collaborative: transforming primary care practice and education. Acad. Med. 2014;89:1239–44. doi: 10.1097/ACM.0000000000000410. [</a:t>
            </a:r>
            <a:r>
              <a:rPr lang="en-US" sz="1400" u="sng">
                <a:solidFill>
                  <a:schemeClr val="hlink"/>
                </a:solidFill>
                <a:hlinkClick r:id="rId3"/>
              </a:rPr>
              <a:t>PubMed</a:t>
            </a:r>
            <a:r>
              <a:rPr lang="en-US" sz="1400"/>
              <a:t>]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 startAt="20"/>
            </a:pPr>
            <a:r>
              <a:rPr lang="en-US" sz="1400"/>
              <a:t>Bodenheimer T. A lesson from the trenches—a high functioning primary care clinic. N. Engl. J. Med. 2011;635:5–8. doi: 10.1056/NEJMp1104942. [</a:t>
            </a:r>
            <a:r>
              <a:rPr lang="en-US" sz="1400" u="sng">
                <a:solidFill>
                  <a:schemeClr val="hlink"/>
                </a:solidFill>
                <a:hlinkClick r:id="rId4"/>
              </a:rPr>
              <a:t>PubMed</a:t>
            </a:r>
            <a:r>
              <a:rPr lang="en-US" sz="1400"/>
              <a:t>]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 startAt="20"/>
            </a:pPr>
            <a:r>
              <a:rPr lang="en-US" sz="1400"/>
              <a:t>Bodenheimer T. Primary care - will it survive. N. Engl. J. Med. 2006;355:861–4. doi: 10.1056/NEJMp068155. [</a:t>
            </a:r>
            <a:r>
              <a:rPr lang="en-US" sz="1400" u="sng">
                <a:solidFill>
                  <a:schemeClr val="hlink"/>
                </a:solidFill>
                <a:hlinkClick r:id="rId5"/>
              </a:rPr>
              <a:t>PubMed</a:t>
            </a:r>
            <a:r>
              <a:rPr lang="en-US" sz="1400"/>
              <a:t>]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 startAt="20"/>
            </a:pPr>
            <a:r>
              <a:rPr lang="en-US" sz="1400"/>
              <a:t>Bodenheimer T. Transforming care. N. Engl. J. Med. 2008;359:2086–9. doi: 10.1056/NEJMp0805631. [</a:t>
            </a:r>
            <a:r>
              <a:rPr lang="en-US" sz="1400" u="sng">
                <a:solidFill>
                  <a:schemeClr val="hlink"/>
                </a:solidFill>
                <a:hlinkClick r:id="rId6"/>
              </a:rPr>
              <a:t>PubMed</a:t>
            </a:r>
            <a:r>
              <a:rPr lang="en-US" sz="1400"/>
              <a:t>]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 startAt="20"/>
            </a:pPr>
            <a:r>
              <a:rPr lang="en-US" sz="1400"/>
              <a:t>Brienza RS. At a crossroads: the future of primary care education and practice. Acad Med. 2016;91:621–623. [</a:t>
            </a:r>
            <a:r>
              <a:rPr lang="en-US" sz="1400" u="sng">
                <a:solidFill>
                  <a:schemeClr val="hlink"/>
                </a:solidFill>
                <a:hlinkClick r:id="rId7"/>
              </a:rPr>
              <a:t>PubMed</a:t>
            </a:r>
            <a:r>
              <a:rPr lang="en-US" sz="1400"/>
              <a:t>]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 startAt="20"/>
            </a:pPr>
            <a:r>
              <a:rPr lang="en-US" sz="1400"/>
              <a:t>Sinsky CA, Willard-Grace R, Schutzbank AM, Sinsky TA, Margolius D, Bodenheimer T. In search of joy in practice: a report of 23 high-functioning primary care practices. Ann. Fam. Med. 2013;11:272–8. doi: 10.1370/afm.1531. [</a:t>
            </a:r>
            <a:r>
              <a:rPr lang="en-US" sz="1400" u="sng">
                <a:solidFill>
                  <a:schemeClr val="hlink"/>
                </a:solidFill>
                <a:hlinkClick r:id="rId8"/>
              </a:rPr>
              <a:t>PMC free article</a:t>
            </a:r>
            <a:r>
              <a:rPr lang="en-US" sz="1400"/>
              <a:t>]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1024100" y="2084925"/>
            <a:ext cx="9720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2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5"/>
              </a:buClr>
              <a:buSzPts val="4000"/>
              <a:buAutoNum type="arabicPeriod"/>
            </a:pPr>
            <a:r>
              <a:rPr lang="en-US" sz="4000" b="1">
                <a:solidFill>
                  <a:schemeClr val="accent5"/>
                </a:solidFill>
              </a:rPr>
              <a:t>Introduction</a:t>
            </a:r>
            <a:endParaRPr sz="4000" b="1">
              <a:solidFill>
                <a:schemeClr val="accent5"/>
              </a:solidFill>
            </a:endParaRPr>
          </a:p>
          <a:p>
            <a:pPr marL="4572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-US" sz="4000"/>
              <a:t>The “Future of Primary Care” elective</a:t>
            </a:r>
            <a:endParaRPr sz="4000"/>
          </a:p>
          <a:p>
            <a:pPr marL="4572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-US" sz="4000"/>
              <a:t>The "Future of Primary Care Workbook" </a:t>
            </a:r>
            <a:endParaRPr sz="4000"/>
          </a:p>
          <a:p>
            <a:pPr marL="4572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-US" sz="4000"/>
              <a:t>Student projects and student feedback</a:t>
            </a:r>
            <a:endParaRPr sz="4000"/>
          </a:p>
          <a:p>
            <a:pPr marL="4572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-US" sz="4000"/>
              <a:t>Future directions</a:t>
            </a:r>
            <a:endParaRPr sz="4000"/>
          </a:p>
          <a:p>
            <a:pPr marL="45720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HISTORY</a:t>
            </a:r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568337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Sub-I Capstone Project in Summer 2019 for the “Future of Primary Care” elective</a:t>
            </a: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Goal: Develop a workbook that formally integrates critical thinking about the "future of primary care" (FPC) into the Sub-I curriculum 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8287"/>
            <a:ext cx="12192000" cy="596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/>
        </p:nvSpPr>
        <p:spPr>
          <a:xfrm>
            <a:off x="2059650" y="1914375"/>
            <a:ext cx="8072700" cy="3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Inspired by the current wave of primary care innovation and the coming “primary care revolution”</a:t>
            </a:r>
            <a:r>
              <a:rPr lang="en-US" sz="5000" baseline="300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1,2 </a:t>
            </a:r>
            <a:endParaRPr sz="5000" baseline="300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1"/>
          <p:cNvPicPr preferRelativeResize="0"/>
          <p:nvPr/>
        </p:nvPicPr>
        <p:blipFill rotWithShape="1">
          <a:blip r:embed="rId3">
            <a:alphaModFix/>
          </a:blip>
          <a:srcRect l="13135" r="6277"/>
          <a:stretch/>
        </p:blipFill>
        <p:spPr>
          <a:xfrm>
            <a:off x="6665175" y="0"/>
            <a:ext cx="552682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/>
        </p:nvSpPr>
        <p:spPr>
          <a:xfrm>
            <a:off x="1027850" y="685700"/>
            <a:ext cx="4691400" cy="57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Students are </a:t>
            </a:r>
            <a:r>
              <a:rPr lang="en-US" sz="5800" i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excited</a:t>
            </a:r>
            <a:r>
              <a:rPr lang="en-US" sz="5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about the future of primary care! But structured curriculum is scarce... </a:t>
            </a:r>
            <a:endParaRPr sz="5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PUBMED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7" name="Google Shape;157;p22"/>
          <p:cNvSpPr txBox="1">
            <a:spLocks noGrp="1"/>
          </p:cNvSpPr>
          <p:nvPr>
            <p:ph type="body" idx="1"/>
          </p:nvPr>
        </p:nvSpPr>
        <p:spPr>
          <a:xfrm>
            <a:off x="1024125" y="1946000"/>
            <a:ext cx="9720000" cy="4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Extensive literature on why medical students do or do not choose primary care</a:t>
            </a:r>
            <a:r>
              <a:rPr lang="en-US" sz="3200" baseline="30000"/>
              <a:t>3-9</a:t>
            </a:r>
            <a:r>
              <a:rPr lang="en-US" sz="3200"/>
              <a:t> and suggestions to attract them</a:t>
            </a:r>
            <a:r>
              <a:rPr lang="en-US" sz="3200" baseline="30000"/>
              <a:t>10-14</a:t>
            </a:r>
            <a:endParaRPr sz="3200" baseline="30000"/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Interventions mostly target increasing student interest in primary care generally</a:t>
            </a:r>
            <a:r>
              <a:rPr lang="en-US" sz="3200" baseline="30000"/>
              <a:t>15-18</a:t>
            </a:r>
            <a:endParaRPr sz="3200" baseline="30000"/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Robust literature on primary care transformation</a:t>
            </a:r>
            <a:r>
              <a:rPr lang="en-US" sz="3200" baseline="30000"/>
              <a:t>19-25</a:t>
            </a:r>
            <a:endParaRPr sz="3200" baseline="30000"/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Absent: Interventions that use the innovative nature of primary care to retain and increase medical student interest</a:t>
            </a: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3"/>
          <p:cNvPicPr preferRelativeResize="0"/>
          <p:nvPr/>
        </p:nvPicPr>
        <p:blipFill rotWithShape="1">
          <a:blip r:embed="rId3">
            <a:alphaModFix/>
          </a:blip>
          <a:srcRect l="15866" t="16820" r="16354" b="18483"/>
          <a:stretch/>
        </p:blipFill>
        <p:spPr>
          <a:xfrm>
            <a:off x="2328377" y="-167363"/>
            <a:ext cx="7535251" cy="719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 txBox="1">
            <a:spLocks noGrp="1"/>
          </p:cNvSpPr>
          <p:nvPr>
            <p:ph type="title" idx="4294967295"/>
          </p:nvPr>
        </p:nvSpPr>
        <p:spPr>
          <a:xfrm>
            <a:off x="3694200" y="1339950"/>
            <a:ext cx="4803600" cy="4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 sz="7200"/>
              <a:t>How do we close this gap?</a:t>
            </a:r>
            <a:endParaRPr sz="7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egral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gral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1939</Words>
  <Application>Microsoft Macintosh PowerPoint</Application>
  <PresentationFormat>Widescreen</PresentationFormat>
  <Paragraphs>175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Noto Sans Symbols</vt:lpstr>
      <vt:lpstr>Twentieth Century</vt:lpstr>
      <vt:lpstr>Integral</vt:lpstr>
      <vt:lpstr>Integral</vt:lpstr>
      <vt:lpstr>Better than a Crystal Ball:   A Longitudinal Sub-I Project to     Prepare for the Future of Primary Care</vt:lpstr>
      <vt:lpstr>DISCLOSURES</vt:lpstr>
      <vt:lpstr>OVERVIEW</vt:lpstr>
      <vt:lpstr>OVERVIEW</vt:lpstr>
      <vt:lpstr>HISTORY</vt:lpstr>
      <vt:lpstr>PowerPoint Presentation</vt:lpstr>
      <vt:lpstr>PowerPoint Presentation</vt:lpstr>
      <vt:lpstr>PUBMED</vt:lpstr>
      <vt:lpstr>How do we close this gap?</vt:lpstr>
      <vt:lpstr>OVERVIEW</vt:lpstr>
      <vt:lpstr>PowerPoint Presentation</vt:lpstr>
      <vt:lpstr>Sample elective schedule</vt:lpstr>
      <vt:lpstr>OVERVIEW</vt:lpstr>
      <vt:lpstr>INSPIRATION</vt:lpstr>
      <vt:lpstr>The FPC Workbook</vt:lpstr>
      <vt:lpstr>WEEK 1: Kaiser Permanente and the future of primary care</vt:lpstr>
      <vt:lpstr>WEEK 2: Imaging the primary care clinic of the future</vt:lpstr>
      <vt:lpstr>ENDLESS TOPICS </vt:lpstr>
      <vt:lpstr>THREE-SIDED APPROACH</vt:lpstr>
      <vt:lpstr>WEEK 3:  Narrative review, the patient voice and addressing bias</vt:lpstr>
      <vt:lpstr>WEEK 4: Reflect and share what you’re learned</vt:lpstr>
      <vt:lpstr>OVERVIEW</vt:lpstr>
      <vt:lpstr>5 STUDENTS: TOPICS SO FAR</vt:lpstr>
      <vt:lpstr>“The workbook helped me organize my thoughts and guide my reflection through this rotation”</vt:lpstr>
      <vt:lpstr>ONE STUDENT’S IMPRESSION OF THE KP MODEL</vt:lpstr>
      <vt:lpstr>OVERVIEW</vt:lpstr>
      <vt:lpstr>NEXT STEPS</vt:lpstr>
      <vt:lpstr>PowerPoint Presentation</vt:lpstr>
      <vt:lpstr>EVALUATE</vt:lpstr>
      <vt:lpstr>REFERENCES (1)</vt:lpstr>
      <vt:lpstr>REFERENCES (2)</vt:lpstr>
      <vt:lpstr>REFERENCES (3)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Better than a Crystal Ball:   A Longitudinal Sub-I Project to     Prepare for the Future of Primary Care</dc:title>
  <dc:creator>Lea Hoff-Arcand</dc:creator>
  <cp:lastModifiedBy>Sara C</cp:lastModifiedBy>
  <cp:revision>5</cp:revision>
  <dcterms:modified xsi:type="dcterms:W3CDTF">2020-02-02T18:37:01Z</dcterms:modified>
</cp:coreProperties>
</file>