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91" r:id="rId2"/>
    <p:sldId id="292" r:id="rId3"/>
    <p:sldId id="336" r:id="rId4"/>
    <p:sldId id="294" r:id="rId5"/>
    <p:sldId id="295" r:id="rId6"/>
    <p:sldId id="296" r:id="rId7"/>
    <p:sldId id="297" r:id="rId8"/>
    <p:sldId id="298" r:id="rId9"/>
    <p:sldId id="299" r:id="rId10"/>
    <p:sldId id="300" r:id="rId11"/>
    <p:sldId id="302" r:id="rId12"/>
    <p:sldId id="303" r:id="rId13"/>
    <p:sldId id="304" r:id="rId14"/>
    <p:sldId id="305" r:id="rId15"/>
    <p:sldId id="306" r:id="rId16"/>
    <p:sldId id="308" r:id="rId17"/>
    <p:sldId id="332" r:id="rId18"/>
    <p:sldId id="337" r:id="rId19"/>
    <p:sldId id="317" r:id="rId20"/>
    <p:sldId id="318" r:id="rId21"/>
    <p:sldId id="319" r:id="rId22"/>
    <p:sldId id="320" r:id="rId23"/>
    <p:sldId id="338" r:id="rId24"/>
    <p:sldId id="322" r:id="rId25"/>
    <p:sldId id="323" r:id="rId26"/>
    <p:sldId id="324" r:id="rId27"/>
    <p:sldId id="339" r:id="rId28"/>
    <p:sldId id="340" r:id="rId29"/>
    <p:sldId id="313" r:id="rId30"/>
    <p:sldId id="326" r:id="rId31"/>
    <p:sldId id="314" r:id="rId32"/>
    <p:sldId id="341" r:id="rId33"/>
    <p:sldId id="327" r:id="rId34"/>
    <p:sldId id="32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5501" autoAdjust="0"/>
  </p:normalViewPr>
  <p:slideViewPr>
    <p:cSldViewPr snapToGrid="0" snapToObjects="1">
      <p:cViewPr varScale="1">
        <p:scale>
          <a:sx n="92" d="100"/>
          <a:sy n="92" d="100"/>
        </p:scale>
        <p:origin x="13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E7AE0-1808-4526-A77D-A488706E207E}"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E5E54F50-4A1A-40B3-947E-ADEA75535377}">
      <dgm:prSet phldrT="[Text]" custT="1"/>
      <dgm:spPr/>
      <dgm:t>
        <a:bodyPr/>
        <a:lstStyle/>
        <a:p>
          <a:r>
            <a:rPr lang="en-US" sz="2600" b="1" dirty="0" smtClean="0">
              <a:latin typeface="Arial"/>
              <a:cs typeface="Arial"/>
            </a:rPr>
            <a:t>FAILURE in Medicine</a:t>
          </a:r>
          <a:endParaRPr lang="en-US" sz="2600" b="1" dirty="0">
            <a:latin typeface="Arial"/>
            <a:cs typeface="Arial"/>
          </a:endParaRPr>
        </a:p>
      </dgm:t>
    </dgm:pt>
    <dgm:pt modelId="{CB9780ED-B849-4D8B-9910-7418008DAF96}" type="parTrans" cxnId="{980E6E36-11BC-410E-B01C-F6FC945D247C}">
      <dgm:prSet/>
      <dgm:spPr/>
      <dgm:t>
        <a:bodyPr/>
        <a:lstStyle/>
        <a:p>
          <a:endParaRPr lang="en-US"/>
        </a:p>
      </dgm:t>
    </dgm:pt>
    <dgm:pt modelId="{20FAE58C-D5E6-404B-90DB-06CD81016D30}" type="sibTrans" cxnId="{980E6E36-11BC-410E-B01C-F6FC945D247C}">
      <dgm:prSet/>
      <dgm:spPr/>
      <dgm:t>
        <a:bodyPr/>
        <a:lstStyle/>
        <a:p>
          <a:endParaRPr lang="en-US"/>
        </a:p>
      </dgm:t>
    </dgm:pt>
    <dgm:pt modelId="{3F896B92-0829-446E-AA89-AD5B61FC78FD}">
      <dgm:prSet phldrT="[Text]"/>
      <dgm:spPr/>
      <dgm:t>
        <a:bodyPr/>
        <a:lstStyle/>
        <a:p>
          <a:r>
            <a:rPr lang="en-US" dirty="0" smtClean="0"/>
            <a:t>“</a:t>
          </a:r>
          <a:r>
            <a:rPr lang="en-US" dirty="0" smtClean="0">
              <a:latin typeface="Arial"/>
              <a:cs typeface="Arial"/>
            </a:rPr>
            <a:t>Rising to the level of your incompetence”</a:t>
          </a:r>
          <a:endParaRPr lang="en-US" dirty="0">
            <a:latin typeface="Arial"/>
            <a:cs typeface="Arial"/>
          </a:endParaRPr>
        </a:p>
      </dgm:t>
    </dgm:pt>
    <dgm:pt modelId="{80F5F510-1A16-4DA3-A23E-C8F5BA8234FD}" type="parTrans" cxnId="{360FD062-702F-4700-87E6-36220E174785}">
      <dgm:prSet/>
      <dgm:spPr/>
      <dgm:t>
        <a:bodyPr/>
        <a:lstStyle/>
        <a:p>
          <a:endParaRPr lang="en-US"/>
        </a:p>
      </dgm:t>
    </dgm:pt>
    <dgm:pt modelId="{8240573A-0FE6-4BEB-8FCC-6BF3A99C729B}" type="sibTrans" cxnId="{360FD062-702F-4700-87E6-36220E174785}">
      <dgm:prSet/>
      <dgm:spPr/>
      <dgm:t>
        <a:bodyPr/>
        <a:lstStyle/>
        <a:p>
          <a:endParaRPr lang="en-US"/>
        </a:p>
      </dgm:t>
    </dgm:pt>
    <dgm:pt modelId="{3AA6C09A-99FB-403B-871B-6163AF1A5940}">
      <dgm:prSet phldrT="[Text]"/>
      <dgm:spPr/>
      <dgm:t>
        <a:bodyPr/>
        <a:lstStyle/>
        <a:p>
          <a:r>
            <a:rPr lang="en-US" dirty="0" smtClean="0"/>
            <a:t>“</a:t>
          </a:r>
          <a:r>
            <a:rPr lang="en-US" dirty="0" smtClean="0">
              <a:latin typeface="Arial"/>
              <a:cs typeface="Arial"/>
            </a:rPr>
            <a:t>Who am I and who do I strive to be?</a:t>
          </a:r>
          <a:r>
            <a:rPr lang="en-US" dirty="0" smtClean="0"/>
            <a:t>”</a:t>
          </a:r>
          <a:endParaRPr lang="en-US" dirty="0"/>
        </a:p>
      </dgm:t>
    </dgm:pt>
    <dgm:pt modelId="{0F098CE4-4477-4B0D-A20A-01B77A5D302F}" type="parTrans" cxnId="{6F1F8636-DDD4-4758-AC6A-A33EAC6790EA}">
      <dgm:prSet/>
      <dgm:spPr/>
      <dgm:t>
        <a:bodyPr/>
        <a:lstStyle/>
        <a:p>
          <a:endParaRPr lang="en-US"/>
        </a:p>
      </dgm:t>
    </dgm:pt>
    <dgm:pt modelId="{0CAB8B31-BFDA-4CA9-9B20-A4A51827C968}" type="sibTrans" cxnId="{6F1F8636-DDD4-4758-AC6A-A33EAC6790EA}">
      <dgm:prSet/>
      <dgm:spPr/>
      <dgm:t>
        <a:bodyPr/>
        <a:lstStyle/>
        <a:p>
          <a:endParaRPr lang="en-US"/>
        </a:p>
      </dgm:t>
    </dgm:pt>
    <dgm:pt modelId="{C3EA2BD3-57C6-4D33-A6E6-032441274DCB}">
      <dgm:prSet phldrT="[Text]"/>
      <dgm:spPr/>
      <dgm:t>
        <a:bodyPr/>
        <a:lstStyle/>
        <a:p>
          <a:r>
            <a:rPr lang="en-US" dirty="0" smtClean="0">
              <a:latin typeface="Arial"/>
              <a:cs typeface="Arial"/>
            </a:rPr>
            <a:t>“The dangers of feeling like a fake”</a:t>
          </a:r>
          <a:endParaRPr lang="en-US" dirty="0">
            <a:latin typeface="Arial"/>
            <a:cs typeface="Arial"/>
          </a:endParaRPr>
        </a:p>
      </dgm:t>
    </dgm:pt>
    <dgm:pt modelId="{1E93E011-0B5A-410E-A300-C317C71AD1B1}" type="parTrans" cxnId="{FDE754CB-19C4-4FAC-BB63-10FCB5ADE9FA}">
      <dgm:prSet/>
      <dgm:spPr/>
      <dgm:t>
        <a:bodyPr/>
        <a:lstStyle/>
        <a:p>
          <a:endParaRPr lang="en-US"/>
        </a:p>
      </dgm:t>
    </dgm:pt>
    <dgm:pt modelId="{F8E896A0-F572-4E2C-9F52-887ECC1AD078}" type="sibTrans" cxnId="{FDE754CB-19C4-4FAC-BB63-10FCB5ADE9FA}">
      <dgm:prSet/>
      <dgm:spPr/>
      <dgm:t>
        <a:bodyPr/>
        <a:lstStyle/>
        <a:p>
          <a:endParaRPr lang="en-US"/>
        </a:p>
      </dgm:t>
    </dgm:pt>
    <dgm:pt modelId="{8AE4440C-8E30-47C0-A844-7988B3E89D30}">
      <dgm:prSet/>
      <dgm:spPr/>
      <dgm:t>
        <a:bodyPr/>
        <a:lstStyle/>
        <a:p>
          <a:endParaRPr lang="en-US" dirty="0"/>
        </a:p>
      </dgm:t>
    </dgm:pt>
    <dgm:pt modelId="{A6B293AF-36D1-484E-BD1C-9EAC39F4DC98}" type="parTrans" cxnId="{4F10D174-6002-4890-835A-69C4CA4D6943}">
      <dgm:prSet/>
      <dgm:spPr/>
      <dgm:t>
        <a:bodyPr/>
        <a:lstStyle/>
        <a:p>
          <a:endParaRPr lang="en-US"/>
        </a:p>
      </dgm:t>
    </dgm:pt>
    <dgm:pt modelId="{AB9CF5A2-9E3A-4F6A-B49A-CBE026FED186}" type="sibTrans" cxnId="{4F10D174-6002-4890-835A-69C4CA4D6943}">
      <dgm:prSet/>
      <dgm:spPr/>
      <dgm:t>
        <a:bodyPr/>
        <a:lstStyle/>
        <a:p>
          <a:endParaRPr lang="en-US"/>
        </a:p>
      </dgm:t>
    </dgm:pt>
    <dgm:pt modelId="{2A8CB3E6-10CA-44F0-872F-359325EB279F}">
      <dgm:prSet phldrT="[Text]"/>
      <dgm:spPr/>
      <dgm:t>
        <a:bodyPr/>
        <a:lstStyle/>
        <a:p>
          <a:r>
            <a:rPr lang="en-US" dirty="0" smtClean="0"/>
            <a:t>“</a:t>
          </a:r>
          <a:r>
            <a:rPr lang="en-US" dirty="0" smtClean="0">
              <a:latin typeface="Arial"/>
              <a:cs typeface="Arial"/>
            </a:rPr>
            <a:t>Professional Identity Formation…for humanistic, resilient physicians”</a:t>
          </a:r>
          <a:endParaRPr lang="en-US" dirty="0">
            <a:latin typeface="Arial"/>
            <a:cs typeface="Arial"/>
          </a:endParaRPr>
        </a:p>
      </dgm:t>
    </dgm:pt>
    <dgm:pt modelId="{79DECD51-9B47-4022-B27D-1D20979E0546}" type="parTrans" cxnId="{3260D282-0D7F-4DFA-808D-17B19C2D4199}">
      <dgm:prSet/>
      <dgm:spPr/>
      <dgm:t>
        <a:bodyPr/>
        <a:lstStyle/>
        <a:p>
          <a:endParaRPr lang="en-US"/>
        </a:p>
      </dgm:t>
    </dgm:pt>
    <dgm:pt modelId="{5DF8BFE6-A8D6-4DA3-B511-122BC9033B48}" type="sibTrans" cxnId="{3260D282-0D7F-4DFA-808D-17B19C2D4199}">
      <dgm:prSet/>
      <dgm:spPr/>
      <dgm:t>
        <a:bodyPr/>
        <a:lstStyle/>
        <a:p>
          <a:endParaRPr lang="en-US"/>
        </a:p>
      </dgm:t>
    </dgm:pt>
    <dgm:pt modelId="{D3582D00-8DED-44BB-B8E0-58AF80F29FC8}" type="pres">
      <dgm:prSet presAssocID="{1ACE7AE0-1808-4526-A77D-A488706E207E}" presName="diagram" presStyleCnt="0">
        <dgm:presLayoutVars>
          <dgm:chMax val="1"/>
          <dgm:dir/>
          <dgm:animLvl val="ctr"/>
          <dgm:resizeHandles val="exact"/>
        </dgm:presLayoutVars>
      </dgm:prSet>
      <dgm:spPr/>
      <dgm:t>
        <a:bodyPr/>
        <a:lstStyle/>
        <a:p>
          <a:endParaRPr lang="en-US"/>
        </a:p>
      </dgm:t>
    </dgm:pt>
    <dgm:pt modelId="{63A6ACB4-4323-4620-838F-30A26DFEA083}" type="pres">
      <dgm:prSet presAssocID="{1ACE7AE0-1808-4526-A77D-A488706E207E}" presName="matrix" presStyleCnt="0"/>
      <dgm:spPr/>
    </dgm:pt>
    <dgm:pt modelId="{FE900511-AFB9-4A3E-8505-C31CDAE7EB0E}" type="pres">
      <dgm:prSet presAssocID="{1ACE7AE0-1808-4526-A77D-A488706E207E}" presName="tile1" presStyleLbl="node1" presStyleIdx="0" presStyleCnt="4"/>
      <dgm:spPr/>
      <dgm:t>
        <a:bodyPr/>
        <a:lstStyle/>
        <a:p>
          <a:endParaRPr lang="en-US"/>
        </a:p>
      </dgm:t>
    </dgm:pt>
    <dgm:pt modelId="{1A7A77B1-9138-4D53-BB19-52BDBBC002AF}" type="pres">
      <dgm:prSet presAssocID="{1ACE7AE0-1808-4526-A77D-A488706E207E}" presName="tile1text" presStyleLbl="node1" presStyleIdx="0" presStyleCnt="4">
        <dgm:presLayoutVars>
          <dgm:chMax val="0"/>
          <dgm:chPref val="0"/>
          <dgm:bulletEnabled val="1"/>
        </dgm:presLayoutVars>
      </dgm:prSet>
      <dgm:spPr/>
      <dgm:t>
        <a:bodyPr/>
        <a:lstStyle/>
        <a:p>
          <a:endParaRPr lang="en-US"/>
        </a:p>
      </dgm:t>
    </dgm:pt>
    <dgm:pt modelId="{C51B71D6-B370-44F2-AFC5-12F4234638E7}" type="pres">
      <dgm:prSet presAssocID="{1ACE7AE0-1808-4526-A77D-A488706E207E}" presName="tile2" presStyleLbl="node1" presStyleIdx="1" presStyleCnt="4"/>
      <dgm:spPr/>
      <dgm:t>
        <a:bodyPr/>
        <a:lstStyle/>
        <a:p>
          <a:endParaRPr lang="en-US"/>
        </a:p>
      </dgm:t>
    </dgm:pt>
    <dgm:pt modelId="{B6F73A15-0CEE-4F74-8978-B94AD6ED97D5}" type="pres">
      <dgm:prSet presAssocID="{1ACE7AE0-1808-4526-A77D-A488706E207E}" presName="tile2text" presStyleLbl="node1" presStyleIdx="1" presStyleCnt="4">
        <dgm:presLayoutVars>
          <dgm:chMax val="0"/>
          <dgm:chPref val="0"/>
          <dgm:bulletEnabled val="1"/>
        </dgm:presLayoutVars>
      </dgm:prSet>
      <dgm:spPr/>
      <dgm:t>
        <a:bodyPr/>
        <a:lstStyle/>
        <a:p>
          <a:endParaRPr lang="en-US"/>
        </a:p>
      </dgm:t>
    </dgm:pt>
    <dgm:pt modelId="{620B446C-E602-4E7B-A5FA-F7BCAAC7808D}" type="pres">
      <dgm:prSet presAssocID="{1ACE7AE0-1808-4526-A77D-A488706E207E}" presName="tile3" presStyleLbl="node1" presStyleIdx="2" presStyleCnt="4"/>
      <dgm:spPr/>
      <dgm:t>
        <a:bodyPr/>
        <a:lstStyle/>
        <a:p>
          <a:endParaRPr lang="en-US"/>
        </a:p>
      </dgm:t>
    </dgm:pt>
    <dgm:pt modelId="{F4D7DF3F-B52F-4BDC-95DE-59FB36B3C31F}" type="pres">
      <dgm:prSet presAssocID="{1ACE7AE0-1808-4526-A77D-A488706E207E}" presName="tile3text" presStyleLbl="node1" presStyleIdx="2" presStyleCnt="4">
        <dgm:presLayoutVars>
          <dgm:chMax val="0"/>
          <dgm:chPref val="0"/>
          <dgm:bulletEnabled val="1"/>
        </dgm:presLayoutVars>
      </dgm:prSet>
      <dgm:spPr/>
      <dgm:t>
        <a:bodyPr/>
        <a:lstStyle/>
        <a:p>
          <a:endParaRPr lang="en-US"/>
        </a:p>
      </dgm:t>
    </dgm:pt>
    <dgm:pt modelId="{45B92CCF-E8CB-4A52-9256-604C65D1BC46}" type="pres">
      <dgm:prSet presAssocID="{1ACE7AE0-1808-4526-A77D-A488706E207E}" presName="tile4" presStyleLbl="node1" presStyleIdx="3" presStyleCnt="4" custLinFactNeighborX="0" custLinFactNeighborY="0"/>
      <dgm:spPr/>
      <dgm:t>
        <a:bodyPr/>
        <a:lstStyle/>
        <a:p>
          <a:endParaRPr lang="en-US"/>
        </a:p>
      </dgm:t>
    </dgm:pt>
    <dgm:pt modelId="{DD4199DA-C80B-4C93-9E9C-59FEE402D29B}" type="pres">
      <dgm:prSet presAssocID="{1ACE7AE0-1808-4526-A77D-A488706E207E}" presName="tile4text" presStyleLbl="node1" presStyleIdx="3" presStyleCnt="4">
        <dgm:presLayoutVars>
          <dgm:chMax val="0"/>
          <dgm:chPref val="0"/>
          <dgm:bulletEnabled val="1"/>
        </dgm:presLayoutVars>
      </dgm:prSet>
      <dgm:spPr/>
      <dgm:t>
        <a:bodyPr/>
        <a:lstStyle/>
        <a:p>
          <a:endParaRPr lang="en-US"/>
        </a:p>
      </dgm:t>
    </dgm:pt>
    <dgm:pt modelId="{E7C4064A-B43E-4AAE-8D97-A4981EBDCCFA}" type="pres">
      <dgm:prSet presAssocID="{1ACE7AE0-1808-4526-A77D-A488706E207E}" presName="centerTile" presStyleLbl="fgShp" presStyleIdx="0" presStyleCnt="1" custLinFactNeighborX="-1537">
        <dgm:presLayoutVars>
          <dgm:chMax val="0"/>
          <dgm:chPref val="0"/>
        </dgm:presLayoutVars>
      </dgm:prSet>
      <dgm:spPr/>
      <dgm:t>
        <a:bodyPr/>
        <a:lstStyle/>
        <a:p>
          <a:endParaRPr lang="en-US"/>
        </a:p>
      </dgm:t>
    </dgm:pt>
  </dgm:ptLst>
  <dgm:cxnLst>
    <dgm:cxn modelId="{157A3C65-F046-3744-B024-9B135DE2F196}" type="presOf" srcId="{3F896B92-0829-446E-AA89-AD5B61FC78FD}" destId="{FE900511-AFB9-4A3E-8505-C31CDAE7EB0E}" srcOrd="0" destOrd="0" presId="urn:microsoft.com/office/officeart/2005/8/layout/matrix1"/>
    <dgm:cxn modelId="{3740D710-3B59-5546-9349-8AFA677AC833}" type="presOf" srcId="{C3EA2BD3-57C6-4D33-A6E6-032441274DCB}" destId="{620B446C-E602-4E7B-A5FA-F7BCAAC7808D}" srcOrd="0" destOrd="0" presId="urn:microsoft.com/office/officeart/2005/8/layout/matrix1"/>
    <dgm:cxn modelId="{980E6E36-11BC-410E-B01C-F6FC945D247C}" srcId="{1ACE7AE0-1808-4526-A77D-A488706E207E}" destId="{E5E54F50-4A1A-40B3-947E-ADEA75535377}" srcOrd="0" destOrd="0" parTransId="{CB9780ED-B849-4D8B-9910-7418008DAF96}" sibTransId="{20FAE58C-D5E6-404B-90DB-06CD81016D30}"/>
    <dgm:cxn modelId="{FDE754CB-19C4-4FAC-BB63-10FCB5ADE9FA}" srcId="{E5E54F50-4A1A-40B3-947E-ADEA75535377}" destId="{C3EA2BD3-57C6-4D33-A6E6-032441274DCB}" srcOrd="2" destOrd="0" parTransId="{1E93E011-0B5A-410E-A300-C317C71AD1B1}" sibTransId="{F8E896A0-F572-4E2C-9F52-887ECC1AD078}"/>
    <dgm:cxn modelId="{6F1F8636-DDD4-4758-AC6A-A33EAC6790EA}" srcId="{E5E54F50-4A1A-40B3-947E-ADEA75535377}" destId="{3AA6C09A-99FB-403B-871B-6163AF1A5940}" srcOrd="1" destOrd="0" parTransId="{0F098CE4-4477-4B0D-A20A-01B77A5D302F}" sibTransId="{0CAB8B31-BFDA-4CA9-9B20-A4A51827C968}"/>
    <dgm:cxn modelId="{0B68CFE7-FD63-6143-949C-411CA3E0608F}" type="presOf" srcId="{3F896B92-0829-446E-AA89-AD5B61FC78FD}" destId="{1A7A77B1-9138-4D53-BB19-52BDBBC002AF}" srcOrd="1" destOrd="0" presId="urn:microsoft.com/office/officeart/2005/8/layout/matrix1"/>
    <dgm:cxn modelId="{20C5D4FE-BC1E-614D-8B8E-AA32B37EF5BC}" type="presOf" srcId="{3AA6C09A-99FB-403B-871B-6163AF1A5940}" destId="{C51B71D6-B370-44F2-AFC5-12F4234638E7}" srcOrd="0" destOrd="0" presId="urn:microsoft.com/office/officeart/2005/8/layout/matrix1"/>
    <dgm:cxn modelId="{B7F7199F-06C1-D444-BD3B-EE78D9273C06}" type="presOf" srcId="{2A8CB3E6-10CA-44F0-872F-359325EB279F}" destId="{DD4199DA-C80B-4C93-9E9C-59FEE402D29B}" srcOrd="1" destOrd="0" presId="urn:microsoft.com/office/officeart/2005/8/layout/matrix1"/>
    <dgm:cxn modelId="{AF031271-69D3-614E-A7C3-3BCD0B02384F}" type="presOf" srcId="{2A8CB3E6-10CA-44F0-872F-359325EB279F}" destId="{45B92CCF-E8CB-4A52-9256-604C65D1BC46}" srcOrd="0" destOrd="0" presId="urn:microsoft.com/office/officeart/2005/8/layout/matrix1"/>
    <dgm:cxn modelId="{B4264D8D-D535-B14D-B124-DCC3089488C9}" type="presOf" srcId="{C3EA2BD3-57C6-4D33-A6E6-032441274DCB}" destId="{F4D7DF3F-B52F-4BDC-95DE-59FB36B3C31F}" srcOrd="1" destOrd="0" presId="urn:microsoft.com/office/officeart/2005/8/layout/matrix1"/>
    <dgm:cxn modelId="{4F10D174-6002-4890-835A-69C4CA4D6943}" srcId="{1ACE7AE0-1808-4526-A77D-A488706E207E}" destId="{8AE4440C-8E30-47C0-A844-7988B3E89D30}" srcOrd="1" destOrd="0" parTransId="{A6B293AF-36D1-484E-BD1C-9EAC39F4DC98}" sibTransId="{AB9CF5A2-9E3A-4F6A-B49A-CBE026FED186}"/>
    <dgm:cxn modelId="{E3755EC1-6795-BF40-A964-F89A395A42F8}" type="presOf" srcId="{E5E54F50-4A1A-40B3-947E-ADEA75535377}" destId="{E7C4064A-B43E-4AAE-8D97-A4981EBDCCFA}" srcOrd="0" destOrd="0" presId="urn:microsoft.com/office/officeart/2005/8/layout/matrix1"/>
    <dgm:cxn modelId="{72FB22B7-A9A0-2E42-8756-4C127C9D2F02}" type="presOf" srcId="{1ACE7AE0-1808-4526-A77D-A488706E207E}" destId="{D3582D00-8DED-44BB-B8E0-58AF80F29FC8}" srcOrd="0" destOrd="0" presId="urn:microsoft.com/office/officeart/2005/8/layout/matrix1"/>
    <dgm:cxn modelId="{246B7AB8-95F7-574F-BAC4-E8FF7CCF56CE}" type="presOf" srcId="{3AA6C09A-99FB-403B-871B-6163AF1A5940}" destId="{B6F73A15-0CEE-4F74-8978-B94AD6ED97D5}" srcOrd="1" destOrd="0" presId="urn:microsoft.com/office/officeart/2005/8/layout/matrix1"/>
    <dgm:cxn modelId="{3260D282-0D7F-4DFA-808D-17B19C2D4199}" srcId="{E5E54F50-4A1A-40B3-947E-ADEA75535377}" destId="{2A8CB3E6-10CA-44F0-872F-359325EB279F}" srcOrd="3" destOrd="0" parTransId="{79DECD51-9B47-4022-B27D-1D20979E0546}" sibTransId="{5DF8BFE6-A8D6-4DA3-B511-122BC9033B48}"/>
    <dgm:cxn modelId="{360FD062-702F-4700-87E6-36220E174785}" srcId="{E5E54F50-4A1A-40B3-947E-ADEA75535377}" destId="{3F896B92-0829-446E-AA89-AD5B61FC78FD}" srcOrd="0" destOrd="0" parTransId="{80F5F510-1A16-4DA3-A23E-C8F5BA8234FD}" sibTransId="{8240573A-0FE6-4BEB-8FCC-6BF3A99C729B}"/>
    <dgm:cxn modelId="{70ED3B09-A165-1B4D-A792-C59602661DC3}" type="presParOf" srcId="{D3582D00-8DED-44BB-B8E0-58AF80F29FC8}" destId="{63A6ACB4-4323-4620-838F-30A26DFEA083}" srcOrd="0" destOrd="0" presId="urn:microsoft.com/office/officeart/2005/8/layout/matrix1"/>
    <dgm:cxn modelId="{E3CDDD13-CA42-AE4C-B5B5-C2D885EFEDBF}" type="presParOf" srcId="{63A6ACB4-4323-4620-838F-30A26DFEA083}" destId="{FE900511-AFB9-4A3E-8505-C31CDAE7EB0E}" srcOrd="0" destOrd="0" presId="urn:microsoft.com/office/officeart/2005/8/layout/matrix1"/>
    <dgm:cxn modelId="{1C177089-6AE7-E942-975E-6DF60EFB935D}" type="presParOf" srcId="{63A6ACB4-4323-4620-838F-30A26DFEA083}" destId="{1A7A77B1-9138-4D53-BB19-52BDBBC002AF}" srcOrd="1" destOrd="0" presId="urn:microsoft.com/office/officeart/2005/8/layout/matrix1"/>
    <dgm:cxn modelId="{A78AF90F-A900-264B-8782-CA79196CFEAA}" type="presParOf" srcId="{63A6ACB4-4323-4620-838F-30A26DFEA083}" destId="{C51B71D6-B370-44F2-AFC5-12F4234638E7}" srcOrd="2" destOrd="0" presId="urn:microsoft.com/office/officeart/2005/8/layout/matrix1"/>
    <dgm:cxn modelId="{D451E53E-7579-6246-B535-4FDDC6354220}" type="presParOf" srcId="{63A6ACB4-4323-4620-838F-30A26DFEA083}" destId="{B6F73A15-0CEE-4F74-8978-B94AD6ED97D5}" srcOrd="3" destOrd="0" presId="urn:microsoft.com/office/officeart/2005/8/layout/matrix1"/>
    <dgm:cxn modelId="{3A25789E-11BB-DF4A-82D9-BD894AF86EAD}" type="presParOf" srcId="{63A6ACB4-4323-4620-838F-30A26DFEA083}" destId="{620B446C-E602-4E7B-A5FA-F7BCAAC7808D}" srcOrd="4" destOrd="0" presId="urn:microsoft.com/office/officeart/2005/8/layout/matrix1"/>
    <dgm:cxn modelId="{D5A78691-AD06-404A-8369-34BE6EC06712}" type="presParOf" srcId="{63A6ACB4-4323-4620-838F-30A26DFEA083}" destId="{F4D7DF3F-B52F-4BDC-95DE-59FB36B3C31F}" srcOrd="5" destOrd="0" presId="urn:microsoft.com/office/officeart/2005/8/layout/matrix1"/>
    <dgm:cxn modelId="{5C001F4A-A3EB-F549-B7E3-15E5C0817EAB}" type="presParOf" srcId="{63A6ACB4-4323-4620-838F-30A26DFEA083}" destId="{45B92CCF-E8CB-4A52-9256-604C65D1BC46}" srcOrd="6" destOrd="0" presId="urn:microsoft.com/office/officeart/2005/8/layout/matrix1"/>
    <dgm:cxn modelId="{B51265EF-254D-694C-8B9D-187B900A306A}" type="presParOf" srcId="{63A6ACB4-4323-4620-838F-30A26DFEA083}" destId="{DD4199DA-C80B-4C93-9E9C-59FEE402D29B}" srcOrd="7" destOrd="0" presId="urn:microsoft.com/office/officeart/2005/8/layout/matrix1"/>
    <dgm:cxn modelId="{F707CD25-24A6-8F43-94DA-8A1114114CC4}" type="presParOf" srcId="{D3582D00-8DED-44BB-B8E0-58AF80F29FC8}" destId="{E7C4064A-B43E-4AAE-8D97-A4981EBDCCF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B253C-E0F3-40BF-9600-9569973575D7}"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n-US"/>
        </a:p>
      </dgm:t>
    </dgm:pt>
    <dgm:pt modelId="{5BD184EB-4611-437E-8000-94D4D9084255}">
      <dgm:prSet phldrT="[Text]" custT="1"/>
      <dgm:spPr/>
      <dgm:t>
        <a:bodyPr/>
        <a:lstStyle/>
        <a:p>
          <a:r>
            <a:rPr lang="en-US" sz="1600" dirty="0" smtClean="0">
              <a:solidFill>
                <a:srgbClr val="000000"/>
              </a:solidFill>
              <a:latin typeface="Arial"/>
              <a:cs typeface="Arial"/>
            </a:rPr>
            <a:t>What was the experience?  Describe the context, key issues, and strengths and weaknesses.</a:t>
          </a:r>
          <a:endParaRPr lang="en-US" sz="1600" dirty="0">
            <a:solidFill>
              <a:srgbClr val="000000"/>
            </a:solidFill>
            <a:latin typeface="Arial"/>
            <a:cs typeface="Arial"/>
          </a:endParaRPr>
        </a:p>
      </dgm:t>
    </dgm:pt>
    <dgm:pt modelId="{E14A8FCC-F1C3-4CF8-A48A-590581650C3B}" type="parTrans" cxnId="{26A35D8F-FD3E-47E1-9926-77C7DDE52A17}">
      <dgm:prSet/>
      <dgm:spPr/>
      <dgm:t>
        <a:bodyPr/>
        <a:lstStyle/>
        <a:p>
          <a:endParaRPr lang="en-US"/>
        </a:p>
      </dgm:t>
    </dgm:pt>
    <dgm:pt modelId="{A0D1ED09-4BB3-4B19-BCA9-ACA01716F005}" type="sibTrans" cxnId="{26A35D8F-FD3E-47E1-9926-77C7DDE52A17}">
      <dgm:prSet/>
      <dgm:spPr/>
      <dgm:t>
        <a:bodyPr/>
        <a:lstStyle/>
        <a:p>
          <a:endParaRPr lang="en-US"/>
        </a:p>
      </dgm:t>
    </dgm:pt>
    <dgm:pt modelId="{DBC3ADBC-5FC1-4326-BC52-BD5A186DC9CB}">
      <dgm:prSet phldrT="[Text]" custT="1"/>
      <dgm:spPr/>
      <dgm:t>
        <a:bodyPr/>
        <a:lstStyle/>
        <a:p>
          <a:r>
            <a:rPr lang="en-US" sz="1800" dirty="0" smtClean="0">
              <a:solidFill>
                <a:srgbClr val="000000"/>
              </a:solidFill>
              <a:latin typeface="Arial"/>
              <a:cs typeface="Arial"/>
            </a:rPr>
            <a:t>What could you have done better?</a:t>
          </a:r>
          <a:endParaRPr lang="en-US" sz="1800" dirty="0">
            <a:solidFill>
              <a:srgbClr val="000000"/>
            </a:solidFill>
            <a:latin typeface="Arial"/>
            <a:cs typeface="Arial"/>
          </a:endParaRPr>
        </a:p>
      </dgm:t>
    </dgm:pt>
    <dgm:pt modelId="{556993BB-48BF-49EC-8504-8760E29F2D57}" type="parTrans" cxnId="{EE2B77A5-95E5-4A29-BC5E-BD32ADA316DF}">
      <dgm:prSet/>
      <dgm:spPr/>
      <dgm:t>
        <a:bodyPr/>
        <a:lstStyle/>
        <a:p>
          <a:endParaRPr lang="en-US"/>
        </a:p>
      </dgm:t>
    </dgm:pt>
    <dgm:pt modelId="{EDDE1858-4B68-43E2-AE41-0D1741249798}" type="sibTrans" cxnId="{EE2B77A5-95E5-4A29-BC5E-BD32ADA316DF}">
      <dgm:prSet/>
      <dgm:spPr/>
      <dgm:t>
        <a:bodyPr/>
        <a:lstStyle/>
        <a:p>
          <a:endParaRPr lang="en-US"/>
        </a:p>
      </dgm:t>
    </dgm:pt>
    <dgm:pt modelId="{F682D3BD-BCA5-4BDB-AB35-79383A98300A}">
      <dgm:prSet phldrT="[Text]" custT="1"/>
      <dgm:spPr/>
      <dgm:t>
        <a:bodyPr/>
        <a:lstStyle/>
        <a:p>
          <a:r>
            <a:rPr lang="en-US" sz="1800" dirty="0" smtClean="0">
              <a:solidFill>
                <a:srgbClr val="000000"/>
              </a:solidFill>
              <a:latin typeface="Arial"/>
              <a:cs typeface="Arial"/>
            </a:rPr>
            <a:t>What lessons did you learn? </a:t>
          </a:r>
          <a:endParaRPr lang="en-US" sz="1800" dirty="0">
            <a:solidFill>
              <a:srgbClr val="000000"/>
            </a:solidFill>
            <a:latin typeface="Arial"/>
            <a:cs typeface="Arial"/>
          </a:endParaRPr>
        </a:p>
      </dgm:t>
    </dgm:pt>
    <dgm:pt modelId="{600AEE42-02F4-4D4E-9854-AB150ABA4F2C}" type="parTrans" cxnId="{A21F9404-6358-42BF-ACE0-97B9C2E9D646}">
      <dgm:prSet/>
      <dgm:spPr/>
      <dgm:t>
        <a:bodyPr/>
        <a:lstStyle/>
        <a:p>
          <a:endParaRPr lang="en-US"/>
        </a:p>
      </dgm:t>
    </dgm:pt>
    <dgm:pt modelId="{7B4D23F5-374A-4705-84FE-47AECE5F221D}" type="sibTrans" cxnId="{A21F9404-6358-42BF-ACE0-97B9C2E9D646}">
      <dgm:prSet/>
      <dgm:spPr/>
      <dgm:t>
        <a:bodyPr/>
        <a:lstStyle/>
        <a:p>
          <a:endParaRPr lang="en-US"/>
        </a:p>
      </dgm:t>
    </dgm:pt>
    <dgm:pt modelId="{6A475691-B57E-4B74-BAFD-F52300310EAE}">
      <dgm:prSet custT="1"/>
      <dgm:spPr/>
      <dgm:t>
        <a:bodyPr/>
        <a:lstStyle/>
        <a:p>
          <a:r>
            <a:rPr lang="en-US" sz="1800" dirty="0" smtClean="0">
              <a:solidFill>
                <a:srgbClr val="000000"/>
              </a:solidFill>
              <a:latin typeface="Arial"/>
              <a:cs typeface="Arial"/>
            </a:rPr>
            <a:t>What were you trying to achieve?  What were the consequences?</a:t>
          </a:r>
        </a:p>
      </dgm:t>
    </dgm:pt>
    <dgm:pt modelId="{29E95E91-4180-4E4E-9326-FB2B72E4301D}" type="parTrans" cxnId="{A76EC5E7-0692-4764-B5A5-E980E48BBB8E}">
      <dgm:prSet/>
      <dgm:spPr/>
      <dgm:t>
        <a:bodyPr/>
        <a:lstStyle/>
        <a:p>
          <a:endParaRPr lang="en-US"/>
        </a:p>
      </dgm:t>
    </dgm:pt>
    <dgm:pt modelId="{FFA1F606-8051-42B7-812C-F7DB8BE15E37}" type="sibTrans" cxnId="{A76EC5E7-0692-4764-B5A5-E980E48BBB8E}">
      <dgm:prSet/>
      <dgm:spPr/>
      <dgm:t>
        <a:bodyPr/>
        <a:lstStyle/>
        <a:p>
          <a:endParaRPr lang="en-US"/>
        </a:p>
      </dgm:t>
    </dgm:pt>
    <dgm:pt modelId="{F3D7750E-6400-4A65-B6E2-2550F5319294}">
      <dgm:prSet phldrT="[Text]" custT="1"/>
      <dgm:spPr/>
      <dgm:t>
        <a:bodyPr/>
        <a:lstStyle/>
        <a:p>
          <a:r>
            <a:rPr lang="en-US" sz="1800" dirty="0" smtClean="0">
              <a:solidFill>
                <a:srgbClr val="000000"/>
              </a:solidFill>
              <a:latin typeface="Arial"/>
              <a:cs typeface="Arial"/>
            </a:rPr>
            <a:t>How can you move on from this</a:t>
          </a:r>
          <a:r>
            <a:rPr lang="en-US" sz="1600" dirty="0" smtClean="0">
              <a:solidFill>
                <a:srgbClr val="000000"/>
              </a:solidFill>
              <a:latin typeface="Arial"/>
              <a:cs typeface="Arial"/>
            </a:rPr>
            <a:t>?</a:t>
          </a:r>
          <a:endParaRPr lang="en-US" sz="1600" dirty="0">
            <a:solidFill>
              <a:srgbClr val="000000"/>
            </a:solidFill>
            <a:latin typeface="Arial"/>
            <a:cs typeface="Arial"/>
          </a:endParaRPr>
        </a:p>
      </dgm:t>
    </dgm:pt>
    <dgm:pt modelId="{93525C49-92FD-4AB9-969E-DE75D84E0C63}" type="parTrans" cxnId="{AAD596F7-9988-44DA-B6A4-3412EC658393}">
      <dgm:prSet/>
      <dgm:spPr/>
      <dgm:t>
        <a:bodyPr/>
        <a:lstStyle/>
        <a:p>
          <a:endParaRPr lang="en-US"/>
        </a:p>
      </dgm:t>
    </dgm:pt>
    <dgm:pt modelId="{97266EE8-934F-46A2-B896-C4440BDEC412}" type="sibTrans" cxnId="{AAD596F7-9988-44DA-B6A4-3412EC658393}">
      <dgm:prSet/>
      <dgm:spPr/>
      <dgm:t>
        <a:bodyPr/>
        <a:lstStyle/>
        <a:p>
          <a:endParaRPr lang="en-US"/>
        </a:p>
      </dgm:t>
    </dgm:pt>
    <dgm:pt modelId="{4429F4BA-4A20-4B67-9CA5-D301E3C60D31}" type="pres">
      <dgm:prSet presAssocID="{4DDB253C-E0F3-40BF-9600-9569973575D7}" presName="linearFlow" presStyleCnt="0">
        <dgm:presLayoutVars>
          <dgm:dir/>
          <dgm:resizeHandles val="exact"/>
        </dgm:presLayoutVars>
      </dgm:prSet>
      <dgm:spPr/>
      <dgm:t>
        <a:bodyPr/>
        <a:lstStyle/>
        <a:p>
          <a:endParaRPr lang="en-US"/>
        </a:p>
      </dgm:t>
    </dgm:pt>
    <dgm:pt modelId="{570CF125-AD04-46A2-8502-BE4E83923010}" type="pres">
      <dgm:prSet presAssocID="{5BD184EB-4611-437E-8000-94D4D9084255}" presName="composite" presStyleCnt="0"/>
      <dgm:spPr/>
    </dgm:pt>
    <dgm:pt modelId="{6DE033C2-6385-4E6C-8E5C-F467785F84F2}" type="pres">
      <dgm:prSet presAssocID="{5BD184EB-4611-437E-8000-94D4D9084255}" presName="imgShp" presStyleLbl="fgImgPlace1" presStyleIdx="0" presStyleCnt="5"/>
      <dgm:spPr/>
    </dgm:pt>
    <dgm:pt modelId="{5B15C675-74FF-417F-99EA-AE3930C7F1A3}" type="pres">
      <dgm:prSet presAssocID="{5BD184EB-4611-437E-8000-94D4D9084255}" presName="txShp" presStyleLbl="node1" presStyleIdx="0" presStyleCnt="5" custLinFactNeighborX="522" custLinFactNeighborY="-195">
        <dgm:presLayoutVars>
          <dgm:bulletEnabled val="1"/>
        </dgm:presLayoutVars>
      </dgm:prSet>
      <dgm:spPr/>
      <dgm:t>
        <a:bodyPr/>
        <a:lstStyle/>
        <a:p>
          <a:endParaRPr lang="en-US"/>
        </a:p>
      </dgm:t>
    </dgm:pt>
    <dgm:pt modelId="{3B672E36-6AD3-4EAB-9D84-2EDFA8F26B67}" type="pres">
      <dgm:prSet presAssocID="{A0D1ED09-4BB3-4B19-BCA9-ACA01716F005}" presName="spacing" presStyleCnt="0"/>
      <dgm:spPr/>
    </dgm:pt>
    <dgm:pt modelId="{D19BD242-9C9B-4325-A8E9-8D914A2F9BB7}" type="pres">
      <dgm:prSet presAssocID="{6A475691-B57E-4B74-BAFD-F52300310EAE}" presName="composite" presStyleCnt="0"/>
      <dgm:spPr/>
    </dgm:pt>
    <dgm:pt modelId="{7D6A76D3-E3AC-4C64-B420-0788A570178F}" type="pres">
      <dgm:prSet presAssocID="{6A475691-B57E-4B74-BAFD-F52300310EAE}" presName="imgShp" presStyleLbl="fgImgPlace1" presStyleIdx="1" presStyleCnt="5"/>
      <dgm:spPr/>
    </dgm:pt>
    <dgm:pt modelId="{BF03276B-6291-416D-93DB-A06F4A8A5A99}" type="pres">
      <dgm:prSet presAssocID="{6A475691-B57E-4B74-BAFD-F52300310EAE}" presName="txShp" presStyleLbl="node1" presStyleIdx="1" presStyleCnt="5">
        <dgm:presLayoutVars>
          <dgm:bulletEnabled val="1"/>
        </dgm:presLayoutVars>
      </dgm:prSet>
      <dgm:spPr/>
      <dgm:t>
        <a:bodyPr/>
        <a:lstStyle/>
        <a:p>
          <a:endParaRPr lang="en-US"/>
        </a:p>
      </dgm:t>
    </dgm:pt>
    <dgm:pt modelId="{2F4FDDAD-4F22-42E3-8B66-697A414654F4}" type="pres">
      <dgm:prSet presAssocID="{FFA1F606-8051-42B7-812C-F7DB8BE15E37}" presName="spacing" presStyleCnt="0"/>
      <dgm:spPr/>
    </dgm:pt>
    <dgm:pt modelId="{77E884CA-080B-4B29-AD89-B979C41DC545}" type="pres">
      <dgm:prSet presAssocID="{DBC3ADBC-5FC1-4326-BC52-BD5A186DC9CB}" presName="composite" presStyleCnt="0"/>
      <dgm:spPr/>
    </dgm:pt>
    <dgm:pt modelId="{AB357383-6BB8-4E5B-B358-3B81870A3D9B}" type="pres">
      <dgm:prSet presAssocID="{DBC3ADBC-5FC1-4326-BC52-BD5A186DC9CB}" presName="imgShp" presStyleLbl="fgImgPlace1" presStyleIdx="2" presStyleCnt="5"/>
      <dgm:spPr/>
    </dgm:pt>
    <dgm:pt modelId="{50CE3A9C-BFFB-43A1-B39A-EC08FEE28143}" type="pres">
      <dgm:prSet presAssocID="{DBC3ADBC-5FC1-4326-BC52-BD5A186DC9CB}" presName="txShp" presStyleLbl="node1" presStyleIdx="2" presStyleCnt="5">
        <dgm:presLayoutVars>
          <dgm:bulletEnabled val="1"/>
        </dgm:presLayoutVars>
      </dgm:prSet>
      <dgm:spPr/>
      <dgm:t>
        <a:bodyPr/>
        <a:lstStyle/>
        <a:p>
          <a:endParaRPr lang="en-US"/>
        </a:p>
      </dgm:t>
    </dgm:pt>
    <dgm:pt modelId="{9B253029-3729-46E0-8E2C-9BB88A7B55FE}" type="pres">
      <dgm:prSet presAssocID="{EDDE1858-4B68-43E2-AE41-0D1741249798}" presName="spacing" presStyleCnt="0"/>
      <dgm:spPr/>
    </dgm:pt>
    <dgm:pt modelId="{F0492CF6-5CD0-48FF-ACC3-5A3A0A7AE7FC}" type="pres">
      <dgm:prSet presAssocID="{F682D3BD-BCA5-4BDB-AB35-79383A98300A}" presName="composite" presStyleCnt="0"/>
      <dgm:spPr/>
    </dgm:pt>
    <dgm:pt modelId="{0F83B65C-172F-4E3F-8ACF-4B21DB19CAF4}" type="pres">
      <dgm:prSet presAssocID="{F682D3BD-BCA5-4BDB-AB35-79383A98300A}" presName="imgShp" presStyleLbl="fgImgPlace1" presStyleIdx="3" presStyleCnt="5"/>
      <dgm:spPr/>
    </dgm:pt>
    <dgm:pt modelId="{F00C4EE4-9DD6-4002-B47F-E7BD207D7E79}" type="pres">
      <dgm:prSet presAssocID="{F682D3BD-BCA5-4BDB-AB35-79383A98300A}" presName="txShp" presStyleLbl="node1" presStyleIdx="3" presStyleCnt="5">
        <dgm:presLayoutVars>
          <dgm:bulletEnabled val="1"/>
        </dgm:presLayoutVars>
      </dgm:prSet>
      <dgm:spPr/>
      <dgm:t>
        <a:bodyPr/>
        <a:lstStyle/>
        <a:p>
          <a:endParaRPr lang="en-US"/>
        </a:p>
      </dgm:t>
    </dgm:pt>
    <dgm:pt modelId="{E7662186-6FF5-43C4-B1F8-0BAF6DACA3CA}" type="pres">
      <dgm:prSet presAssocID="{7B4D23F5-374A-4705-84FE-47AECE5F221D}" presName="spacing" presStyleCnt="0"/>
      <dgm:spPr/>
    </dgm:pt>
    <dgm:pt modelId="{EE2618AE-2874-4701-81C7-F47B6B93AE04}" type="pres">
      <dgm:prSet presAssocID="{F3D7750E-6400-4A65-B6E2-2550F5319294}" presName="composite" presStyleCnt="0"/>
      <dgm:spPr/>
    </dgm:pt>
    <dgm:pt modelId="{26E08381-BD8F-4F42-9796-087022690CD7}" type="pres">
      <dgm:prSet presAssocID="{F3D7750E-6400-4A65-B6E2-2550F5319294}" presName="imgShp" presStyleLbl="fgImgPlace1" presStyleIdx="4" presStyleCnt="5"/>
      <dgm:spPr/>
    </dgm:pt>
    <dgm:pt modelId="{7E84554E-633A-4999-943D-5A84226F8151}" type="pres">
      <dgm:prSet presAssocID="{F3D7750E-6400-4A65-B6E2-2550F5319294}" presName="txShp" presStyleLbl="node1" presStyleIdx="4" presStyleCnt="5" custLinFactNeighborX="-2291" custLinFactNeighborY="28">
        <dgm:presLayoutVars>
          <dgm:bulletEnabled val="1"/>
        </dgm:presLayoutVars>
      </dgm:prSet>
      <dgm:spPr/>
      <dgm:t>
        <a:bodyPr/>
        <a:lstStyle/>
        <a:p>
          <a:endParaRPr lang="en-US"/>
        </a:p>
      </dgm:t>
    </dgm:pt>
  </dgm:ptLst>
  <dgm:cxnLst>
    <dgm:cxn modelId="{6A68EBAB-2F02-4240-895D-FE3167D21068}" type="presOf" srcId="{F3D7750E-6400-4A65-B6E2-2550F5319294}" destId="{7E84554E-633A-4999-943D-5A84226F8151}" srcOrd="0" destOrd="0" presId="urn:microsoft.com/office/officeart/2005/8/layout/vList3"/>
    <dgm:cxn modelId="{EE2B77A5-95E5-4A29-BC5E-BD32ADA316DF}" srcId="{4DDB253C-E0F3-40BF-9600-9569973575D7}" destId="{DBC3ADBC-5FC1-4326-BC52-BD5A186DC9CB}" srcOrd="2" destOrd="0" parTransId="{556993BB-48BF-49EC-8504-8760E29F2D57}" sibTransId="{EDDE1858-4B68-43E2-AE41-0D1741249798}"/>
    <dgm:cxn modelId="{26A35D8F-FD3E-47E1-9926-77C7DDE52A17}" srcId="{4DDB253C-E0F3-40BF-9600-9569973575D7}" destId="{5BD184EB-4611-437E-8000-94D4D9084255}" srcOrd="0" destOrd="0" parTransId="{E14A8FCC-F1C3-4CF8-A48A-590581650C3B}" sibTransId="{A0D1ED09-4BB3-4B19-BCA9-ACA01716F005}"/>
    <dgm:cxn modelId="{1774F8B5-E8FA-BA47-B500-D94EBCE0A06A}" type="presOf" srcId="{4DDB253C-E0F3-40BF-9600-9569973575D7}" destId="{4429F4BA-4A20-4B67-9CA5-D301E3C60D31}" srcOrd="0" destOrd="0" presId="urn:microsoft.com/office/officeart/2005/8/layout/vList3"/>
    <dgm:cxn modelId="{A76EC5E7-0692-4764-B5A5-E980E48BBB8E}" srcId="{4DDB253C-E0F3-40BF-9600-9569973575D7}" destId="{6A475691-B57E-4B74-BAFD-F52300310EAE}" srcOrd="1" destOrd="0" parTransId="{29E95E91-4180-4E4E-9326-FB2B72E4301D}" sibTransId="{FFA1F606-8051-42B7-812C-F7DB8BE15E37}"/>
    <dgm:cxn modelId="{0D939A11-320E-2549-9FF6-9CEF6E49DD10}" type="presOf" srcId="{DBC3ADBC-5FC1-4326-BC52-BD5A186DC9CB}" destId="{50CE3A9C-BFFB-43A1-B39A-EC08FEE28143}" srcOrd="0" destOrd="0" presId="urn:microsoft.com/office/officeart/2005/8/layout/vList3"/>
    <dgm:cxn modelId="{E706F7F0-ECD9-2C44-9DC5-AD28EB946790}" type="presOf" srcId="{F682D3BD-BCA5-4BDB-AB35-79383A98300A}" destId="{F00C4EE4-9DD6-4002-B47F-E7BD207D7E79}" srcOrd="0" destOrd="0" presId="urn:microsoft.com/office/officeart/2005/8/layout/vList3"/>
    <dgm:cxn modelId="{FEECC9E8-C534-B041-BE42-0723AD6A083F}" type="presOf" srcId="{6A475691-B57E-4B74-BAFD-F52300310EAE}" destId="{BF03276B-6291-416D-93DB-A06F4A8A5A99}" srcOrd="0" destOrd="0" presId="urn:microsoft.com/office/officeart/2005/8/layout/vList3"/>
    <dgm:cxn modelId="{A21F9404-6358-42BF-ACE0-97B9C2E9D646}" srcId="{4DDB253C-E0F3-40BF-9600-9569973575D7}" destId="{F682D3BD-BCA5-4BDB-AB35-79383A98300A}" srcOrd="3" destOrd="0" parTransId="{600AEE42-02F4-4D4E-9854-AB150ABA4F2C}" sibTransId="{7B4D23F5-374A-4705-84FE-47AECE5F221D}"/>
    <dgm:cxn modelId="{AAD596F7-9988-44DA-B6A4-3412EC658393}" srcId="{4DDB253C-E0F3-40BF-9600-9569973575D7}" destId="{F3D7750E-6400-4A65-B6E2-2550F5319294}" srcOrd="4" destOrd="0" parTransId="{93525C49-92FD-4AB9-969E-DE75D84E0C63}" sibTransId="{97266EE8-934F-46A2-B896-C4440BDEC412}"/>
    <dgm:cxn modelId="{976846F2-DF7C-3E45-A30A-682FB513283F}" type="presOf" srcId="{5BD184EB-4611-437E-8000-94D4D9084255}" destId="{5B15C675-74FF-417F-99EA-AE3930C7F1A3}" srcOrd="0" destOrd="0" presId="urn:microsoft.com/office/officeart/2005/8/layout/vList3"/>
    <dgm:cxn modelId="{4D14F99F-928C-934D-A428-E0C74D01BC85}" type="presParOf" srcId="{4429F4BA-4A20-4B67-9CA5-D301E3C60D31}" destId="{570CF125-AD04-46A2-8502-BE4E83923010}" srcOrd="0" destOrd="0" presId="urn:microsoft.com/office/officeart/2005/8/layout/vList3"/>
    <dgm:cxn modelId="{B45A86E6-6E9E-D84D-A79A-1985FB58F9FD}" type="presParOf" srcId="{570CF125-AD04-46A2-8502-BE4E83923010}" destId="{6DE033C2-6385-4E6C-8E5C-F467785F84F2}" srcOrd="0" destOrd="0" presId="urn:microsoft.com/office/officeart/2005/8/layout/vList3"/>
    <dgm:cxn modelId="{7032FCAA-4BC5-7D4D-A625-92D2AA7A839B}" type="presParOf" srcId="{570CF125-AD04-46A2-8502-BE4E83923010}" destId="{5B15C675-74FF-417F-99EA-AE3930C7F1A3}" srcOrd="1" destOrd="0" presId="urn:microsoft.com/office/officeart/2005/8/layout/vList3"/>
    <dgm:cxn modelId="{DB69CAB5-873C-6642-87B2-EC16F17999DE}" type="presParOf" srcId="{4429F4BA-4A20-4B67-9CA5-D301E3C60D31}" destId="{3B672E36-6AD3-4EAB-9D84-2EDFA8F26B67}" srcOrd="1" destOrd="0" presId="urn:microsoft.com/office/officeart/2005/8/layout/vList3"/>
    <dgm:cxn modelId="{21F90BFF-1415-3646-B502-E794E45DC5F4}" type="presParOf" srcId="{4429F4BA-4A20-4B67-9CA5-D301E3C60D31}" destId="{D19BD242-9C9B-4325-A8E9-8D914A2F9BB7}" srcOrd="2" destOrd="0" presId="urn:microsoft.com/office/officeart/2005/8/layout/vList3"/>
    <dgm:cxn modelId="{6213686C-7AC0-3246-9FF7-D1610BF64D85}" type="presParOf" srcId="{D19BD242-9C9B-4325-A8E9-8D914A2F9BB7}" destId="{7D6A76D3-E3AC-4C64-B420-0788A570178F}" srcOrd="0" destOrd="0" presId="urn:microsoft.com/office/officeart/2005/8/layout/vList3"/>
    <dgm:cxn modelId="{26225138-D05C-904A-972F-51DB60D910AF}" type="presParOf" srcId="{D19BD242-9C9B-4325-A8E9-8D914A2F9BB7}" destId="{BF03276B-6291-416D-93DB-A06F4A8A5A99}" srcOrd="1" destOrd="0" presId="urn:microsoft.com/office/officeart/2005/8/layout/vList3"/>
    <dgm:cxn modelId="{C17C2BE4-B388-784B-B589-46FE6530E07D}" type="presParOf" srcId="{4429F4BA-4A20-4B67-9CA5-D301E3C60D31}" destId="{2F4FDDAD-4F22-42E3-8B66-697A414654F4}" srcOrd="3" destOrd="0" presId="urn:microsoft.com/office/officeart/2005/8/layout/vList3"/>
    <dgm:cxn modelId="{907DF362-7E07-9541-A049-7C1CE57D5F8A}" type="presParOf" srcId="{4429F4BA-4A20-4B67-9CA5-D301E3C60D31}" destId="{77E884CA-080B-4B29-AD89-B979C41DC545}" srcOrd="4" destOrd="0" presId="urn:microsoft.com/office/officeart/2005/8/layout/vList3"/>
    <dgm:cxn modelId="{D4FF15D2-B118-E244-A899-FDC9DABA421B}" type="presParOf" srcId="{77E884CA-080B-4B29-AD89-B979C41DC545}" destId="{AB357383-6BB8-4E5B-B358-3B81870A3D9B}" srcOrd="0" destOrd="0" presId="urn:microsoft.com/office/officeart/2005/8/layout/vList3"/>
    <dgm:cxn modelId="{E108A7EE-1D27-FA43-97C6-60F3D4834EFE}" type="presParOf" srcId="{77E884CA-080B-4B29-AD89-B979C41DC545}" destId="{50CE3A9C-BFFB-43A1-B39A-EC08FEE28143}" srcOrd="1" destOrd="0" presId="urn:microsoft.com/office/officeart/2005/8/layout/vList3"/>
    <dgm:cxn modelId="{B745E1E6-846A-EE40-88E6-2A59B0950720}" type="presParOf" srcId="{4429F4BA-4A20-4B67-9CA5-D301E3C60D31}" destId="{9B253029-3729-46E0-8E2C-9BB88A7B55FE}" srcOrd="5" destOrd="0" presId="urn:microsoft.com/office/officeart/2005/8/layout/vList3"/>
    <dgm:cxn modelId="{6D5325F9-EA75-8641-8BFF-D85F7E18471C}" type="presParOf" srcId="{4429F4BA-4A20-4B67-9CA5-D301E3C60D31}" destId="{F0492CF6-5CD0-48FF-ACC3-5A3A0A7AE7FC}" srcOrd="6" destOrd="0" presId="urn:microsoft.com/office/officeart/2005/8/layout/vList3"/>
    <dgm:cxn modelId="{43D66855-FAD8-E446-A087-4FC90623340E}" type="presParOf" srcId="{F0492CF6-5CD0-48FF-ACC3-5A3A0A7AE7FC}" destId="{0F83B65C-172F-4E3F-8ACF-4B21DB19CAF4}" srcOrd="0" destOrd="0" presId="urn:microsoft.com/office/officeart/2005/8/layout/vList3"/>
    <dgm:cxn modelId="{750C6D57-1239-AA48-9F62-807EF1BAE9A3}" type="presParOf" srcId="{F0492CF6-5CD0-48FF-ACC3-5A3A0A7AE7FC}" destId="{F00C4EE4-9DD6-4002-B47F-E7BD207D7E79}" srcOrd="1" destOrd="0" presId="urn:microsoft.com/office/officeart/2005/8/layout/vList3"/>
    <dgm:cxn modelId="{DFAFA1F8-55FB-3347-97A2-BCDF2815C54D}" type="presParOf" srcId="{4429F4BA-4A20-4B67-9CA5-D301E3C60D31}" destId="{E7662186-6FF5-43C4-B1F8-0BAF6DACA3CA}" srcOrd="7" destOrd="0" presId="urn:microsoft.com/office/officeart/2005/8/layout/vList3"/>
    <dgm:cxn modelId="{AD142352-6BE4-B240-9788-026B62FA9C8C}" type="presParOf" srcId="{4429F4BA-4A20-4B67-9CA5-D301E3C60D31}" destId="{EE2618AE-2874-4701-81C7-F47B6B93AE04}" srcOrd="8" destOrd="0" presId="urn:microsoft.com/office/officeart/2005/8/layout/vList3"/>
    <dgm:cxn modelId="{C53833BD-8C14-204F-9338-6B782591E20E}" type="presParOf" srcId="{EE2618AE-2874-4701-81C7-F47B6B93AE04}" destId="{26E08381-BD8F-4F42-9796-087022690CD7}" srcOrd="0" destOrd="0" presId="urn:microsoft.com/office/officeart/2005/8/layout/vList3"/>
    <dgm:cxn modelId="{1C9639BB-F8EB-A043-AB80-7047BB2B1B6E}" type="presParOf" srcId="{EE2618AE-2874-4701-81C7-F47B6B93AE04}" destId="{7E84554E-633A-4999-943D-5A84226F815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DB253C-E0F3-40BF-9600-9569973575D7}"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n-US"/>
        </a:p>
      </dgm:t>
    </dgm:pt>
    <dgm:pt modelId="{5BD184EB-4611-437E-8000-94D4D9084255}">
      <dgm:prSet phldrT="[Text]" custT="1"/>
      <dgm:spPr/>
      <dgm:t>
        <a:bodyPr/>
        <a:lstStyle/>
        <a:p>
          <a:r>
            <a:rPr lang="en-US" sz="1600" dirty="0" smtClean="0">
              <a:solidFill>
                <a:srgbClr val="000000"/>
              </a:solidFill>
              <a:latin typeface="Arial"/>
              <a:cs typeface="Arial"/>
            </a:rPr>
            <a:t>What was the experience?  Describe the context, key issues, and strengths and weaknesses.</a:t>
          </a:r>
          <a:endParaRPr lang="en-US" sz="1600" dirty="0">
            <a:solidFill>
              <a:srgbClr val="000000"/>
            </a:solidFill>
            <a:latin typeface="Arial"/>
            <a:cs typeface="Arial"/>
          </a:endParaRPr>
        </a:p>
      </dgm:t>
    </dgm:pt>
    <dgm:pt modelId="{E14A8FCC-F1C3-4CF8-A48A-590581650C3B}" type="parTrans" cxnId="{26A35D8F-FD3E-47E1-9926-77C7DDE52A17}">
      <dgm:prSet/>
      <dgm:spPr/>
      <dgm:t>
        <a:bodyPr/>
        <a:lstStyle/>
        <a:p>
          <a:endParaRPr lang="en-US"/>
        </a:p>
      </dgm:t>
    </dgm:pt>
    <dgm:pt modelId="{A0D1ED09-4BB3-4B19-BCA9-ACA01716F005}" type="sibTrans" cxnId="{26A35D8F-FD3E-47E1-9926-77C7DDE52A17}">
      <dgm:prSet/>
      <dgm:spPr/>
      <dgm:t>
        <a:bodyPr/>
        <a:lstStyle/>
        <a:p>
          <a:endParaRPr lang="en-US"/>
        </a:p>
      </dgm:t>
    </dgm:pt>
    <dgm:pt modelId="{DBC3ADBC-5FC1-4326-BC52-BD5A186DC9CB}">
      <dgm:prSet phldrT="[Text]" custT="1"/>
      <dgm:spPr/>
      <dgm:t>
        <a:bodyPr/>
        <a:lstStyle/>
        <a:p>
          <a:r>
            <a:rPr lang="en-US" sz="1800" dirty="0" smtClean="0">
              <a:solidFill>
                <a:srgbClr val="000000"/>
              </a:solidFill>
              <a:latin typeface="Arial"/>
              <a:cs typeface="Arial"/>
            </a:rPr>
            <a:t>What could you have done better?</a:t>
          </a:r>
          <a:endParaRPr lang="en-US" sz="1800" dirty="0">
            <a:solidFill>
              <a:srgbClr val="000000"/>
            </a:solidFill>
            <a:latin typeface="Arial"/>
            <a:cs typeface="Arial"/>
          </a:endParaRPr>
        </a:p>
      </dgm:t>
    </dgm:pt>
    <dgm:pt modelId="{556993BB-48BF-49EC-8504-8760E29F2D57}" type="parTrans" cxnId="{EE2B77A5-95E5-4A29-BC5E-BD32ADA316DF}">
      <dgm:prSet/>
      <dgm:spPr/>
      <dgm:t>
        <a:bodyPr/>
        <a:lstStyle/>
        <a:p>
          <a:endParaRPr lang="en-US"/>
        </a:p>
      </dgm:t>
    </dgm:pt>
    <dgm:pt modelId="{EDDE1858-4B68-43E2-AE41-0D1741249798}" type="sibTrans" cxnId="{EE2B77A5-95E5-4A29-BC5E-BD32ADA316DF}">
      <dgm:prSet/>
      <dgm:spPr/>
      <dgm:t>
        <a:bodyPr/>
        <a:lstStyle/>
        <a:p>
          <a:endParaRPr lang="en-US"/>
        </a:p>
      </dgm:t>
    </dgm:pt>
    <dgm:pt modelId="{F682D3BD-BCA5-4BDB-AB35-79383A98300A}">
      <dgm:prSet phldrT="[Text]" custT="1"/>
      <dgm:spPr/>
      <dgm:t>
        <a:bodyPr/>
        <a:lstStyle/>
        <a:p>
          <a:r>
            <a:rPr lang="en-US" sz="1800" dirty="0" smtClean="0">
              <a:solidFill>
                <a:srgbClr val="000000"/>
              </a:solidFill>
              <a:latin typeface="Arial"/>
              <a:cs typeface="Arial"/>
            </a:rPr>
            <a:t>What lessons did you learn? </a:t>
          </a:r>
          <a:endParaRPr lang="en-US" sz="1800" dirty="0">
            <a:solidFill>
              <a:srgbClr val="000000"/>
            </a:solidFill>
            <a:latin typeface="Arial"/>
            <a:cs typeface="Arial"/>
          </a:endParaRPr>
        </a:p>
      </dgm:t>
    </dgm:pt>
    <dgm:pt modelId="{600AEE42-02F4-4D4E-9854-AB150ABA4F2C}" type="parTrans" cxnId="{A21F9404-6358-42BF-ACE0-97B9C2E9D646}">
      <dgm:prSet/>
      <dgm:spPr/>
      <dgm:t>
        <a:bodyPr/>
        <a:lstStyle/>
        <a:p>
          <a:endParaRPr lang="en-US"/>
        </a:p>
      </dgm:t>
    </dgm:pt>
    <dgm:pt modelId="{7B4D23F5-374A-4705-84FE-47AECE5F221D}" type="sibTrans" cxnId="{A21F9404-6358-42BF-ACE0-97B9C2E9D646}">
      <dgm:prSet/>
      <dgm:spPr/>
      <dgm:t>
        <a:bodyPr/>
        <a:lstStyle/>
        <a:p>
          <a:endParaRPr lang="en-US"/>
        </a:p>
      </dgm:t>
    </dgm:pt>
    <dgm:pt modelId="{6A475691-B57E-4B74-BAFD-F52300310EAE}">
      <dgm:prSet custT="1"/>
      <dgm:spPr/>
      <dgm:t>
        <a:bodyPr/>
        <a:lstStyle/>
        <a:p>
          <a:r>
            <a:rPr lang="en-US" sz="1800" dirty="0" smtClean="0">
              <a:solidFill>
                <a:srgbClr val="000000"/>
              </a:solidFill>
              <a:latin typeface="Arial"/>
              <a:cs typeface="Arial"/>
            </a:rPr>
            <a:t>What were you trying to achieve?  What were the consequences?</a:t>
          </a:r>
        </a:p>
      </dgm:t>
    </dgm:pt>
    <dgm:pt modelId="{29E95E91-4180-4E4E-9326-FB2B72E4301D}" type="parTrans" cxnId="{A76EC5E7-0692-4764-B5A5-E980E48BBB8E}">
      <dgm:prSet/>
      <dgm:spPr/>
      <dgm:t>
        <a:bodyPr/>
        <a:lstStyle/>
        <a:p>
          <a:endParaRPr lang="en-US"/>
        </a:p>
      </dgm:t>
    </dgm:pt>
    <dgm:pt modelId="{FFA1F606-8051-42B7-812C-F7DB8BE15E37}" type="sibTrans" cxnId="{A76EC5E7-0692-4764-B5A5-E980E48BBB8E}">
      <dgm:prSet/>
      <dgm:spPr/>
      <dgm:t>
        <a:bodyPr/>
        <a:lstStyle/>
        <a:p>
          <a:endParaRPr lang="en-US"/>
        </a:p>
      </dgm:t>
    </dgm:pt>
    <dgm:pt modelId="{F3D7750E-6400-4A65-B6E2-2550F5319294}">
      <dgm:prSet phldrT="[Text]" custT="1"/>
      <dgm:spPr/>
      <dgm:t>
        <a:bodyPr/>
        <a:lstStyle/>
        <a:p>
          <a:r>
            <a:rPr lang="en-US" sz="1800" dirty="0" smtClean="0">
              <a:solidFill>
                <a:srgbClr val="000000"/>
              </a:solidFill>
              <a:latin typeface="Arial"/>
              <a:cs typeface="Arial"/>
            </a:rPr>
            <a:t>How can you move on from this</a:t>
          </a:r>
          <a:r>
            <a:rPr lang="en-US" sz="1600" dirty="0" smtClean="0">
              <a:solidFill>
                <a:srgbClr val="000000"/>
              </a:solidFill>
              <a:latin typeface="Arial"/>
              <a:cs typeface="Arial"/>
            </a:rPr>
            <a:t>?</a:t>
          </a:r>
          <a:endParaRPr lang="en-US" sz="1600" dirty="0">
            <a:solidFill>
              <a:srgbClr val="000000"/>
            </a:solidFill>
            <a:latin typeface="Arial"/>
            <a:cs typeface="Arial"/>
          </a:endParaRPr>
        </a:p>
      </dgm:t>
    </dgm:pt>
    <dgm:pt modelId="{93525C49-92FD-4AB9-969E-DE75D84E0C63}" type="parTrans" cxnId="{AAD596F7-9988-44DA-B6A4-3412EC658393}">
      <dgm:prSet/>
      <dgm:spPr/>
      <dgm:t>
        <a:bodyPr/>
        <a:lstStyle/>
        <a:p>
          <a:endParaRPr lang="en-US"/>
        </a:p>
      </dgm:t>
    </dgm:pt>
    <dgm:pt modelId="{97266EE8-934F-46A2-B896-C4440BDEC412}" type="sibTrans" cxnId="{AAD596F7-9988-44DA-B6A4-3412EC658393}">
      <dgm:prSet/>
      <dgm:spPr/>
      <dgm:t>
        <a:bodyPr/>
        <a:lstStyle/>
        <a:p>
          <a:endParaRPr lang="en-US"/>
        </a:p>
      </dgm:t>
    </dgm:pt>
    <dgm:pt modelId="{4429F4BA-4A20-4B67-9CA5-D301E3C60D31}" type="pres">
      <dgm:prSet presAssocID="{4DDB253C-E0F3-40BF-9600-9569973575D7}" presName="linearFlow" presStyleCnt="0">
        <dgm:presLayoutVars>
          <dgm:dir/>
          <dgm:resizeHandles val="exact"/>
        </dgm:presLayoutVars>
      </dgm:prSet>
      <dgm:spPr/>
      <dgm:t>
        <a:bodyPr/>
        <a:lstStyle/>
        <a:p>
          <a:endParaRPr lang="en-US"/>
        </a:p>
      </dgm:t>
    </dgm:pt>
    <dgm:pt modelId="{570CF125-AD04-46A2-8502-BE4E83923010}" type="pres">
      <dgm:prSet presAssocID="{5BD184EB-4611-437E-8000-94D4D9084255}" presName="composite" presStyleCnt="0"/>
      <dgm:spPr/>
    </dgm:pt>
    <dgm:pt modelId="{6DE033C2-6385-4E6C-8E5C-F467785F84F2}" type="pres">
      <dgm:prSet presAssocID="{5BD184EB-4611-437E-8000-94D4D9084255}" presName="imgShp" presStyleLbl="fgImgPlace1" presStyleIdx="0" presStyleCnt="5"/>
      <dgm:spPr/>
    </dgm:pt>
    <dgm:pt modelId="{5B15C675-74FF-417F-99EA-AE3930C7F1A3}" type="pres">
      <dgm:prSet presAssocID="{5BD184EB-4611-437E-8000-94D4D9084255}" presName="txShp" presStyleLbl="node1" presStyleIdx="0" presStyleCnt="5" custLinFactNeighborX="522" custLinFactNeighborY="-195">
        <dgm:presLayoutVars>
          <dgm:bulletEnabled val="1"/>
        </dgm:presLayoutVars>
      </dgm:prSet>
      <dgm:spPr/>
      <dgm:t>
        <a:bodyPr/>
        <a:lstStyle/>
        <a:p>
          <a:endParaRPr lang="en-US"/>
        </a:p>
      </dgm:t>
    </dgm:pt>
    <dgm:pt modelId="{3B672E36-6AD3-4EAB-9D84-2EDFA8F26B67}" type="pres">
      <dgm:prSet presAssocID="{A0D1ED09-4BB3-4B19-BCA9-ACA01716F005}" presName="spacing" presStyleCnt="0"/>
      <dgm:spPr/>
    </dgm:pt>
    <dgm:pt modelId="{D19BD242-9C9B-4325-A8E9-8D914A2F9BB7}" type="pres">
      <dgm:prSet presAssocID="{6A475691-B57E-4B74-BAFD-F52300310EAE}" presName="composite" presStyleCnt="0"/>
      <dgm:spPr/>
    </dgm:pt>
    <dgm:pt modelId="{7D6A76D3-E3AC-4C64-B420-0788A570178F}" type="pres">
      <dgm:prSet presAssocID="{6A475691-B57E-4B74-BAFD-F52300310EAE}" presName="imgShp" presStyleLbl="fgImgPlace1" presStyleIdx="1" presStyleCnt="5"/>
      <dgm:spPr/>
    </dgm:pt>
    <dgm:pt modelId="{BF03276B-6291-416D-93DB-A06F4A8A5A99}" type="pres">
      <dgm:prSet presAssocID="{6A475691-B57E-4B74-BAFD-F52300310EAE}" presName="txShp" presStyleLbl="node1" presStyleIdx="1" presStyleCnt="5">
        <dgm:presLayoutVars>
          <dgm:bulletEnabled val="1"/>
        </dgm:presLayoutVars>
      </dgm:prSet>
      <dgm:spPr/>
      <dgm:t>
        <a:bodyPr/>
        <a:lstStyle/>
        <a:p>
          <a:endParaRPr lang="en-US"/>
        </a:p>
      </dgm:t>
    </dgm:pt>
    <dgm:pt modelId="{2F4FDDAD-4F22-42E3-8B66-697A414654F4}" type="pres">
      <dgm:prSet presAssocID="{FFA1F606-8051-42B7-812C-F7DB8BE15E37}" presName="spacing" presStyleCnt="0"/>
      <dgm:spPr/>
    </dgm:pt>
    <dgm:pt modelId="{77E884CA-080B-4B29-AD89-B979C41DC545}" type="pres">
      <dgm:prSet presAssocID="{DBC3ADBC-5FC1-4326-BC52-BD5A186DC9CB}" presName="composite" presStyleCnt="0"/>
      <dgm:spPr/>
    </dgm:pt>
    <dgm:pt modelId="{AB357383-6BB8-4E5B-B358-3B81870A3D9B}" type="pres">
      <dgm:prSet presAssocID="{DBC3ADBC-5FC1-4326-BC52-BD5A186DC9CB}" presName="imgShp" presStyleLbl="fgImgPlace1" presStyleIdx="2" presStyleCnt="5"/>
      <dgm:spPr/>
    </dgm:pt>
    <dgm:pt modelId="{50CE3A9C-BFFB-43A1-B39A-EC08FEE28143}" type="pres">
      <dgm:prSet presAssocID="{DBC3ADBC-5FC1-4326-BC52-BD5A186DC9CB}" presName="txShp" presStyleLbl="node1" presStyleIdx="2" presStyleCnt="5">
        <dgm:presLayoutVars>
          <dgm:bulletEnabled val="1"/>
        </dgm:presLayoutVars>
      </dgm:prSet>
      <dgm:spPr/>
      <dgm:t>
        <a:bodyPr/>
        <a:lstStyle/>
        <a:p>
          <a:endParaRPr lang="en-US"/>
        </a:p>
      </dgm:t>
    </dgm:pt>
    <dgm:pt modelId="{9B253029-3729-46E0-8E2C-9BB88A7B55FE}" type="pres">
      <dgm:prSet presAssocID="{EDDE1858-4B68-43E2-AE41-0D1741249798}" presName="spacing" presStyleCnt="0"/>
      <dgm:spPr/>
    </dgm:pt>
    <dgm:pt modelId="{F0492CF6-5CD0-48FF-ACC3-5A3A0A7AE7FC}" type="pres">
      <dgm:prSet presAssocID="{F682D3BD-BCA5-4BDB-AB35-79383A98300A}" presName="composite" presStyleCnt="0"/>
      <dgm:spPr/>
    </dgm:pt>
    <dgm:pt modelId="{0F83B65C-172F-4E3F-8ACF-4B21DB19CAF4}" type="pres">
      <dgm:prSet presAssocID="{F682D3BD-BCA5-4BDB-AB35-79383A98300A}" presName="imgShp" presStyleLbl="fgImgPlace1" presStyleIdx="3" presStyleCnt="5"/>
      <dgm:spPr/>
    </dgm:pt>
    <dgm:pt modelId="{F00C4EE4-9DD6-4002-B47F-E7BD207D7E79}" type="pres">
      <dgm:prSet presAssocID="{F682D3BD-BCA5-4BDB-AB35-79383A98300A}" presName="txShp" presStyleLbl="node1" presStyleIdx="3" presStyleCnt="5">
        <dgm:presLayoutVars>
          <dgm:bulletEnabled val="1"/>
        </dgm:presLayoutVars>
      </dgm:prSet>
      <dgm:spPr/>
      <dgm:t>
        <a:bodyPr/>
        <a:lstStyle/>
        <a:p>
          <a:endParaRPr lang="en-US"/>
        </a:p>
      </dgm:t>
    </dgm:pt>
    <dgm:pt modelId="{E7662186-6FF5-43C4-B1F8-0BAF6DACA3CA}" type="pres">
      <dgm:prSet presAssocID="{7B4D23F5-374A-4705-84FE-47AECE5F221D}" presName="spacing" presStyleCnt="0"/>
      <dgm:spPr/>
    </dgm:pt>
    <dgm:pt modelId="{EE2618AE-2874-4701-81C7-F47B6B93AE04}" type="pres">
      <dgm:prSet presAssocID="{F3D7750E-6400-4A65-B6E2-2550F5319294}" presName="composite" presStyleCnt="0"/>
      <dgm:spPr/>
    </dgm:pt>
    <dgm:pt modelId="{26E08381-BD8F-4F42-9796-087022690CD7}" type="pres">
      <dgm:prSet presAssocID="{F3D7750E-6400-4A65-B6E2-2550F5319294}" presName="imgShp" presStyleLbl="fgImgPlace1" presStyleIdx="4" presStyleCnt="5"/>
      <dgm:spPr/>
    </dgm:pt>
    <dgm:pt modelId="{7E84554E-633A-4999-943D-5A84226F8151}" type="pres">
      <dgm:prSet presAssocID="{F3D7750E-6400-4A65-B6E2-2550F5319294}" presName="txShp" presStyleLbl="node1" presStyleIdx="4" presStyleCnt="5" custLinFactNeighborX="-2291" custLinFactNeighborY="28">
        <dgm:presLayoutVars>
          <dgm:bulletEnabled val="1"/>
        </dgm:presLayoutVars>
      </dgm:prSet>
      <dgm:spPr/>
      <dgm:t>
        <a:bodyPr/>
        <a:lstStyle/>
        <a:p>
          <a:endParaRPr lang="en-US"/>
        </a:p>
      </dgm:t>
    </dgm:pt>
  </dgm:ptLst>
  <dgm:cxnLst>
    <dgm:cxn modelId="{EE2B77A5-95E5-4A29-BC5E-BD32ADA316DF}" srcId="{4DDB253C-E0F3-40BF-9600-9569973575D7}" destId="{DBC3ADBC-5FC1-4326-BC52-BD5A186DC9CB}" srcOrd="2" destOrd="0" parTransId="{556993BB-48BF-49EC-8504-8760E29F2D57}" sibTransId="{EDDE1858-4B68-43E2-AE41-0D1741249798}"/>
    <dgm:cxn modelId="{26A35D8F-FD3E-47E1-9926-77C7DDE52A17}" srcId="{4DDB253C-E0F3-40BF-9600-9569973575D7}" destId="{5BD184EB-4611-437E-8000-94D4D9084255}" srcOrd="0" destOrd="0" parTransId="{E14A8FCC-F1C3-4CF8-A48A-590581650C3B}" sibTransId="{A0D1ED09-4BB3-4B19-BCA9-ACA01716F005}"/>
    <dgm:cxn modelId="{A8895242-3CB2-6943-9833-15E41E533456}" type="presOf" srcId="{DBC3ADBC-5FC1-4326-BC52-BD5A186DC9CB}" destId="{50CE3A9C-BFFB-43A1-B39A-EC08FEE28143}" srcOrd="0" destOrd="0" presId="urn:microsoft.com/office/officeart/2005/8/layout/vList3"/>
    <dgm:cxn modelId="{828CE42C-2617-7C4A-9C49-2B89D7D3CF28}" type="presOf" srcId="{5BD184EB-4611-437E-8000-94D4D9084255}" destId="{5B15C675-74FF-417F-99EA-AE3930C7F1A3}" srcOrd="0" destOrd="0" presId="urn:microsoft.com/office/officeart/2005/8/layout/vList3"/>
    <dgm:cxn modelId="{493E6B06-F8A3-B445-A2CF-F6688EA66892}" type="presOf" srcId="{F3D7750E-6400-4A65-B6E2-2550F5319294}" destId="{7E84554E-633A-4999-943D-5A84226F8151}" srcOrd="0" destOrd="0" presId="urn:microsoft.com/office/officeart/2005/8/layout/vList3"/>
    <dgm:cxn modelId="{A76EC5E7-0692-4764-B5A5-E980E48BBB8E}" srcId="{4DDB253C-E0F3-40BF-9600-9569973575D7}" destId="{6A475691-B57E-4B74-BAFD-F52300310EAE}" srcOrd="1" destOrd="0" parTransId="{29E95E91-4180-4E4E-9326-FB2B72E4301D}" sibTransId="{FFA1F606-8051-42B7-812C-F7DB8BE15E37}"/>
    <dgm:cxn modelId="{F26232CA-FBAA-F54B-9D25-1E5541757A62}" type="presOf" srcId="{F682D3BD-BCA5-4BDB-AB35-79383A98300A}" destId="{F00C4EE4-9DD6-4002-B47F-E7BD207D7E79}" srcOrd="0" destOrd="0" presId="urn:microsoft.com/office/officeart/2005/8/layout/vList3"/>
    <dgm:cxn modelId="{0EEB8390-1D8A-754C-970A-8E1F50F12A9E}" type="presOf" srcId="{4DDB253C-E0F3-40BF-9600-9569973575D7}" destId="{4429F4BA-4A20-4B67-9CA5-D301E3C60D31}" srcOrd="0" destOrd="0" presId="urn:microsoft.com/office/officeart/2005/8/layout/vList3"/>
    <dgm:cxn modelId="{3246993E-49D6-174E-BDAF-897AAE88C85F}" type="presOf" srcId="{6A475691-B57E-4B74-BAFD-F52300310EAE}" destId="{BF03276B-6291-416D-93DB-A06F4A8A5A99}" srcOrd="0" destOrd="0" presId="urn:microsoft.com/office/officeart/2005/8/layout/vList3"/>
    <dgm:cxn modelId="{A21F9404-6358-42BF-ACE0-97B9C2E9D646}" srcId="{4DDB253C-E0F3-40BF-9600-9569973575D7}" destId="{F682D3BD-BCA5-4BDB-AB35-79383A98300A}" srcOrd="3" destOrd="0" parTransId="{600AEE42-02F4-4D4E-9854-AB150ABA4F2C}" sibTransId="{7B4D23F5-374A-4705-84FE-47AECE5F221D}"/>
    <dgm:cxn modelId="{AAD596F7-9988-44DA-B6A4-3412EC658393}" srcId="{4DDB253C-E0F3-40BF-9600-9569973575D7}" destId="{F3D7750E-6400-4A65-B6E2-2550F5319294}" srcOrd="4" destOrd="0" parTransId="{93525C49-92FD-4AB9-969E-DE75D84E0C63}" sibTransId="{97266EE8-934F-46A2-B896-C4440BDEC412}"/>
    <dgm:cxn modelId="{23E7B8F3-3F4F-764D-A2D8-7DD02661706F}" type="presParOf" srcId="{4429F4BA-4A20-4B67-9CA5-D301E3C60D31}" destId="{570CF125-AD04-46A2-8502-BE4E83923010}" srcOrd="0" destOrd="0" presId="urn:microsoft.com/office/officeart/2005/8/layout/vList3"/>
    <dgm:cxn modelId="{53925038-58F3-BD44-A440-905701153789}" type="presParOf" srcId="{570CF125-AD04-46A2-8502-BE4E83923010}" destId="{6DE033C2-6385-4E6C-8E5C-F467785F84F2}" srcOrd="0" destOrd="0" presId="urn:microsoft.com/office/officeart/2005/8/layout/vList3"/>
    <dgm:cxn modelId="{E7AC664C-CDC8-5640-A2AD-32CED2916FF9}" type="presParOf" srcId="{570CF125-AD04-46A2-8502-BE4E83923010}" destId="{5B15C675-74FF-417F-99EA-AE3930C7F1A3}" srcOrd="1" destOrd="0" presId="urn:microsoft.com/office/officeart/2005/8/layout/vList3"/>
    <dgm:cxn modelId="{6C8CB1C4-B064-BF4F-84CE-F5C7B383C030}" type="presParOf" srcId="{4429F4BA-4A20-4B67-9CA5-D301E3C60D31}" destId="{3B672E36-6AD3-4EAB-9D84-2EDFA8F26B67}" srcOrd="1" destOrd="0" presId="urn:microsoft.com/office/officeart/2005/8/layout/vList3"/>
    <dgm:cxn modelId="{A33C04DA-ADF2-B64F-8F53-84EFF4AB3057}" type="presParOf" srcId="{4429F4BA-4A20-4B67-9CA5-D301E3C60D31}" destId="{D19BD242-9C9B-4325-A8E9-8D914A2F9BB7}" srcOrd="2" destOrd="0" presId="urn:microsoft.com/office/officeart/2005/8/layout/vList3"/>
    <dgm:cxn modelId="{90D51CE5-59EA-FE4A-838A-95F2244E04C7}" type="presParOf" srcId="{D19BD242-9C9B-4325-A8E9-8D914A2F9BB7}" destId="{7D6A76D3-E3AC-4C64-B420-0788A570178F}" srcOrd="0" destOrd="0" presId="urn:microsoft.com/office/officeart/2005/8/layout/vList3"/>
    <dgm:cxn modelId="{625AF5AE-EA04-4B4C-9044-C72558847E67}" type="presParOf" srcId="{D19BD242-9C9B-4325-A8E9-8D914A2F9BB7}" destId="{BF03276B-6291-416D-93DB-A06F4A8A5A99}" srcOrd="1" destOrd="0" presId="urn:microsoft.com/office/officeart/2005/8/layout/vList3"/>
    <dgm:cxn modelId="{35FC51F8-D7F0-7846-9567-18EA82B1FA0D}" type="presParOf" srcId="{4429F4BA-4A20-4B67-9CA5-D301E3C60D31}" destId="{2F4FDDAD-4F22-42E3-8B66-697A414654F4}" srcOrd="3" destOrd="0" presId="urn:microsoft.com/office/officeart/2005/8/layout/vList3"/>
    <dgm:cxn modelId="{CB7608AE-D8DB-3040-B5E7-F19E43ECA0C9}" type="presParOf" srcId="{4429F4BA-4A20-4B67-9CA5-D301E3C60D31}" destId="{77E884CA-080B-4B29-AD89-B979C41DC545}" srcOrd="4" destOrd="0" presId="urn:microsoft.com/office/officeart/2005/8/layout/vList3"/>
    <dgm:cxn modelId="{EB9D58D5-8F69-764D-9FBB-E45DC759C8C8}" type="presParOf" srcId="{77E884CA-080B-4B29-AD89-B979C41DC545}" destId="{AB357383-6BB8-4E5B-B358-3B81870A3D9B}" srcOrd="0" destOrd="0" presId="urn:microsoft.com/office/officeart/2005/8/layout/vList3"/>
    <dgm:cxn modelId="{7AB7BFB4-58FE-CC46-8776-DCCCCEB94687}" type="presParOf" srcId="{77E884CA-080B-4B29-AD89-B979C41DC545}" destId="{50CE3A9C-BFFB-43A1-B39A-EC08FEE28143}" srcOrd="1" destOrd="0" presId="urn:microsoft.com/office/officeart/2005/8/layout/vList3"/>
    <dgm:cxn modelId="{20C7FC1A-8A60-034F-BE90-87DC494D5814}" type="presParOf" srcId="{4429F4BA-4A20-4B67-9CA5-D301E3C60D31}" destId="{9B253029-3729-46E0-8E2C-9BB88A7B55FE}" srcOrd="5" destOrd="0" presId="urn:microsoft.com/office/officeart/2005/8/layout/vList3"/>
    <dgm:cxn modelId="{805663EC-10E5-5C4A-9325-108ABBCAE1F2}" type="presParOf" srcId="{4429F4BA-4A20-4B67-9CA5-D301E3C60D31}" destId="{F0492CF6-5CD0-48FF-ACC3-5A3A0A7AE7FC}" srcOrd="6" destOrd="0" presId="urn:microsoft.com/office/officeart/2005/8/layout/vList3"/>
    <dgm:cxn modelId="{7C281208-18CE-4C44-B681-7CEEC9D4D9B9}" type="presParOf" srcId="{F0492CF6-5CD0-48FF-ACC3-5A3A0A7AE7FC}" destId="{0F83B65C-172F-4E3F-8ACF-4B21DB19CAF4}" srcOrd="0" destOrd="0" presId="urn:microsoft.com/office/officeart/2005/8/layout/vList3"/>
    <dgm:cxn modelId="{23890A3B-A1C1-8243-A6D6-FA9F8D8A87F5}" type="presParOf" srcId="{F0492CF6-5CD0-48FF-ACC3-5A3A0A7AE7FC}" destId="{F00C4EE4-9DD6-4002-B47F-E7BD207D7E79}" srcOrd="1" destOrd="0" presId="urn:microsoft.com/office/officeart/2005/8/layout/vList3"/>
    <dgm:cxn modelId="{8C59BAA7-A272-DB45-984D-8BEDD5AACC38}" type="presParOf" srcId="{4429F4BA-4A20-4B67-9CA5-D301E3C60D31}" destId="{E7662186-6FF5-43C4-B1F8-0BAF6DACA3CA}" srcOrd="7" destOrd="0" presId="urn:microsoft.com/office/officeart/2005/8/layout/vList3"/>
    <dgm:cxn modelId="{D69F5BDE-FFA4-1B48-87D1-1CA685E331D6}" type="presParOf" srcId="{4429F4BA-4A20-4B67-9CA5-D301E3C60D31}" destId="{EE2618AE-2874-4701-81C7-F47B6B93AE04}" srcOrd="8" destOrd="0" presId="urn:microsoft.com/office/officeart/2005/8/layout/vList3"/>
    <dgm:cxn modelId="{8C74C631-1EB2-344E-A023-88E722DE14D7}" type="presParOf" srcId="{EE2618AE-2874-4701-81C7-F47B6B93AE04}" destId="{26E08381-BD8F-4F42-9796-087022690CD7}" srcOrd="0" destOrd="0" presId="urn:microsoft.com/office/officeart/2005/8/layout/vList3"/>
    <dgm:cxn modelId="{4D8C6ED8-E5FC-624E-A2E1-3ACBBFF3CC50}" type="presParOf" srcId="{EE2618AE-2874-4701-81C7-F47B6B93AE04}" destId="{7E84554E-633A-4999-943D-5A84226F815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00511-AFB9-4A3E-8505-C31CDAE7EB0E}">
      <dsp:nvSpPr>
        <dsp:cNvPr id="0" name=""/>
        <dsp:cNvSpPr/>
      </dsp:nvSpPr>
      <dsp:spPr>
        <a:xfrm rot="16200000">
          <a:off x="588227" y="-588227"/>
          <a:ext cx="2447692" cy="3624146"/>
        </a:xfrm>
        <a:prstGeom prst="round1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a:t>
          </a:r>
          <a:r>
            <a:rPr lang="en-US" sz="2700" kern="1200" dirty="0" smtClean="0">
              <a:latin typeface="Arial"/>
              <a:cs typeface="Arial"/>
            </a:rPr>
            <a:t>Rising to the level of your incompetence”</a:t>
          </a:r>
          <a:endParaRPr lang="en-US" sz="2700" kern="1200" dirty="0">
            <a:latin typeface="Arial"/>
            <a:cs typeface="Arial"/>
          </a:endParaRPr>
        </a:p>
      </dsp:txBody>
      <dsp:txXfrm rot="5400000">
        <a:off x="0" y="0"/>
        <a:ext cx="3624146" cy="1835769"/>
      </dsp:txXfrm>
    </dsp:sp>
    <dsp:sp modelId="{C51B71D6-B370-44F2-AFC5-12F4234638E7}">
      <dsp:nvSpPr>
        <dsp:cNvPr id="0" name=""/>
        <dsp:cNvSpPr/>
      </dsp:nvSpPr>
      <dsp:spPr>
        <a:xfrm>
          <a:off x="3624146" y="0"/>
          <a:ext cx="3624146" cy="2447692"/>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a:t>
          </a:r>
          <a:r>
            <a:rPr lang="en-US" sz="2700" kern="1200" dirty="0" smtClean="0">
              <a:latin typeface="Arial"/>
              <a:cs typeface="Arial"/>
            </a:rPr>
            <a:t>Who am I and who do I strive to be?</a:t>
          </a:r>
          <a:r>
            <a:rPr lang="en-US" sz="2700" kern="1200" dirty="0" smtClean="0"/>
            <a:t>”</a:t>
          </a:r>
          <a:endParaRPr lang="en-US" sz="2700" kern="1200" dirty="0"/>
        </a:p>
      </dsp:txBody>
      <dsp:txXfrm>
        <a:off x="3624146" y="0"/>
        <a:ext cx="3624146" cy="1835769"/>
      </dsp:txXfrm>
    </dsp:sp>
    <dsp:sp modelId="{620B446C-E602-4E7B-A5FA-F7BCAAC7808D}">
      <dsp:nvSpPr>
        <dsp:cNvPr id="0" name=""/>
        <dsp:cNvSpPr/>
      </dsp:nvSpPr>
      <dsp:spPr>
        <a:xfrm rot="10800000">
          <a:off x="0" y="2447692"/>
          <a:ext cx="3624146" cy="2447692"/>
        </a:xfrm>
        <a:prstGeom prst="round1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latin typeface="Arial"/>
              <a:cs typeface="Arial"/>
            </a:rPr>
            <a:t>“The dangers of feeling like a fake”</a:t>
          </a:r>
          <a:endParaRPr lang="en-US" sz="2700" kern="1200" dirty="0">
            <a:latin typeface="Arial"/>
            <a:cs typeface="Arial"/>
          </a:endParaRPr>
        </a:p>
      </dsp:txBody>
      <dsp:txXfrm rot="10800000">
        <a:off x="0" y="3059615"/>
        <a:ext cx="3624146" cy="1835769"/>
      </dsp:txXfrm>
    </dsp:sp>
    <dsp:sp modelId="{45B92CCF-E8CB-4A52-9256-604C65D1BC46}">
      <dsp:nvSpPr>
        <dsp:cNvPr id="0" name=""/>
        <dsp:cNvSpPr/>
      </dsp:nvSpPr>
      <dsp:spPr>
        <a:xfrm rot="5400000">
          <a:off x="4212373" y="1859465"/>
          <a:ext cx="2447692" cy="3624146"/>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a:t>
          </a:r>
          <a:r>
            <a:rPr lang="en-US" sz="2700" kern="1200" dirty="0" smtClean="0">
              <a:latin typeface="Arial"/>
              <a:cs typeface="Arial"/>
            </a:rPr>
            <a:t>Professional Identity Formation…for humanistic, resilient physicians”</a:t>
          </a:r>
          <a:endParaRPr lang="en-US" sz="2700" kern="1200" dirty="0">
            <a:latin typeface="Arial"/>
            <a:cs typeface="Arial"/>
          </a:endParaRPr>
        </a:p>
      </dsp:txBody>
      <dsp:txXfrm rot="-5400000">
        <a:off x="3624147" y="3059615"/>
        <a:ext cx="3624146" cy="1835769"/>
      </dsp:txXfrm>
    </dsp:sp>
    <dsp:sp modelId="{E7C4064A-B43E-4AAE-8D97-A4981EBDCCFA}">
      <dsp:nvSpPr>
        <dsp:cNvPr id="0" name=""/>
        <dsp:cNvSpPr/>
      </dsp:nvSpPr>
      <dsp:spPr>
        <a:xfrm>
          <a:off x="2503480" y="1835769"/>
          <a:ext cx="2174487" cy="1223846"/>
        </a:xfrm>
        <a:prstGeom prst="roundRect">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latin typeface="Arial"/>
              <a:cs typeface="Arial"/>
            </a:rPr>
            <a:t>FAILURE in Medicine</a:t>
          </a:r>
          <a:endParaRPr lang="en-US" sz="2600" b="1" kern="1200" dirty="0">
            <a:latin typeface="Arial"/>
            <a:cs typeface="Arial"/>
          </a:endParaRPr>
        </a:p>
      </dsp:txBody>
      <dsp:txXfrm>
        <a:off x="2563223" y="1895512"/>
        <a:ext cx="2055001" cy="1104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89E9E-F90F-1D47-861A-7CFAA18BEB73}" type="datetimeFigureOut">
              <a:rPr lang="en-US" smtClean="0"/>
              <a:t>2/16/2020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064E7-E90B-584B-92A4-72E5C18F2C5A}" type="slidenum">
              <a:rPr lang="en-US" smtClean="0"/>
              <a:t>‹#›</a:t>
            </a:fld>
            <a:endParaRPr lang="en-US"/>
          </a:p>
        </p:txBody>
      </p:sp>
    </p:spTree>
    <p:extLst>
      <p:ext uri="{BB962C8B-B14F-4D97-AF65-F5344CB8AC3E}">
        <p14:creationId xmlns:p14="http://schemas.microsoft.com/office/powerpoint/2010/main" val="32186730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presentation with pairing and sharing</a:t>
            </a:r>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1</a:t>
            </a:fld>
            <a:endParaRPr lang="en-US"/>
          </a:p>
        </p:txBody>
      </p:sp>
    </p:spTree>
    <p:extLst>
      <p:ext uri="{BB962C8B-B14F-4D97-AF65-F5344CB8AC3E}">
        <p14:creationId xmlns:p14="http://schemas.microsoft.com/office/powerpoint/2010/main" val="448344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THIS</a:t>
            </a:r>
          </a:p>
          <a:p>
            <a:r>
              <a:rPr lang="en-US" dirty="0" smtClean="0"/>
              <a:t>Friedman says: </a:t>
            </a:r>
            <a:r>
              <a:rPr lang="en-US" b="1" dirty="0" smtClean="0"/>
              <a:t>“Golf is the sport most like life, because</a:t>
            </a:r>
            <a:r>
              <a:rPr lang="en-US" b="1" baseline="0" dirty="0" smtClean="0"/>
              <a:t> it’s played on an uneven surface”</a:t>
            </a:r>
          </a:p>
          <a:p>
            <a:r>
              <a:rPr lang="en-US" b="1" baseline="0" dirty="0" smtClean="0"/>
              <a:t>Good and bad bounces are an integral part of the game, and it’s really about how you manage the good and bad bounces</a:t>
            </a:r>
            <a:endParaRPr lang="en-US" b="1" dirty="0" smtClean="0"/>
          </a:p>
          <a:p>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12</a:t>
            </a:fld>
            <a:endParaRPr lang="en-US"/>
          </a:p>
        </p:txBody>
      </p:sp>
    </p:spTree>
    <p:extLst>
      <p:ext uri="{BB962C8B-B14F-4D97-AF65-F5344CB8AC3E}">
        <p14:creationId xmlns:p14="http://schemas.microsoft.com/office/powerpoint/2010/main" val="61961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becoming a</a:t>
            </a:r>
            <a:r>
              <a:rPr lang="en-US" baseline="0" dirty="0" smtClean="0"/>
              <a:t> topic addressed at the undergraduate level, this is from Stanford.</a:t>
            </a:r>
          </a:p>
          <a:p>
            <a:r>
              <a:rPr lang="en-US" dirty="0" smtClean="0"/>
              <a:t>Also strong curriculum at SMITH</a:t>
            </a:r>
            <a:r>
              <a:rPr lang="en-US" baseline="0" dirty="0" smtClean="0"/>
              <a:t> COLLEGE</a:t>
            </a:r>
          </a:p>
          <a:p>
            <a:endParaRPr lang="en-US" baseline="0" dirty="0" smtClean="0"/>
          </a:p>
          <a:p>
            <a:r>
              <a:rPr lang="en-US" dirty="0" smtClean="0"/>
              <a:t>Hopefully if this approach</a:t>
            </a:r>
            <a:r>
              <a:rPr lang="en-US" baseline="0" dirty="0" smtClean="0"/>
              <a:t> becomes more common, our students will arrive with experience and tools for managing set-backs</a:t>
            </a:r>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14</a:t>
            </a:fld>
            <a:endParaRPr lang="en-US"/>
          </a:p>
        </p:txBody>
      </p:sp>
    </p:spTree>
    <p:extLst>
      <p:ext uri="{BB962C8B-B14F-4D97-AF65-F5344CB8AC3E}">
        <p14:creationId xmlns:p14="http://schemas.microsoft.com/office/powerpoint/2010/main" val="1894304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medicine we like “just enough” perfectionism</a:t>
            </a:r>
            <a:r>
              <a:rPr lang="en-US" baseline="0" dirty="0" smtClean="0"/>
              <a:t> to be great at paying attention to detail</a:t>
            </a:r>
          </a:p>
          <a:p>
            <a:r>
              <a:rPr lang="en-US" baseline="0" dirty="0" smtClean="0"/>
              <a:t>Same with “a bit” of OCD and “just enough” TYPE A</a:t>
            </a:r>
          </a:p>
          <a:p>
            <a:r>
              <a:rPr lang="en-US" baseline="0" dirty="0" smtClean="0"/>
              <a:t>But too much of all of these, we know is not good.  We don</a:t>
            </a:r>
            <a:r>
              <a:rPr lang="uk-UA" baseline="0" dirty="0" smtClean="0"/>
              <a:t>’</a:t>
            </a:r>
            <a:r>
              <a:rPr lang="en-US" baseline="0" dirty="0" smtClean="0"/>
              <a:t>t’ know how much is too much, but we know it when we see it</a:t>
            </a:r>
            <a:r>
              <a:rPr lang="is-IS" baseline="0" dirty="0" smtClean="0"/>
              <a:t>….</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Difficult with admissions</a:t>
            </a:r>
            <a:r>
              <a:rPr lang="en-US" baseline="0" dirty="0" smtClean="0"/>
              <a:t>:  </a:t>
            </a:r>
            <a:r>
              <a:rPr lang="en-US" sz="1200" dirty="0" smtClean="0">
                <a:latin typeface="Arial"/>
                <a:cs typeface="Arial"/>
              </a:rPr>
              <a:t>e.g. English major admitted despite low science scores</a:t>
            </a:r>
          </a:p>
          <a:p>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16</a:t>
            </a:fld>
            <a:endParaRPr lang="en-US"/>
          </a:p>
        </p:txBody>
      </p:sp>
    </p:spTree>
    <p:extLst>
      <p:ext uri="{BB962C8B-B14F-4D97-AF65-F5344CB8AC3E}">
        <p14:creationId xmlns:p14="http://schemas.microsoft.com/office/powerpoint/2010/main" val="3906000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a:t>
            </a:r>
          </a:p>
          <a:p>
            <a:r>
              <a:rPr lang="en-US" dirty="0" smtClean="0"/>
              <a:t>Experience</a:t>
            </a:r>
            <a:r>
              <a:rPr lang="en-US" baseline="0" dirty="0" smtClean="0"/>
              <a:t> with failure, times when things did not work out as planned</a:t>
            </a:r>
          </a:p>
          <a:p>
            <a:r>
              <a:rPr lang="en-US" baseline="0" dirty="0" smtClean="0"/>
              <a:t>Coping with failure: how, with whom, what help</a:t>
            </a:r>
          </a:p>
          <a:p>
            <a:r>
              <a:rPr lang="en-US" b="1" baseline="0" dirty="0" smtClean="0"/>
              <a:t>SHARING: </a:t>
            </a:r>
            <a:r>
              <a:rPr lang="en-US" b="0" baseline="0" dirty="0" smtClean="0"/>
              <a:t>we will have different comfort levels in sharing our own foibles, but we suggest developing your own failure story, that you CAN and WILL share. In same way we tell students to prep for their residency interviews, with prepared answers to anticipated questions. </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17</a:t>
            </a:fld>
            <a:endParaRPr lang="en-US"/>
          </a:p>
        </p:txBody>
      </p:sp>
    </p:spTree>
    <p:extLst>
      <p:ext uri="{BB962C8B-B14F-4D97-AF65-F5344CB8AC3E}">
        <p14:creationId xmlns:p14="http://schemas.microsoft.com/office/powerpoint/2010/main" val="212396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practice talking about a failure experience</a:t>
            </a:r>
            <a:r>
              <a:rPr lang="en-US" baseline="0" dirty="0" smtClean="0"/>
              <a:t> Brief, concise, from any part of life, specific example with emotion noted</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DEEP listening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3-5 min</a:t>
            </a:r>
          </a:p>
          <a:p>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18</a:t>
            </a:fld>
            <a:endParaRPr lang="en-US"/>
          </a:p>
        </p:txBody>
      </p:sp>
    </p:spTree>
    <p:extLst>
      <p:ext uri="{BB962C8B-B14F-4D97-AF65-F5344CB8AC3E}">
        <p14:creationId xmlns:p14="http://schemas.microsoft.com/office/powerpoint/2010/main" val="2450805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is to give the advice of not letting fear of failure shut you down.</a:t>
            </a:r>
            <a:endParaRPr lang="en-US" dirty="0"/>
          </a:p>
        </p:txBody>
      </p:sp>
      <p:sp>
        <p:nvSpPr>
          <p:cNvPr id="4" name="Slide Number Placeholder 3"/>
          <p:cNvSpPr>
            <a:spLocks noGrp="1"/>
          </p:cNvSpPr>
          <p:nvPr>
            <p:ph type="sldNum" sz="quarter" idx="10"/>
          </p:nvPr>
        </p:nvSpPr>
        <p:spPr/>
        <p:txBody>
          <a:bodyPr/>
          <a:lstStyle/>
          <a:p>
            <a:fld id="{B4643321-04F9-4D02-A873-1C07A6EF2AF7}" type="slidenum">
              <a:rPr lang="en-US" smtClean="0"/>
              <a:t>19</a:t>
            </a:fld>
            <a:endParaRPr lang="en-US"/>
          </a:p>
        </p:txBody>
      </p:sp>
    </p:spTree>
    <p:extLst>
      <p:ext uri="{BB962C8B-B14F-4D97-AF65-F5344CB8AC3E}">
        <p14:creationId xmlns:p14="http://schemas.microsoft.com/office/powerpoint/2010/main" val="1990816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 summary of how physicians/residents/med students describe their failure experiences</a:t>
            </a:r>
            <a:endParaRPr lang="en-US" baseline="0" dirty="0" smtClean="0"/>
          </a:p>
          <a:p>
            <a:r>
              <a:rPr lang="en-US" dirty="0" smtClean="0"/>
              <a:t>Study 1-</a:t>
            </a:r>
          </a:p>
          <a:p>
            <a:r>
              <a:rPr lang="en-US" baseline="0" dirty="0" smtClean="0"/>
              <a:t>    -aims to develop a deeper understanding of the impact of underperformance, real or imagined</a:t>
            </a:r>
          </a:p>
          <a:p>
            <a:r>
              <a:rPr lang="en-US" baseline="0" dirty="0" smtClean="0"/>
              <a:t>    -28 physicians interviewed about underperformance</a:t>
            </a:r>
          </a:p>
          <a:p>
            <a:r>
              <a:rPr lang="en-US" baseline="0" dirty="0" smtClean="0"/>
              <a:t>    -many questioned the validity of their achievements</a:t>
            </a:r>
          </a:p>
          <a:p>
            <a:r>
              <a:rPr lang="en-US" baseline="0" dirty="0" smtClean="0"/>
              <a:t>    -success viewed as “rising to the level of your incompetence”</a:t>
            </a:r>
          </a:p>
          <a:p>
            <a:r>
              <a:rPr lang="en-US" baseline="0" dirty="0" smtClean="0"/>
              <a:t>    -recognize that not only underperformers struggle</a:t>
            </a:r>
          </a:p>
          <a:p>
            <a:r>
              <a:rPr lang="en-US" baseline="0" dirty="0" smtClean="0"/>
              <a:t>    -we must create space for physicians to share their struggles</a:t>
            </a:r>
          </a:p>
          <a:p>
            <a:endParaRPr lang="en-US" baseline="0" dirty="0" smtClean="0"/>
          </a:p>
          <a:p>
            <a:r>
              <a:rPr lang="en-US" baseline="0" dirty="0" smtClean="0"/>
              <a:t>Study 2-</a:t>
            </a:r>
          </a:p>
          <a:p>
            <a:r>
              <a:rPr lang="en-US" baseline="0" dirty="0" smtClean="0"/>
              <a:t>    -highlights the fundamental nature of shame, guilt and pride</a:t>
            </a:r>
          </a:p>
          <a:p>
            <a:r>
              <a:rPr lang="en-US" baseline="0" dirty="0" smtClean="0"/>
              <a:t>     -how does this apply to key elements of med </a:t>
            </a:r>
            <a:r>
              <a:rPr lang="en-US" baseline="0" dirty="0" err="1" smtClean="0"/>
              <a:t>ed</a:t>
            </a:r>
            <a:r>
              <a:rPr lang="en-US" baseline="0" dirty="0" smtClean="0"/>
              <a:t>—perfectionism, prof id formation, and motivation</a:t>
            </a:r>
          </a:p>
          <a:p>
            <a:r>
              <a:rPr lang="en-US" baseline="0" dirty="0" smtClean="0"/>
              <a:t>    -aims to encourage self-conscious emotions and develop resilient approaches to learning</a:t>
            </a:r>
          </a:p>
          <a:p>
            <a:endParaRPr lang="en-US" baseline="0" dirty="0" smtClean="0"/>
          </a:p>
          <a:p>
            <a:r>
              <a:rPr lang="en-US" baseline="0" dirty="0" smtClean="0"/>
              <a:t>Study 3-</a:t>
            </a:r>
          </a:p>
          <a:p>
            <a:r>
              <a:rPr lang="en-US" baseline="0" dirty="0" smtClean="0"/>
              <a:t> -”neurotic impostors”</a:t>
            </a:r>
          </a:p>
          <a:p>
            <a:r>
              <a:rPr lang="en-US" baseline="0" dirty="0" smtClean="0"/>
              <a:t>    -classic symptoms—fear of failure, fear of success, perfectionism, procrastination, and </a:t>
            </a:r>
            <a:r>
              <a:rPr lang="en-US" baseline="0" dirty="0" err="1" smtClean="0"/>
              <a:t>workaholism</a:t>
            </a:r>
            <a:endParaRPr lang="en-US" baseline="0" dirty="0" smtClean="0"/>
          </a:p>
          <a:p>
            <a:r>
              <a:rPr lang="en-US" baseline="0" dirty="0" smtClean="0"/>
              <a:t>    -how can we support the complex iterative process of PIF within personalized curricular approaches</a:t>
            </a:r>
          </a:p>
          <a:p>
            <a:endParaRPr lang="en-US" baseline="0" dirty="0" smtClean="0"/>
          </a:p>
          <a:p>
            <a:r>
              <a:rPr lang="en-US" baseline="0" dirty="0" smtClean="0"/>
              <a:t>Study 4-</a:t>
            </a:r>
          </a:p>
          <a:p>
            <a:r>
              <a:rPr lang="en-US" baseline="0" dirty="0" smtClean="0"/>
              <a:t> -3 ideas</a:t>
            </a:r>
          </a:p>
          <a:p>
            <a:r>
              <a:rPr lang="en-US" baseline="0" dirty="0" smtClean="0"/>
              <a:t>	-reflective writing</a:t>
            </a:r>
          </a:p>
          <a:p>
            <a:r>
              <a:rPr lang="en-US" baseline="0" dirty="0" smtClean="0"/>
              <a:t>	-mindful clinical practice</a:t>
            </a:r>
          </a:p>
          <a:p>
            <a:r>
              <a:rPr lang="en-US" baseline="0" dirty="0" smtClean="0"/>
              <a:t>	-professional development portfolio</a:t>
            </a:r>
          </a:p>
          <a:p>
            <a:r>
              <a:rPr lang="en-US" baseline="0" dirty="0" smtClean="0"/>
              <a:t>    -”collaborative learning environment”</a:t>
            </a:r>
          </a:p>
          <a:p>
            <a:r>
              <a:rPr lang="en-US" baseline="0" dirty="0" smtClean="0"/>
              <a:t>    -”bridges from theory to practice”</a:t>
            </a:r>
          </a:p>
        </p:txBody>
      </p:sp>
      <p:sp>
        <p:nvSpPr>
          <p:cNvPr id="4" name="Slide Number Placeholder 3"/>
          <p:cNvSpPr>
            <a:spLocks noGrp="1"/>
          </p:cNvSpPr>
          <p:nvPr>
            <p:ph type="sldNum" sz="quarter" idx="10"/>
          </p:nvPr>
        </p:nvSpPr>
        <p:spPr/>
        <p:txBody>
          <a:bodyPr/>
          <a:lstStyle/>
          <a:p>
            <a:fld id="{B4643321-04F9-4D02-A873-1C07A6EF2AF7}" type="slidenum">
              <a:rPr lang="en-US" smtClean="0"/>
              <a:t>20</a:t>
            </a:fld>
            <a:endParaRPr lang="en-US"/>
          </a:p>
        </p:txBody>
      </p:sp>
    </p:spTree>
    <p:extLst>
      <p:ext uri="{BB962C8B-B14F-4D97-AF65-F5344CB8AC3E}">
        <p14:creationId xmlns:p14="http://schemas.microsoft.com/office/powerpoint/2010/main" val="1277176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should learn to</a:t>
            </a:r>
            <a:r>
              <a:rPr lang="en-US" baseline="0" dirty="0" smtClean="0"/>
              <a:t> embrace failure as part of PIF.  It is an important part of becoming a physician.</a:t>
            </a:r>
            <a:endParaRPr lang="en-US" dirty="0" smtClean="0"/>
          </a:p>
          <a:p>
            <a:endParaRPr lang="en-US" dirty="0" smtClean="0"/>
          </a:p>
          <a:p>
            <a:r>
              <a:rPr lang="en-US" dirty="0" smtClean="0"/>
              <a:t>Part</a:t>
            </a:r>
            <a:r>
              <a:rPr lang="en-US" baseline="0" dirty="0" smtClean="0"/>
              <a:t> of the educational experience includes helping students develop professionally, such as in dealing with failure.</a:t>
            </a:r>
          </a:p>
          <a:p>
            <a:endParaRPr lang="en-US" baseline="0" dirty="0" smtClean="0"/>
          </a:p>
          <a:p>
            <a:r>
              <a:rPr lang="en-US" baseline="0" dirty="0" smtClean="0"/>
              <a:t>Faculty should aim to give feedback in a way that is productive and fosters opportunity.</a:t>
            </a:r>
          </a:p>
          <a:p>
            <a:endParaRPr lang="en-US" baseline="0" dirty="0" smtClean="0"/>
          </a:p>
          <a:p>
            <a:r>
              <a:rPr lang="en-US" baseline="0" dirty="0" smtClean="0"/>
              <a:t>Students should learn the importance of developing moral principles as part of the learning experience.</a:t>
            </a:r>
          </a:p>
          <a:p>
            <a:endParaRPr lang="en-US" baseline="0" dirty="0" smtClean="0"/>
          </a:p>
          <a:p>
            <a:r>
              <a:rPr lang="en-US" baseline="0" dirty="0" smtClean="0"/>
              <a:t>Honest, growth producing relationships can enhance the learner’s prof identity</a:t>
            </a:r>
            <a:endParaRPr lang="en-US" dirty="0"/>
          </a:p>
        </p:txBody>
      </p:sp>
      <p:sp>
        <p:nvSpPr>
          <p:cNvPr id="4" name="Slide Number Placeholder 3"/>
          <p:cNvSpPr>
            <a:spLocks noGrp="1"/>
          </p:cNvSpPr>
          <p:nvPr>
            <p:ph type="sldNum" sz="quarter" idx="10"/>
          </p:nvPr>
        </p:nvSpPr>
        <p:spPr/>
        <p:txBody>
          <a:bodyPr/>
          <a:lstStyle/>
          <a:p>
            <a:fld id="{945131CA-2569-4040-BE26-9E42AB6A33D5}" type="slidenum">
              <a:rPr lang="en-US" smtClean="0"/>
              <a:t>21</a:t>
            </a:fld>
            <a:endParaRPr lang="en-US"/>
          </a:p>
        </p:txBody>
      </p:sp>
    </p:spTree>
    <p:extLst>
      <p:ext uri="{BB962C8B-B14F-4D97-AF65-F5344CB8AC3E}">
        <p14:creationId xmlns:p14="http://schemas.microsoft.com/office/powerpoint/2010/main" val="2682286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Reviewing failures in positive, growth producing ways promotes EI</a:t>
            </a:r>
            <a:endParaRPr lang="en-US" dirty="0"/>
          </a:p>
        </p:txBody>
      </p:sp>
      <p:sp>
        <p:nvSpPr>
          <p:cNvPr id="4" name="Slide Number Placeholder 3"/>
          <p:cNvSpPr>
            <a:spLocks noGrp="1"/>
          </p:cNvSpPr>
          <p:nvPr>
            <p:ph type="sldNum" sz="quarter" idx="10"/>
          </p:nvPr>
        </p:nvSpPr>
        <p:spPr/>
        <p:txBody>
          <a:bodyPr/>
          <a:lstStyle/>
          <a:p>
            <a:fld id="{13BB2D53-5729-4C86-AD61-B6BAA11BBC9C}" type="slidenum">
              <a:rPr lang="en-US" smtClean="0"/>
              <a:t>22</a:t>
            </a:fld>
            <a:endParaRPr lang="en-US"/>
          </a:p>
        </p:txBody>
      </p:sp>
    </p:spTree>
    <p:extLst>
      <p:ext uri="{BB962C8B-B14F-4D97-AF65-F5344CB8AC3E}">
        <p14:creationId xmlns:p14="http://schemas.microsoft.com/office/powerpoint/2010/main" val="572903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 we create</a:t>
            </a:r>
            <a:r>
              <a:rPr lang="en-US" baseline="0" dirty="0" smtClean="0"/>
              <a:t> an atmosphere that fosters learning from positive and negative feedback without inducing shame?</a:t>
            </a:r>
            <a:endParaRPr lang="en-US" dirty="0" smtClean="0"/>
          </a:p>
          <a:p>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23</a:t>
            </a:fld>
            <a:endParaRPr lang="en-US"/>
          </a:p>
        </p:txBody>
      </p:sp>
    </p:spTree>
    <p:extLst>
      <p:ext uri="{BB962C8B-B14F-4D97-AF65-F5344CB8AC3E}">
        <p14:creationId xmlns:p14="http://schemas.microsoft.com/office/powerpoint/2010/main" val="245080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3</a:t>
            </a:fld>
            <a:endParaRPr lang="en-US"/>
          </a:p>
        </p:txBody>
      </p:sp>
    </p:spTree>
    <p:extLst>
      <p:ext uri="{BB962C8B-B14F-4D97-AF65-F5344CB8AC3E}">
        <p14:creationId xmlns:p14="http://schemas.microsoft.com/office/powerpoint/2010/main" val="4057123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are busy</a:t>
            </a:r>
          </a:p>
          <a:p>
            <a:r>
              <a:rPr lang="en-US" dirty="0" smtClean="0"/>
              <a:t>They have LOTS and OTS of things to do</a:t>
            </a:r>
          </a:p>
          <a:p>
            <a:r>
              <a:rPr lang="en-US" dirty="0" smtClean="0"/>
              <a:t>So do</a:t>
            </a:r>
            <a:r>
              <a:rPr lang="en-US" baseline="0" dirty="0" smtClean="0"/>
              <a:t> we</a:t>
            </a:r>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24</a:t>
            </a:fld>
            <a:endParaRPr lang="en-US"/>
          </a:p>
        </p:txBody>
      </p:sp>
    </p:spTree>
    <p:extLst>
      <p:ext uri="{BB962C8B-B14F-4D97-AF65-F5344CB8AC3E}">
        <p14:creationId xmlns:p14="http://schemas.microsoft.com/office/powerpoint/2010/main" val="1709037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B2D53-5729-4C86-AD61-B6BAA11BBC9C}" type="slidenum">
              <a:rPr lang="en-US" smtClean="0"/>
              <a:t>25</a:t>
            </a:fld>
            <a:endParaRPr lang="en-US"/>
          </a:p>
        </p:txBody>
      </p:sp>
    </p:spTree>
    <p:extLst>
      <p:ext uri="{BB962C8B-B14F-4D97-AF65-F5344CB8AC3E}">
        <p14:creationId xmlns:p14="http://schemas.microsoft.com/office/powerpoint/2010/main" val="2512197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pair</a:t>
            </a:r>
            <a:r>
              <a:rPr lang="en-US" baseline="0" dirty="0" smtClean="0"/>
              <a:t> go through the model.  We will debrief as a large group.</a:t>
            </a:r>
            <a:endParaRPr lang="en-US" dirty="0"/>
          </a:p>
        </p:txBody>
      </p:sp>
      <p:sp>
        <p:nvSpPr>
          <p:cNvPr id="4" name="Slide Number Placeholder 3"/>
          <p:cNvSpPr>
            <a:spLocks noGrp="1"/>
          </p:cNvSpPr>
          <p:nvPr>
            <p:ph type="sldNum" sz="quarter" idx="10"/>
          </p:nvPr>
        </p:nvSpPr>
        <p:spPr/>
        <p:txBody>
          <a:bodyPr/>
          <a:lstStyle/>
          <a:p>
            <a:fld id="{945131CA-2569-4040-BE26-9E42AB6A33D5}" type="slidenum">
              <a:rPr lang="en-US" smtClean="0"/>
              <a:t>26</a:t>
            </a:fld>
            <a:endParaRPr lang="en-US"/>
          </a:p>
        </p:txBody>
      </p:sp>
    </p:spTree>
    <p:extLst>
      <p:ext uri="{BB962C8B-B14F-4D97-AF65-F5344CB8AC3E}">
        <p14:creationId xmlns:p14="http://schemas.microsoft.com/office/powerpoint/2010/main" val="4100024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put this here so</a:t>
            </a:r>
            <a:r>
              <a:rPr lang="en-US" baseline="0" dirty="0" smtClean="0"/>
              <a:t> they can look at it while doing the exercise.</a:t>
            </a:r>
          </a:p>
          <a:p>
            <a:r>
              <a:rPr lang="en-US" baseline="0" smtClean="0"/>
              <a:t>3- 5 min</a:t>
            </a:r>
            <a:endParaRPr lang="en-US" dirty="0"/>
          </a:p>
        </p:txBody>
      </p:sp>
      <p:sp>
        <p:nvSpPr>
          <p:cNvPr id="4" name="Slide Number Placeholder 3"/>
          <p:cNvSpPr>
            <a:spLocks noGrp="1"/>
          </p:cNvSpPr>
          <p:nvPr>
            <p:ph type="sldNum" sz="quarter" idx="10"/>
          </p:nvPr>
        </p:nvSpPr>
        <p:spPr/>
        <p:txBody>
          <a:bodyPr/>
          <a:lstStyle/>
          <a:p>
            <a:fld id="{13BB2D53-5729-4C86-AD61-B6BAA11BBC9C}" type="slidenum">
              <a:rPr lang="en-US" smtClean="0"/>
              <a:t>27</a:t>
            </a:fld>
            <a:endParaRPr lang="en-US"/>
          </a:p>
        </p:txBody>
      </p:sp>
    </p:spTree>
    <p:extLst>
      <p:ext uri="{BB962C8B-B14F-4D97-AF65-F5344CB8AC3E}">
        <p14:creationId xmlns:p14="http://schemas.microsoft.com/office/powerpoint/2010/main" val="2512197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131CA-2569-4040-BE26-9E42AB6A33D5}" type="slidenum">
              <a:rPr lang="en-US" smtClean="0"/>
              <a:t>28</a:t>
            </a:fld>
            <a:endParaRPr lang="en-US"/>
          </a:p>
        </p:txBody>
      </p:sp>
    </p:spTree>
    <p:extLst>
      <p:ext uri="{BB962C8B-B14F-4D97-AF65-F5344CB8AC3E}">
        <p14:creationId xmlns:p14="http://schemas.microsoft.com/office/powerpoint/2010/main" val="4100024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SHARING: </a:t>
            </a:r>
            <a:r>
              <a:rPr lang="en-US" b="0" baseline="0" dirty="0" smtClean="0"/>
              <a:t>we will have different comfort levels in sharing our own foibles, </a:t>
            </a:r>
            <a:r>
              <a:rPr lang="en-US" b="1" baseline="0" dirty="0" smtClean="0"/>
              <a:t>but we suggest developing your own failure story, that you CAN and WILL share. </a:t>
            </a:r>
          </a:p>
          <a:p>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Don’t avoid the hard conversations</a:t>
            </a:r>
          </a:p>
          <a:p>
            <a:endParaRPr lang="en-US" b="1" baseline="0" dirty="0" smtClean="0"/>
          </a:p>
        </p:txBody>
      </p:sp>
      <p:sp>
        <p:nvSpPr>
          <p:cNvPr id="4" name="Slide Number Placeholder 3"/>
          <p:cNvSpPr>
            <a:spLocks noGrp="1"/>
          </p:cNvSpPr>
          <p:nvPr>
            <p:ph type="sldNum" sz="quarter" idx="10"/>
          </p:nvPr>
        </p:nvSpPr>
        <p:spPr/>
        <p:txBody>
          <a:bodyPr/>
          <a:lstStyle/>
          <a:p>
            <a:fld id="{0CC064E7-E90B-584B-92A4-72E5C18F2C5A}" type="slidenum">
              <a:rPr lang="en-US" smtClean="0"/>
              <a:t>29</a:t>
            </a:fld>
            <a:endParaRPr lang="en-US"/>
          </a:p>
        </p:txBody>
      </p:sp>
    </p:spTree>
    <p:extLst>
      <p:ext uri="{BB962C8B-B14F-4D97-AF65-F5344CB8AC3E}">
        <p14:creationId xmlns:p14="http://schemas.microsoft.com/office/powerpoint/2010/main" val="2450805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comfortable talking about success and now are challenged to learn to speak about </a:t>
            </a:r>
            <a:r>
              <a:rPr lang="en-US" baseline="0" dirty="0" err="1" smtClean="0"/>
              <a:t>faillure</a:t>
            </a:r>
            <a:r>
              <a:rPr lang="en-US" baseline="0" dirty="0" smtClean="0"/>
              <a:t> in the same manner, as they are really two sides of the same coin</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31</a:t>
            </a:fld>
            <a:endParaRPr lang="en-US"/>
          </a:p>
        </p:txBody>
      </p:sp>
    </p:spTree>
    <p:extLst>
      <p:ext uri="{BB962C8B-B14F-4D97-AF65-F5344CB8AC3E}">
        <p14:creationId xmlns:p14="http://schemas.microsoft.com/office/powerpoint/2010/main" val="265176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like to get an idea of who is doing hands</a:t>
            </a:r>
            <a:r>
              <a:rPr lang="en-US" baseline="0" dirty="0" smtClean="0"/>
              <a:t> on teaching, didactic vs clinical, program directors, leadership, students, residents.</a:t>
            </a:r>
            <a:endParaRPr lang="en-US" dirty="0"/>
          </a:p>
        </p:txBody>
      </p:sp>
      <p:sp>
        <p:nvSpPr>
          <p:cNvPr id="4" name="Slide Number Placeholder 3"/>
          <p:cNvSpPr>
            <a:spLocks noGrp="1"/>
          </p:cNvSpPr>
          <p:nvPr>
            <p:ph type="sldNum" sz="quarter" idx="10"/>
          </p:nvPr>
        </p:nvSpPr>
        <p:spPr/>
        <p:txBody>
          <a:bodyPr/>
          <a:lstStyle/>
          <a:p>
            <a:fld id="{945131CA-2569-4040-BE26-9E42AB6A33D5}" type="slidenum">
              <a:rPr lang="en-US" smtClean="0"/>
              <a:t>4</a:t>
            </a:fld>
            <a:endParaRPr lang="en-US"/>
          </a:p>
        </p:txBody>
      </p:sp>
    </p:spTree>
    <p:extLst>
      <p:ext uri="{BB962C8B-B14F-4D97-AF65-F5344CB8AC3E}">
        <p14:creationId xmlns:p14="http://schemas.microsoft.com/office/powerpoint/2010/main" val="222223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Students with little experience</a:t>
            </a:r>
            <a:r>
              <a:rPr lang="en-US" baseline="0" dirty="0" smtClean="0"/>
              <a:t> with failure</a:t>
            </a:r>
          </a:p>
          <a:p>
            <a:pPr marL="171450" indent="-171450">
              <a:buFont typeface="Arial"/>
              <a:buChar char="•"/>
            </a:pPr>
            <a:r>
              <a:rPr lang="en-US" dirty="0" smtClean="0"/>
              <a:t>Particularly in sports</a:t>
            </a:r>
            <a:r>
              <a:rPr lang="en-US" baseline="0" dirty="0" smtClean="0"/>
              <a:t> literature, Sabrina Williams essay I sent around, also in business literature.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latin typeface="Arial"/>
                <a:cs typeface="Arial"/>
              </a:rPr>
              <a:t>: M&amp;M, individual quiet conversations,</a:t>
            </a:r>
            <a:r>
              <a:rPr lang="en-US" sz="1200" baseline="0" dirty="0" smtClean="0">
                <a:latin typeface="Arial"/>
                <a:cs typeface="Arial"/>
              </a:rPr>
              <a:t> not institutionally discussed</a:t>
            </a:r>
            <a:endParaRPr lang="en-US" sz="1200" dirty="0" smtClean="0">
              <a:latin typeface="Arial"/>
              <a:cs typeface="Arial"/>
            </a:endParaRPr>
          </a:p>
          <a:p>
            <a:pPr marL="171450" indent="-171450">
              <a:buFont typeface="Arial"/>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5</a:t>
            </a:fld>
            <a:endParaRPr lang="en-US"/>
          </a:p>
        </p:txBody>
      </p:sp>
    </p:spTree>
    <p:extLst>
      <p:ext uri="{BB962C8B-B14F-4D97-AF65-F5344CB8AC3E}">
        <p14:creationId xmlns:p14="http://schemas.microsoft.com/office/powerpoint/2010/main" val="311785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where we’d like to get to..</a:t>
            </a:r>
          </a:p>
          <a:p>
            <a:r>
              <a:rPr lang="en-US" dirty="0" smtClean="0"/>
              <a:t>In many fields</a:t>
            </a:r>
            <a:r>
              <a:rPr lang="en-US" baseline="0" dirty="0" smtClean="0"/>
              <a:t> success is elusive.</a:t>
            </a:r>
          </a:p>
          <a:p>
            <a:r>
              <a:rPr lang="en-US" baseline="0" dirty="0" smtClean="0"/>
              <a:t>Consider the creative arts: writers and actors are told to expect failure</a:t>
            </a:r>
          </a:p>
          <a:p>
            <a:r>
              <a:rPr lang="en-US" baseline="0" dirty="0" smtClean="0"/>
              <a:t>Scholars cite Mozart as the most successful creative genius and accept that he had a 60-70% “HIT RATE”.</a:t>
            </a:r>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6</a:t>
            </a:fld>
            <a:endParaRPr lang="en-US"/>
          </a:p>
        </p:txBody>
      </p:sp>
    </p:spTree>
    <p:extLst>
      <p:ext uri="{BB962C8B-B14F-4D97-AF65-F5344CB8AC3E}">
        <p14:creationId xmlns:p14="http://schemas.microsoft.com/office/powerpoint/2010/main" val="157127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Medicine:</a:t>
            </a:r>
            <a:r>
              <a:rPr lang="en-US" baseline="0" dirty="0" smtClean="0"/>
              <a:t> hard lit search</a:t>
            </a:r>
          </a:p>
          <a:p>
            <a:r>
              <a:rPr lang="en-US" dirty="0" smtClean="0"/>
              <a:t>Medicine</a:t>
            </a:r>
            <a:r>
              <a:rPr lang="en-US" baseline="0" dirty="0" smtClean="0"/>
              <a:t>: much more literature related to burnout, depression, and the impact of failure on these.  </a:t>
            </a:r>
          </a:p>
          <a:p>
            <a:r>
              <a:rPr lang="en-US" baseline="0" dirty="0" smtClean="0"/>
              <a:t>Increasingly RESILIENCE as key to preventing burnout and depression and it’s importance in managing setbacks, failures, etc. </a:t>
            </a:r>
          </a:p>
          <a:p>
            <a:r>
              <a:rPr lang="en-US" u="sng" baseline="0" dirty="0" smtClean="0"/>
              <a:t>First order: run out of gloves in a room COMMON, easy to fix, usually fixed at local level</a:t>
            </a:r>
          </a:p>
          <a:p>
            <a:r>
              <a:rPr lang="en-US" u="sng" baseline="0" dirty="0" smtClean="0"/>
              <a:t>Second order: looks at causes and systems, goal is not to assign blame (although blame is experienced) and rarely deals with emotional aspect.</a:t>
            </a:r>
            <a:endParaRPr lang="en-US" u="sng" dirty="0"/>
          </a:p>
        </p:txBody>
      </p:sp>
      <p:sp>
        <p:nvSpPr>
          <p:cNvPr id="4" name="Slide Number Placeholder 3"/>
          <p:cNvSpPr>
            <a:spLocks noGrp="1"/>
          </p:cNvSpPr>
          <p:nvPr>
            <p:ph type="sldNum" sz="quarter" idx="10"/>
          </p:nvPr>
        </p:nvSpPr>
        <p:spPr/>
        <p:txBody>
          <a:bodyPr/>
          <a:lstStyle/>
          <a:p>
            <a:fld id="{0CC064E7-E90B-584B-92A4-72E5C18F2C5A}" type="slidenum">
              <a:rPr lang="en-US" smtClean="0"/>
              <a:t>7</a:t>
            </a:fld>
            <a:endParaRPr lang="en-US"/>
          </a:p>
        </p:txBody>
      </p:sp>
    </p:spTree>
    <p:extLst>
      <p:ext uri="{BB962C8B-B14F-4D97-AF65-F5344CB8AC3E}">
        <p14:creationId xmlns:p14="http://schemas.microsoft.com/office/powerpoint/2010/main" val="187347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learners possess </a:t>
            </a:r>
            <a:r>
              <a:rPr lang="en-US" baseline="0" dirty="0" smtClean="0"/>
              <a:t>inability and </a:t>
            </a:r>
            <a:r>
              <a:rPr lang="en-US" baseline="0" smtClean="0"/>
              <a:t>encounter many complex </a:t>
            </a:r>
            <a:r>
              <a:rPr lang="en-US" baseline="0" dirty="0" smtClean="0"/>
              <a:t>processes and uncertainty: </a:t>
            </a:r>
          </a:p>
          <a:p>
            <a:r>
              <a:rPr lang="en-US" baseline="0" dirty="0" smtClean="0"/>
              <a:t>We try to teach them hypothesis testing, </a:t>
            </a:r>
            <a:r>
              <a:rPr lang="en-US" baseline="0" dirty="0" err="1" smtClean="0"/>
              <a:t>i.e</a:t>
            </a:r>
            <a:r>
              <a:rPr lang="en-US" baseline="0" dirty="0" smtClean="0"/>
              <a:t> develop a DDX</a:t>
            </a:r>
          </a:p>
          <a:p>
            <a:r>
              <a:rPr lang="en-US" baseline="0" dirty="0" smtClean="0"/>
              <a:t>We know this and accept it.  </a:t>
            </a:r>
          </a:p>
          <a:p>
            <a:r>
              <a:rPr lang="en-US" baseline="0" dirty="0" smtClean="0"/>
              <a:t>We want them to accept this too and learn to ASK FOR HELP</a:t>
            </a:r>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9</a:t>
            </a:fld>
            <a:endParaRPr lang="en-US"/>
          </a:p>
        </p:txBody>
      </p:sp>
    </p:spTree>
    <p:extLst>
      <p:ext uri="{BB962C8B-B14F-4D97-AF65-F5344CB8AC3E}">
        <p14:creationId xmlns:p14="http://schemas.microsoft.com/office/powerpoint/2010/main" val="27657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err="1" smtClean="0">
                <a:latin typeface="Arial"/>
                <a:cs typeface="Arial"/>
              </a:rPr>
              <a:t>FailCon</a:t>
            </a:r>
            <a:r>
              <a:rPr lang="en-US" sz="1200" b="1" baseline="0" dirty="0" smtClean="0">
                <a:latin typeface="Arial"/>
                <a:cs typeface="Arial"/>
              </a:rPr>
              <a:t> Tag line: </a:t>
            </a:r>
            <a:r>
              <a:rPr lang="en-US" sz="1200" b="1" dirty="0" smtClean="0">
                <a:latin typeface="Arial"/>
                <a:cs typeface="Arial"/>
              </a:rPr>
              <a:t>Stop being afraid of failure and start embracing it</a:t>
            </a:r>
          </a:p>
          <a:p>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10</a:t>
            </a:fld>
            <a:endParaRPr lang="en-US"/>
          </a:p>
        </p:txBody>
      </p:sp>
    </p:spTree>
    <p:extLst>
      <p:ext uri="{BB962C8B-B14F-4D97-AF65-F5344CB8AC3E}">
        <p14:creationId xmlns:p14="http://schemas.microsoft.com/office/powerpoint/2010/main" val="686453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SPORTS and BUSINESS</a:t>
            </a:r>
          </a:p>
          <a:p>
            <a:r>
              <a:rPr lang="en-US" dirty="0" smtClean="0"/>
              <a:t>Rowling: her</a:t>
            </a:r>
            <a:r>
              <a:rPr lang="en-US" baseline="0" dirty="0" smtClean="0"/>
              <a:t> 2008 graduation speech at Harvard speaks about </a:t>
            </a:r>
            <a:r>
              <a:rPr lang="en-US" u="sng" baseline="0" dirty="0" smtClean="0"/>
              <a:t>“being set free by her failure when 6 years out of college she was a divorced, single-parent, jobless, poor with a typewriter and a big idea”</a:t>
            </a:r>
            <a:r>
              <a:rPr lang="en-US" baseline="0" dirty="0" smtClean="0"/>
              <a:t>, and having her greatest fear (failing) realized, she was able to begin rebuilding her life. </a:t>
            </a:r>
          </a:p>
          <a:p>
            <a:r>
              <a:rPr lang="en-US" baseline="0" dirty="0" smtClean="0"/>
              <a:t>Of course we love the story of the BIG FAILURE WITH HUGE RECOVERY, like hers.  Just as we love the idea that all great start-ups began in a garage.</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err="1" smtClean="0"/>
              <a:t>Wambach</a:t>
            </a:r>
            <a:r>
              <a:rPr lang="en-US" b="1" baseline="0" dirty="0" smtClean="0"/>
              <a:t>: </a:t>
            </a:r>
            <a:r>
              <a:rPr lang="en-US" baseline="0" dirty="0" smtClean="0"/>
              <a:t>“Imperfect men have been empowered and permitted to run the world since the beginning of time.  It’s time for imperfect women to grant themselves permission to join them.”</a:t>
            </a:r>
            <a:endParaRPr lang="en-US" dirty="0"/>
          </a:p>
        </p:txBody>
      </p:sp>
      <p:sp>
        <p:nvSpPr>
          <p:cNvPr id="4" name="Slide Number Placeholder 3"/>
          <p:cNvSpPr>
            <a:spLocks noGrp="1"/>
          </p:cNvSpPr>
          <p:nvPr>
            <p:ph type="sldNum" sz="quarter" idx="10"/>
          </p:nvPr>
        </p:nvSpPr>
        <p:spPr/>
        <p:txBody>
          <a:bodyPr/>
          <a:lstStyle/>
          <a:p>
            <a:fld id="{0CC064E7-E90B-584B-92A4-72E5C18F2C5A}" type="slidenum">
              <a:rPr lang="en-US" smtClean="0"/>
              <a:t>11</a:t>
            </a:fld>
            <a:endParaRPr lang="en-US"/>
          </a:p>
        </p:txBody>
      </p:sp>
    </p:spTree>
    <p:extLst>
      <p:ext uri="{BB962C8B-B14F-4D97-AF65-F5344CB8AC3E}">
        <p14:creationId xmlns:p14="http://schemas.microsoft.com/office/powerpoint/2010/main" val="371013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61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61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61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90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2/16/2020</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 id="2147483678" r:id="rId17"/>
    <p:sldLayoutId id="2147483679" r:id="rId18"/>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20"/>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0"/>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0"/>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0"/>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0"/>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0"/>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0"/>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0"/>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0"/>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40" y="1993489"/>
            <a:ext cx="8992320" cy="978408"/>
          </a:xfrm>
        </p:spPr>
        <p:txBody>
          <a:bodyPr/>
          <a:lstStyle/>
          <a:p>
            <a:r>
              <a:rPr lang="en-US" sz="4000" dirty="0">
                <a:latin typeface="Arial"/>
                <a:cs typeface="Arial"/>
              </a:rPr>
              <a:t>Failure As Fuel for Developing Resilience and Fostering Self-Exploration </a:t>
            </a:r>
          </a:p>
        </p:txBody>
      </p:sp>
      <p:sp>
        <p:nvSpPr>
          <p:cNvPr id="3" name="Subtitle 2"/>
          <p:cNvSpPr>
            <a:spLocks noGrp="1"/>
          </p:cNvSpPr>
          <p:nvPr>
            <p:ph type="subTitle" idx="1"/>
          </p:nvPr>
        </p:nvSpPr>
        <p:spPr>
          <a:xfrm>
            <a:off x="154928" y="3840519"/>
            <a:ext cx="8781914" cy="2603135"/>
          </a:xfrm>
        </p:spPr>
        <p:txBody>
          <a:bodyPr>
            <a:normAutofit fontScale="92500" lnSpcReduction="10000"/>
          </a:bodyPr>
          <a:lstStyle/>
          <a:p>
            <a:r>
              <a:rPr lang="en-US" sz="2400" dirty="0">
                <a:latin typeface="Arial"/>
                <a:cs typeface="Arial"/>
              </a:rPr>
              <a:t>Lisa S. </a:t>
            </a:r>
            <a:r>
              <a:rPr lang="en-US" sz="2400" dirty="0" smtClean="0">
                <a:latin typeface="Arial"/>
                <a:cs typeface="Arial"/>
              </a:rPr>
              <a:t>Gussak, MD</a:t>
            </a:r>
          </a:p>
          <a:p>
            <a:r>
              <a:rPr lang="en-US" sz="2400" dirty="0" smtClean="0">
                <a:latin typeface="Arial"/>
                <a:cs typeface="Arial"/>
              </a:rPr>
              <a:t>University of Massachusetts Medical School</a:t>
            </a:r>
          </a:p>
          <a:p>
            <a:r>
              <a:rPr lang="en-US" sz="2400" dirty="0" smtClean="0">
                <a:latin typeface="Arial"/>
                <a:cs typeface="Arial"/>
              </a:rPr>
              <a:t>Worcester MA </a:t>
            </a:r>
            <a:endParaRPr lang="en-US" sz="2400" dirty="0">
              <a:latin typeface="Arial"/>
              <a:cs typeface="Arial"/>
            </a:endParaRPr>
          </a:p>
          <a:p>
            <a:endParaRPr lang="en-US" sz="2400" dirty="0">
              <a:latin typeface="Arial"/>
              <a:cs typeface="Arial"/>
            </a:endParaRPr>
          </a:p>
          <a:p>
            <a:r>
              <a:rPr lang="en-US" sz="2400" dirty="0">
                <a:latin typeface="Arial"/>
                <a:cs typeface="Arial"/>
              </a:rPr>
              <a:t>Kathryn Fraser, PhD</a:t>
            </a:r>
          </a:p>
          <a:p>
            <a:r>
              <a:rPr lang="en-US" sz="2400" dirty="0">
                <a:latin typeface="Arial"/>
                <a:cs typeface="Arial"/>
              </a:rPr>
              <a:t>Halifax Health Family Medicine Residency, </a:t>
            </a:r>
            <a:endParaRPr lang="en-US" sz="2400" dirty="0" smtClean="0">
              <a:latin typeface="Arial"/>
              <a:cs typeface="Arial"/>
            </a:endParaRPr>
          </a:p>
          <a:p>
            <a:r>
              <a:rPr lang="en-US" sz="2400" dirty="0" smtClean="0">
                <a:latin typeface="Arial"/>
                <a:cs typeface="Arial"/>
              </a:rPr>
              <a:t>Daytona Beach </a:t>
            </a:r>
            <a:r>
              <a:rPr lang="en-US" sz="2400" dirty="0">
                <a:latin typeface="Arial"/>
                <a:cs typeface="Arial"/>
              </a:rPr>
              <a:t>Florida</a:t>
            </a:r>
          </a:p>
          <a:p>
            <a:endParaRPr lang="en-US" sz="2400" dirty="0"/>
          </a:p>
        </p:txBody>
      </p:sp>
    </p:spTree>
    <p:extLst>
      <p:ext uri="{BB962C8B-B14F-4D97-AF65-F5344CB8AC3E}">
        <p14:creationId xmlns:p14="http://schemas.microsoft.com/office/powerpoint/2010/main" val="215122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65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0"/>
            <a:ext cx="9231398" cy="6858000"/>
          </a:xfrm>
          <a:prstGeom prst="rect">
            <a:avLst/>
          </a:prstGeom>
        </p:spPr>
      </p:pic>
    </p:spTree>
    <p:extLst>
      <p:ext uri="{BB962C8B-B14F-4D97-AF65-F5344CB8AC3E}">
        <p14:creationId xmlns:p14="http://schemas.microsoft.com/office/powerpoint/2010/main" val="898687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Arial"/>
                <a:cs typeface="Arial"/>
              </a:rPr>
              <a:t>Failure literature</a:t>
            </a:r>
            <a:endParaRPr lang="en-US" sz="6000" dirty="0"/>
          </a:p>
        </p:txBody>
      </p:sp>
      <p:sp>
        <p:nvSpPr>
          <p:cNvPr id="3" name="Content Placeholder 2"/>
          <p:cNvSpPr>
            <a:spLocks noGrp="1"/>
          </p:cNvSpPr>
          <p:nvPr>
            <p:ph idx="1"/>
          </p:nvPr>
        </p:nvSpPr>
        <p:spPr/>
        <p:txBody>
          <a:bodyPr/>
          <a:lstStyle/>
          <a:p>
            <a:pPr>
              <a:buFont typeface="Wingdings" charset="2"/>
              <a:buChar char="§"/>
            </a:pPr>
            <a:r>
              <a:rPr lang="en-US" sz="3200" dirty="0">
                <a:latin typeface="Arial"/>
                <a:cs typeface="Arial"/>
              </a:rPr>
              <a:t>Common theme = failure is fuel for reflection and improvement</a:t>
            </a:r>
          </a:p>
          <a:p>
            <a:pPr>
              <a:buFont typeface="Wingdings" charset="2"/>
              <a:buChar char="§"/>
            </a:pPr>
            <a:r>
              <a:rPr lang="en-US" sz="3200" dirty="0">
                <a:latin typeface="Arial"/>
                <a:cs typeface="Arial"/>
              </a:rPr>
              <a:t>JK Rowling: “The Fringe Benefits of Failure and the Importance of Imagination”</a:t>
            </a:r>
          </a:p>
          <a:p>
            <a:pPr>
              <a:buFont typeface="Wingdings" charset="2"/>
              <a:buChar char="§"/>
            </a:pPr>
            <a:r>
              <a:rPr lang="en-US" sz="3200" dirty="0">
                <a:latin typeface="Arial"/>
                <a:cs typeface="Arial"/>
              </a:rPr>
              <a:t>Abby </a:t>
            </a:r>
            <a:r>
              <a:rPr lang="en-US" sz="3200" dirty="0" err="1">
                <a:latin typeface="Arial"/>
                <a:cs typeface="Arial"/>
              </a:rPr>
              <a:t>Wambach</a:t>
            </a:r>
            <a:r>
              <a:rPr lang="en-US" sz="3200" dirty="0">
                <a:latin typeface="Arial"/>
                <a:cs typeface="Arial"/>
              </a:rPr>
              <a:t>: ”</a:t>
            </a:r>
            <a:r>
              <a:rPr lang="en-US" sz="3200" dirty="0" err="1">
                <a:latin typeface="Arial"/>
                <a:cs typeface="Arial"/>
              </a:rPr>
              <a:t>Wolfpack</a:t>
            </a:r>
            <a:r>
              <a:rPr lang="en-US" sz="3200" dirty="0">
                <a:latin typeface="Arial"/>
                <a:cs typeface="Arial"/>
              </a:rPr>
              <a:t>”</a:t>
            </a:r>
          </a:p>
          <a:p>
            <a:pPr>
              <a:buFont typeface="Wingdings" charset="2"/>
              <a:buChar char="§"/>
            </a:pPr>
            <a:endParaRPr lang="en-US" dirty="0">
              <a:latin typeface="Arial"/>
              <a:cs typeface="Arial"/>
            </a:endParaRPr>
          </a:p>
        </p:txBody>
      </p:sp>
    </p:spTree>
    <p:extLst>
      <p:ext uri="{BB962C8B-B14F-4D97-AF65-F5344CB8AC3E}">
        <p14:creationId xmlns:p14="http://schemas.microsoft.com/office/powerpoint/2010/main" val="1096376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rlin_153513333_757ce087-424e-4a74-96ac-3e6148805e44-superJumb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312334"/>
            <a:ext cx="9144000" cy="5778913"/>
          </a:xfrm>
          <a:prstGeom prst="rect">
            <a:avLst/>
          </a:prstGeom>
        </p:spPr>
      </p:pic>
      <p:sp>
        <p:nvSpPr>
          <p:cNvPr id="6" name="TextBox 5"/>
          <p:cNvSpPr txBox="1"/>
          <p:nvPr/>
        </p:nvSpPr>
        <p:spPr>
          <a:xfrm>
            <a:off x="14110" y="1"/>
            <a:ext cx="9129890" cy="1338828"/>
          </a:xfrm>
          <a:prstGeom prst="rect">
            <a:avLst/>
          </a:prstGeom>
          <a:noFill/>
        </p:spPr>
        <p:txBody>
          <a:bodyPr wrap="square" lIns="228600" tIns="114300" rIns="228600" bIns="114300" rtlCol="0">
            <a:spAutoFit/>
          </a:bodyPr>
          <a:lstStyle/>
          <a:p>
            <a:r>
              <a:rPr lang="en-US" sz="2400" dirty="0">
                <a:latin typeface="Arial"/>
                <a:cs typeface="Arial"/>
              </a:rPr>
              <a:t>Tiger Woods and the Game of Life: </a:t>
            </a:r>
          </a:p>
          <a:p>
            <a:r>
              <a:rPr lang="en-US" sz="2400" dirty="0">
                <a:latin typeface="Arial"/>
                <a:cs typeface="Arial"/>
              </a:rPr>
              <a:t>Golf is all about how you react when you get a bad bounce</a:t>
            </a:r>
          </a:p>
          <a:p>
            <a:r>
              <a:rPr lang="en-US" sz="2400" dirty="0">
                <a:latin typeface="Arial"/>
                <a:cs typeface="Arial"/>
              </a:rPr>
              <a:t>Thomas Friedman NYT 4.15.19 </a:t>
            </a:r>
          </a:p>
        </p:txBody>
      </p:sp>
    </p:spTree>
    <p:extLst>
      <p:ext uri="{BB962C8B-B14F-4D97-AF65-F5344CB8AC3E}">
        <p14:creationId xmlns:p14="http://schemas.microsoft.com/office/powerpoint/2010/main" val="677237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79" y="276245"/>
            <a:ext cx="9045223" cy="1429870"/>
          </a:xfrm>
        </p:spPr>
        <p:txBody>
          <a:bodyPr>
            <a:normAutofit fontScale="90000"/>
          </a:bodyPr>
          <a:lstStyle/>
          <a:p>
            <a:r>
              <a:rPr lang="en-US" sz="4700" dirty="0">
                <a:latin typeface="Arial"/>
                <a:cs typeface="Arial"/>
              </a:rPr>
              <a:t>“Tiger Woods and the Game of Life” </a:t>
            </a:r>
            <a:r>
              <a:rPr lang="en-US" dirty="0">
                <a:latin typeface="Arial"/>
                <a:cs typeface="Arial"/>
              </a:rPr>
              <a:t/>
            </a:r>
            <a:br>
              <a:rPr lang="en-US" dirty="0">
                <a:latin typeface="Arial"/>
                <a:cs typeface="Arial"/>
              </a:rPr>
            </a:br>
            <a:endParaRPr lang="en-US" dirty="0"/>
          </a:p>
        </p:txBody>
      </p:sp>
      <p:sp>
        <p:nvSpPr>
          <p:cNvPr id="3" name="Content Placeholder 2"/>
          <p:cNvSpPr>
            <a:spLocks noGrp="1"/>
          </p:cNvSpPr>
          <p:nvPr>
            <p:ph idx="1"/>
          </p:nvPr>
        </p:nvSpPr>
        <p:spPr>
          <a:xfrm>
            <a:off x="685801" y="1643366"/>
            <a:ext cx="7770813" cy="4257023"/>
          </a:xfrm>
        </p:spPr>
        <p:txBody>
          <a:bodyPr>
            <a:noAutofit/>
          </a:bodyPr>
          <a:lstStyle/>
          <a:p>
            <a:pPr marL="0" indent="0">
              <a:buNone/>
            </a:pPr>
            <a:r>
              <a:rPr lang="en-US" sz="3000" dirty="0">
                <a:latin typeface="Arial"/>
                <a:cs typeface="Arial"/>
              </a:rPr>
              <a:t>“And that leads to another way that golf is so much like life.  Each and every round is a journey, and like all of life’s journeys, it’s never a straight line.  It’s always full of crazy bounces, self-inflicted mistakes, and unexpected detours, and therefore always a journey of discovery about yourself and your playing partners.  And if you love the game, it’s an everlasting journey in search of self improvement.”</a:t>
            </a:r>
          </a:p>
        </p:txBody>
      </p:sp>
    </p:spTree>
    <p:extLst>
      <p:ext uri="{BB962C8B-B14F-4D97-AF65-F5344CB8AC3E}">
        <p14:creationId xmlns:p14="http://schemas.microsoft.com/office/powerpoint/2010/main" val="241909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a:latin typeface="Arial"/>
                <a:cs typeface="Arial"/>
              </a:rPr>
              <a:t>Stanford: Resilience Project</a:t>
            </a:r>
          </a:p>
        </p:txBody>
      </p:sp>
      <p:sp>
        <p:nvSpPr>
          <p:cNvPr id="3" name="Content Placeholder 2"/>
          <p:cNvSpPr>
            <a:spLocks noGrp="1"/>
          </p:cNvSpPr>
          <p:nvPr>
            <p:ph idx="1"/>
          </p:nvPr>
        </p:nvSpPr>
        <p:spPr/>
        <p:txBody>
          <a:bodyPr>
            <a:normAutofit lnSpcReduction="10000"/>
          </a:bodyPr>
          <a:lstStyle/>
          <a:p>
            <a:pPr>
              <a:lnSpc>
                <a:spcPct val="110000"/>
              </a:lnSpc>
              <a:buFont typeface="Wingdings" charset="2"/>
              <a:buChar char="§"/>
            </a:pPr>
            <a:r>
              <a:rPr lang="en-US" sz="2500" dirty="0">
                <a:latin typeface="Arial"/>
                <a:cs typeface="Arial"/>
              </a:rPr>
              <a:t>“7 Epic Fails Brought to You by the Genius Mind of Thomas Edison (Smithsonian 2013)</a:t>
            </a:r>
          </a:p>
          <a:p>
            <a:pPr>
              <a:lnSpc>
                <a:spcPct val="110000"/>
              </a:lnSpc>
              <a:buFont typeface="Wingdings" charset="2"/>
              <a:buChar char="§"/>
            </a:pPr>
            <a:r>
              <a:rPr lang="en-US" sz="2500" dirty="0">
                <a:latin typeface="Arial"/>
                <a:cs typeface="Arial"/>
              </a:rPr>
              <a:t>How Failure in the Classroom is More Instructive than Success (Chronicle of Higher Education, 2014)</a:t>
            </a:r>
          </a:p>
          <a:p>
            <a:pPr>
              <a:lnSpc>
                <a:spcPct val="110000"/>
              </a:lnSpc>
              <a:buFont typeface="Wingdings" charset="2"/>
              <a:buChar char="§"/>
            </a:pPr>
            <a:r>
              <a:rPr lang="en-US" sz="2500" dirty="0">
                <a:latin typeface="Arial"/>
                <a:cs typeface="Arial"/>
              </a:rPr>
              <a:t>What if the Secret to Success </a:t>
            </a:r>
            <a:r>
              <a:rPr lang="en-US" sz="2400" dirty="0">
                <a:latin typeface="Arial"/>
                <a:cs typeface="Arial"/>
              </a:rPr>
              <a:t>is Failure? (NY Times Magazine, 2011)</a:t>
            </a:r>
          </a:p>
          <a:p>
            <a:pPr>
              <a:lnSpc>
                <a:spcPct val="110000"/>
              </a:lnSpc>
              <a:buFont typeface="Wingdings" charset="2"/>
              <a:buChar char="§"/>
            </a:pPr>
            <a:r>
              <a:rPr lang="en-US" sz="2400" dirty="0">
                <a:latin typeface="Arial"/>
                <a:cs typeface="Arial"/>
              </a:rPr>
              <a:t>All I Need to Know, I Learned When I Failed Out of College (Huffington Post, 2014)</a:t>
            </a:r>
          </a:p>
        </p:txBody>
      </p:sp>
    </p:spTree>
    <p:extLst>
      <p:ext uri="{BB962C8B-B14F-4D97-AF65-F5344CB8AC3E}">
        <p14:creationId xmlns:p14="http://schemas.microsoft.com/office/powerpoint/2010/main" val="1453983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4580"/>
            <a:ext cx="7770813" cy="1429870"/>
          </a:xfrm>
        </p:spPr>
        <p:txBody>
          <a:bodyPr>
            <a:normAutofit/>
          </a:bodyPr>
          <a:lstStyle/>
          <a:p>
            <a:r>
              <a:rPr lang="en-US" sz="6000" dirty="0">
                <a:latin typeface="Arial"/>
                <a:cs typeface="Arial"/>
              </a:rPr>
              <a:t>Resilience</a:t>
            </a:r>
          </a:p>
        </p:txBody>
      </p:sp>
      <p:sp>
        <p:nvSpPr>
          <p:cNvPr id="3" name="Content Placeholder 2"/>
          <p:cNvSpPr>
            <a:spLocks noGrp="1"/>
          </p:cNvSpPr>
          <p:nvPr>
            <p:ph idx="1"/>
          </p:nvPr>
        </p:nvSpPr>
        <p:spPr>
          <a:xfrm>
            <a:off x="685801" y="1558701"/>
            <a:ext cx="7770813" cy="4257023"/>
          </a:xfrm>
        </p:spPr>
        <p:txBody>
          <a:bodyPr>
            <a:noAutofit/>
          </a:bodyPr>
          <a:lstStyle/>
          <a:p>
            <a:pPr>
              <a:buFont typeface="Wingdings" charset="2"/>
              <a:buChar char="§"/>
            </a:pPr>
            <a:r>
              <a:rPr lang="en-US" sz="3200" dirty="0">
                <a:latin typeface="Arial"/>
                <a:cs typeface="Arial"/>
              </a:rPr>
              <a:t>Ability of the learner to maintain a sense of confidence in the face of failure or adversity</a:t>
            </a:r>
          </a:p>
          <a:p>
            <a:pPr>
              <a:buFont typeface="Wingdings" charset="2"/>
              <a:buChar char="§"/>
            </a:pPr>
            <a:r>
              <a:rPr lang="en-US" sz="3200" dirty="0">
                <a:latin typeface="Arial"/>
                <a:cs typeface="Arial"/>
              </a:rPr>
              <a:t>Resilience is enhanced when one has a connection with a trusted other who maintains confidence in the learner</a:t>
            </a:r>
          </a:p>
          <a:p>
            <a:pPr>
              <a:buFont typeface="Wingdings" charset="2"/>
              <a:buChar char="§"/>
            </a:pPr>
            <a:r>
              <a:rPr lang="en-US" sz="3200" dirty="0">
                <a:latin typeface="Arial"/>
                <a:cs typeface="Arial"/>
              </a:rPr>
              <a:t>Intelligence and good executive functioning promote effective problem solving</a:t>
            </a:r>
          </a:p>
        </p:txBody>
      </p:sp>
    </p:spTree>
    <p:extLst>
      <p:ext uri="{BB962C8B-B14F-4D97-AF65-F5344CB8AC3E}">
        <p14:creationId xmlns:p14="http://schemas.microsoft.com/office/powerpoint/2010/main" val="2437297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0470"/>
            <a:ext cx="7770813" cy="1429870"/>
          </a:xfrm>
        </p:spPr>
        <p:txBody>
          <a:bodyPr>
            <a:noAutofit/>
          </a:bodyPr>
          <a:lstStyle/>
          <a:p>
            <a:r>
              <a:rPr lang="en-US" sz="5400" dirty="0">
                <a:latin typeface="Arial"/>
                <a:cs typeface="Arial"/>
              </a:rPr>
              <a:t> </a:t>
            </a:r>
            <a:r>
              <a:rPr lang="en-US" sz="4400" dirty="0" smtClean="0">
                <a:latin typeface="Arial"/>
                <a:cs typeface="Arial"/>
              </a:rPr>
              <a:t>Risk </a:t>
            </a:r>
            <a:r>
              <a:rPr lang="en-US" sz="4400" dirty="0">
                <a:latin typeface="Arial"/>
                <a:cs typeface="Arial"/>
              </a:rPr>
              <a:t>Factors Impacting Resilience</a:t>
            </a:r>
            <a:endParaRPr lang="en-US" sz="4400" dirty="0"/>
          </a:p>
        </p:txBody>
      </p:sp>
      <p:sp>
        <p:nvSpPr>
          <p:cNvPr id="3" name="Content Placeholder 2"/>
          <p:cNvSpPr>
            <a:spLocks noGrp="1"/>
          </p:cNvSpPr>
          <p:nvPr>
            <p:ph idx="1"/>
          </p:nvPr>
        </p:nvSpPr>
        <p:spPr>
          <a:xfrm>
            <a:off x="685801" y="1572810"/>
            <a:ext cx="7770813" cy="5285190"/>
          </a:xfrm>
        </p:spPr>
        <p:txBody>
          <a:bodyPr>
            <a:noAutofit/>
          </a:bodyPr>
          <a:lstStyle/>
          <a:p>
            <a:pPr>
              <a:lnSpc>
                <a:spcPct val="110000"/>
              </a:lnSpc>
              <a:buFont typeface="Wingdings" charset="2"/>
              <a:buChar char="§"/>
            </a:pPr>
            <a:r>
              <a:rPr lang="en-US" sz="2800" dirty="0">
                <a:latin typeface="Arial"/>
                <a:cs typeface="Arial"/>
              </a:rPr>
              <a:t>Depression/anxiety with impaired functioning that can be marked and/or threaten safety, </a:t>
            </a:r>
          </a:p>
          <a:p>
            <a:pPr>
              <a:lnSpc>
                <a:spcPct val="110000"/>
              </a:lnSpc>
              <a:buFont typeface="Wingdings" charset="2"/>
              <a:buChar char="§"/>
            </a:pPr>
            <a:r>
              <a:rPr lang="en-US" sz="2800" dirty="0" smtClean="0">
                <a:latin typeface="Arial"/>
                <a:cs typeface="Arial"/>
              </a:rPr>
              <a:t>Perfectionism: </a:t>
            </a:r>
            <a:r>
              <a:rPr lang="en-US" sz="2800" dirty="0">
                <a:latin typeface="Arial"/>
                <a:cs typeface="Arial"/>
              </a:rPr>
              <a:t>self-oriented, other-oriented, or socially </a:t>
            </a:r>
            <a:r>
              <a:rPr lang="en-US" sz="2800" dirty="0" smtClean="0">
                <a:latin typeface="Arial"/>
                <a:cs typeface="Arial"/>
              </a:rPr>
              <a:t>prescribed</a:t>
            </a:r>
          </a:p>
          <a:p>
            <a:pPr>
              <a:lnSpc>
                <a:spcPct val="110000"/>
              </a:lnSpc>
              <a:buFont typeface="Wingdings" charset="2"/>
              <a:buChar char="§"/>
            </a:pPr>
            <a:r>
              <a:rPr lang="en-US" sz="2800" dirty="0" smtClean="0">
                <a:latin typeface="Arial"/>
                <a:cs typeface="Arial"/>
              </a:rPr>
              <a:t> “</a:t>
            </a:r>
            <a:r>
              <a:rPr lang="en-US" sz="2800" dirty="0">
                <a:latin typeface="Arial"/>
                <a:cs typeface="Arial"/>
              </a:rPr>
              <a:t>Imposter Syndrome”: female &gt; male, underrepresented minority, difficulty gaining admission</a:t>
            </a:r>
          </a:p>
          <a:p>
            <a:pPr>
              <a:lnSpc>
                <a:spcPct val="110000"/>
              </a:lnSpc>
              <a:buFont typeface="Arial"/>
              <a:buChar char="•"/>
            </a:pPr>
            <a:r>
              <a:rPr lang="en-US" sz="2800" dirty="0">
                <a:latin typeface="Arial"/>
                <a:cs typeface="Arial"/>
              </a:rPr>
              <a:t>BLAME and SHAME from others heightens emotional impact</a:t>
            </a:r>
          </a:p>
        </p:txBody>
      </p:sp>
    </p:spTree>
    <p:extLst>
      <p:ext uri="{BB962C8B-B14F-4D97-AF65-F5344CB8AC3E}">
        <p14:creationId xmlns:p14="http://schemas.microsoft.com/office/powerpoint/2010/main" val="3529469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Arial"/>
                <a:cs typeface="Arial"/>
              </a:rPr>
              <a:t>Protective in failure</a:t>
            </a:r>
          </a:p>
        </p:txBody>
      </p:sp>
      <p:sp>
        <p:nvSpPr>
          <p:cNvPr id="3" name="Content Placeholder 2"/>
          <p:cNvSpPr>
            <a:spLocks noGrp="1"/>
          </p:cNvSpPr>
          <p:nvPr>
            <p:ph idx="1"/>
          </p:nvPr>
        </p:nvSpPr>
        <p:spPr>
          <a:xfrm>
            <a:off x="685801" y="1692005"/>
            <a:ext cx="7770813" cy="4575270"/>
          </a:xfrm>
        </p:spPr>
        <p:txBody>
          <a:bodyPr>
            <a:normAutofit lnSpcReduction="10000"/>
          </a:bodyPr>
          <a:lstStyle/>
          <a:p>
            <a:pPr>
              <a:lnSpc>
                <a:spcPct val="110000"/>
              </a:lnSpc>
              <a:buFont typeface="Wingdings" charset="2"/>
              <a:buChar char="§"/>
            </a:pPr>
            <a:r>
              <a:rPr lang="en-US" sz="2800" dirty="0">
                <a:latin typeface="Arial"/>
                <a:cs typeface="Arial"/>
              </a:rPr>
              <a:t>Longitudinal relationships: </a:t>
            </a:r>
            <a:r>
              <a:rPr lang="en-US" sz="2800" dirty="0" smtClean="0">
                <a:latin typeface="Arial"/>
                <a:cs typeface="Arial"/>
              </a:rPr>
              <a:t>mentors, faculty, peers</a:t>
            </a:r>
            <a:endParaRPr lang="en-US" sz="2800" dirty="0">
              <a:latin typeface="Arial"/>
              <a:cs typeface="Arial"/>
            </a:endParaRPr>
          </a:p>
          <a:p>
            <a:pPr>
              <a:lnSpc>
                <a:spcPct val="110000"/>
              </a:lnSpc>
              <a:buFont typeface="Wingdings" charset="2"/>
              <a:buChar char="§"/>
            </a:pPr>
            <a:r>
              <a:rPr lang="en-US" sz="2800" dirty="0">
                <a:latin typeface="Arial"/>
                <a:cs typeface="Arial"/>
              </a:rPr>
              <a:t>Discussion:  ASKING</a:t>
            </a:r>
          </a:p>
          <a:p>
            <a:pPr>
              <a:lnSpc>
                <a:spcPct val="110000"/>
              </a:lnSpc>
              <a:buFont typeface="Wingdings" charset="2"/>
              <a:buChar char="§"/>
            </a:pPr>
            <a:r>
              <a:rPr lang="en-US" sz="2800" dirty="0">
                <a:latin typeface="Arial"/>
                <a:cs typeface="Arial"/>
              </a:rPr>
              <a:t>Re-challenging</a:t>
            </a:r>
          </a:p>
          <a:p>
            <a:pPr>
              <a:lnSpc>
                <a:spcPct val="110000"/>
              </a:lnSpc>
              <a:buFont typeface="Wingdings" charset="2"/>
              <a:buChar char="§"/>
            </a:pPr>
            <a:r>
              <a:rPr lang="en-US" sz="2800" dirty="0">
                <a:latin typeface="Arial"/>
                <a:cs typeface="Arial"/>
              </a:rPr>
              <a:t>Support: </a:t>
            </a:r>
            <a:endParaRPr lang="en-US" sz="2600" dirty="0">
              <a:latin typeface="Arial"/>
              <a:cs typeface="Arial"/>
            </a:endParaRPr>
          </a:p>
          <a:p>
            <a:pPr lvl="1">
              <a:lnSpc>
                <a:spcPct val="110000"/>
              </a:lnSpc>
              <a:buFont typeface="Arial"/>
              <a:buChar char="•"/>
            </a:pPr>
            <a:r>
              <a:rPr lang="en-US" sz="2600" dirty="0">
                <a:latin typeface="Arial"/>
                <a:cs typeface="Arial"/>
              </a:rPr>
              <a:t>Empathy</a:t>
            </a:r>
          </a:p>
          <a:p>
            <a:pPr lvl="1">
              <a:lnSpc>
                <a:spcPct val="110000"/>
              </a:lnSpc>
              <a:buFont typeface="Arial"/>
              <a:buChar char="•"/>
            </a:pPr>
            <a:r>
              <a:rPr lang="en-US" sz="2600" dirty="0" smtClean="0">
                <a:latin typeface="Arial"/>
                <a:cs typeface="Arial"/>
              </a:rPr>
              <a:t>Confidence</a:t>
            </a:r>
          </a:p>
          <a:p>
            <a:pPr lvl="1">
              <a:lnSpc>
                <a:spcPct val="110000"/>
              </a:lnSpc>
              <a:buFont typeface="Arial"/>
              <a:buChar char="•"/>
            </a:pPr>
            <a:r>
              <a:rPr lang="en-US" sz="2600" dirty="0" smtClean="0">
                <a:latin typeface="Arial"/>
                <a:cs typeface="Arial"/>
              </a:rPr>
              <a:t>SHARING</a:t>
            </a:r>
            <a:endParaRPr lang="en-US" sz="2600" dirty="0">
              <a:latin typeface="Arial"/>
              <a:cs typeface="Arial"/>
            </a:endParaRPr>
          </a:p>
          <a:p>
            <a:pPr lvl="1">
              <a:buFont typeface="Arial"/>
              <a:buChar char="•"/>
            </a:pPr>
            <a:endParaRPr lang="en-US" sz="2600" dirty="0">
              <a:latin typeface="Arial"/>
              <a:cs typeface="Arial"/>
            </a:endParaRPr>
          </a:p>
          <a:p>
            <a:pPr lvl="1">
              <a:buFont typeface="Arial"/>
              <a:buChar char="•"/>
            </a:pPr>
            <a:endParaRPr lang="en-US" sz="2600" dirty="0">
              <a:latin typeface="Arial"/>
              <a:cs typeface="Arial"/>
            </a:endParaRP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4400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00" dirty="0">
                <a:latin typeface="Arial"/>
                <a:cs typeface="Arial"/>
              </a:rPr>
              <a:t>Exploring personal failure</a:t>
            </a:r>
          </a:p>
        </p:txBody>
      </p:sp>
      <p:sp>
        <p:nvSpPr>
          <p:cNvPr id="3" name="Content Placeholder 2"/>
          <p:cNvSpPr>
            <a:spLocks noGrp="1"/>
          </p:cNvSpPr>
          <p:nvPr>
            <p:ph idx="1"/>
          </p:nvPr>
        </p:nvSpPr>
        <p:spPr>
          <a:xfrm>
            <a:off x="685801" y="1671589"/>
            <a:ext cx="7770813" cy="4257023"/>
          </a:xfrm>
        </p:spPr>
        <p:txBody>
          <a:bodyPr>
            <a:noAutofit/>
          </a:bodyPr>
          <a:lstStyle/>
          <a:p>
            <a:pPr>
              <a:lnSpc>
                <a:spcPct val="130000"/>
              </a:lnSpc>
              <a:buFont typeface="Wingdings" charset="2"/>
              <a:buChar char="§"/>
            </a:pPr>
            <a:r>
              <a:rPr lang="en-US" sz="3600" dirty="0">
                <a:latin typeface="Arial"/>
                <a:cs typeface="Arial"/>
              </a:rPr>
              <a:t>Pair up with someone who has the same color handout as </a:t>
            </a:r>
            <a:r>
              <a:rPr lang="en-US" sz="3600" dirty="0" smtClean="0">
                <a:latin typeface="Arial"/>
                <a:cs typeface="Arial"/>
              </a:rPr>
              <a:t>you</a:t>
            </a:r>
            <a:endParaRPr lang="en-US" sz="3600" dirty="0">
              <a:latin typeface="Arial"/>
              <a:cs typeface="Arial"/>
            </a:endParaRPr>
          </a:p>
          <a:p>
            <a:pPr>
              <a:lnSpc>
                <a:spcPct val="130000"/>
              </a:lnSpc>
              <a:buFont typeface="Wingdings" charset="2"/>
              <a:buChar char="§"/>
            </a:pPr>
            <a:r>
              <a:rPr lang="en-US" sz="3600" dirty="0">
                <a:latin typeface="Arial"/>
                <a:cs typeface="Arial"/>
              </a:rPr>
              <a:t>D</a:t>
            </a:r>
            <a:r>
              <a:rPr lang="en-US" sz="3600" dirty="0" smtClean="0">
                <a:latin typeface="Arial"/>
                <a:cs typeface="Arial"/>
              </a:rPr>
              <a:t>iscuss a failure</a:t>
            </a:r>
          </a:p>
          <a:p>
            <a:pPr>
              <a:lnSpc>
                <a:spcPct val="130000"/>
              </a:lnSpc>
              <a:buFont typeface="Wingdings" charset="2"/>
              <a:buChar char="§"/>
            </a:pPr>
            <a:r>
              <a:rPr lang="en-US" sz="3600" dirty="0" smtClean="0">
                <a:latin typeface="Arial"/>
                <a:cs typeface="Arial"/>
              </a:rPr>
              <a:t>Brief, specific, include emotion</a:t>
            </a:r>
          </a:p>
        </p:txBody>
      </p:sp>
    </p:spTree>
    <p:extLst>
      <p:ext uri="{BB962C8B-B14F-4D97-AF65-F5344CB8AC3E}">
        <p14:creationId xmlns:p14="http://schemas.microsoft.com/office/powerpoint/2010/main" val="2786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3"/>
          </a:xfrm>
        </p:spPr>
        <p:txBody>
          <a:bodyPr/>
          <a:lstStyle/>
          <a:p>
            <a:endParaRPr lang="en-US" dirty="0"/>
          </a:p>
        </p:txBody>
      </p:sp>
      <p:sp>
        <p:nvSpPr>
          <p:cNvPr id="3" name="Content Placeholder 2"/>
          <p:cNvSpPr>
            <a:spLocks noGrp="1"/>
          </p:cNvSpPr>
          <p:nvPr>
            <p:ph idx="1"/>
          </p:nvPr>
        </p:nvSpPr>
        <p:spPr>
          <a:xfrm>
            <a:off x="0" y="2592575"/>
            <a:ext cx="7886700" cy="3263505"/>
          </a:xfrm>
        </p:spPr>
        <p:txBody>
          <a:bodyPr>
            <a:normAutofit/>
          </a:bodyPr>
          <a:lstStyle/>
          <a:p>
            <a:r>
              <a:rPr lang="en-US" sz="1800" dirty="0">
                <a:solidFill>
                  <a:schemeClr val="bg1"/>
                </a:solidFill>
              </a:rPr>
              <a:t>Don’t fear failure.</a:t>
            </a:r>
            <a:br>
              <a:rPr lang="en-US" sz="1800" dirty="0">
                <a:solidFill>
                  <a:schemeClr val="bg1"/>
                </a:solidFill>
              </a:rPr>
            </a:br>
            <a:r>
              <a:rPr lang="en-US" sz="1800" dirty="0">
                <a:solidFill>
                  <a:schemeClr val="bg1"/>
                </a:solidFill>
              </a:rPr>
              <a:t>Not failure, but low aim, is the crime.</a:t>
            </a:r>
            <a:br>
              <a:rPr lang="en-US" sz="1800" dirty="0">
                <a:solidFill>
                  <a:schemeClr val="bg1"/>
                </a:solidFill>
              </a:rPr>
            </a:br>
            <a:r>
              <a:rPr lang="en-US" sz="1800" dirty="0">
                <a:solidFill>
                  <a:schemeClr val="bg1"/>
                </a:solidFill>
              </a:rPr>
              <a:t>In great attempts</a:t>
            </a:r>
            <a:br>
              <a:rPr lang="en-US" sz="1800" dirty="0">
                <a:solidFill>
                  <a:schemeClr val="bg1"/>
                </a:solidFill>
              </a:rPr>
            </a:br>
            <a:r>
              <a:rPr lang="en-US" sz="1800" dirty="0">
                <a:solidFill>
                  <a:schemeClr val="bg1"/>
                </a:solidFill>
              </a:rPr>
              <a:t>it is glorious even to fail.</a:t>
            </a:r>
            <a:br>
              <a:rPr lang="en-US" sz="1800" dirty="0">
                <a:solidFill>
                  <a:schemeClr val="bg1"/>
                </a:solidFill>
              </a:rPr>
            </a:br>
            <a:r>
              <a:rPr lang="en-US" sz="1800" dirty="0">
                <a:solidFill>
                  <a:schemeClr val="bg1"/>
                </a:solidFill>
              </a:rPr>
              <a:t/>
            </a:r>
            <a:br>
              <a:rPr lang="en-US" sz="1800" dirty="0">
                <a:solidFill>
                  <a:schemeClr val="bg1"/>
                </a:solidFill>
              </a:rPr>
            </a:br>
            <a:r>
              <a:rPr lang="en-US" sz="1800" b="1" i="1" dirty="0">
                <a:solidFill>
                  <a:schemeClr val="bg1"/>
                </a:solidFill>
              </a:rPr>
              <a:t>-Bruce Lee</a:t>
            </a:r>
            <a:endParaRPr lang="en-US" sz="1800" dirty="0">
              <a:solidFill>
                <a:schemeClr val="bg1"/>
              </a:solidFill>
            </a:endParaRPr>
          </a:p>
        </p:txBody>
      </p:sp>
      <p:pic>
        <p:nvPicPr>
          <p:cNvPr id="5" name="Picture 4"/>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497209" y="33303"/>
            <a:ext cx="10237048" cy="6824698"/>
          </a:xfrm>
          <a:prstGeom prst="rect">
            <a:avLst/>
          </a:prstGeom>
        </p:spPr>
      </p:pic>
      <p:sp>
        <p:nvSpPr>
          <p:cNvPr id="9" name="TextBox 8"/>
          <p:cNvSpPr txBox="1"/>
          <p:nvPr/>
        </p:nvSpPr>
        <p:spPr>
          <a:xfrm>
            <a:off x="628651" y="3918631"/>
            <a:ext cx="7985333" cy="2200603"/>
          </a:xfrm>
          <a:prstGeom prst="rect">
            <a:avLst/>
          </a:prstGeom>
          <a:solidFill>
            <a:schemeClr val="accent2">
              <a:lumMod val="60000"/>
              <a:lumOff val="40000"/>
            </a:schemeClr>
          </a:solidFill>
        </p:spPr>
        <p:txBody>
          <a:bodyPr wrap="square" lIns="228600" tIns="114300" rIns="228600" bIns="114300" rtlCol="0">
            <a:spAutoFit/>
          </a:bodyPr>
          <a:lstStyle/>
          <a:p>
            <a:pPr algn="ctr"/>
            <a:r>
              <a:rPr lang="en-US" sz="3200" b="1" dirty="0">
                <a:solidFill>
                  <a:schemeClr val="bg1"/>
                </a:solidFill>
                <a:latin typeface="Arial"/>
                <a:cs typeface="Arial"/>
              </a:rPr>
              <a:t>Don’t fear failure.  Not failure, but low aim, is the crime.  </a:t>
            </a:r>
          </a:p>
          <a:p>
            <a:pPr algn="ctr"/>
            <a:r>
              <a:rPr lang="en-US" sz="3200" b="1" dirty="0">
                <a:solidFill>
                  <a:schemeClr val="bg1"/>
                </a:solidFill>
                <a:latin typeface="Arial"/>
                <a:cs typeface="Arial"/>
              </a:rPr>
              <a:t>In great attempts, it is glorious even to fail.  </a:t>
            </a:r>
            <a:r>
              <a:rPr lang="en-US" sz="3200" b="1" i="1" dirty="0">
                <a:solidFill>
                  <a:schemeClr val="bg1"/>
                </a:solidFill>
                <a:latin typeface="Arial"/>
                <a:cs typeface="Arial"/>
              </a:rPr>
              <a:t>-Bruce Lee</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401485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D57304-8586-7D40-9580-6E4F048406BB}"/>
              </a:ext>
            </a:extLst>
          </p:cNvPr>
          <p:cNvSpPr txBox="1">
            <a:spLocks/>
          </p:cNvSpPr>
          <p:nvPr/>
        </p:nvSpPr>
        <p:spPr>
          <a:xfrm>
            <a:off x="0" y="2662156"/>
            <a:ext cx="9144000" cy="772938"/>
          </a:xfrm>
          <a:prstGeom prst="rect">
            <a:avLst/>
          </a:prstGeom>
        </p:spPr>
        <p:txBody>
          <a:bodyPr vert="horz" lIns="228600" tIns="114300" rIns="228600" bIns="11430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algn="ctr" defTabSz="2286000">
              <a:defRPr/>
            </a:pPr>
            <a:r>
              <a:rPr lang="en-US" sz="6000" b="0" spc="0" dirty="0" smtClean="0">
                <a:solidFill>
                  <a:schemeClr val="tx1"/>
                </a:solidFill>
                <a:latin typeface="Arial"/>
                <a:cs typeface="Arial"/>
              </a:rPr>
              <a:t>NO DISCLOSURES</a:t>
            </a:r>
            <a:endParaRPr lang="en-US" sz="6000" b="0" spc="0" dirty="0">
              <a:solidFill>
                <a:schemeClr val="tx1"/>
              </a:solidFill>
              <a:latin typeface="Arial"/>
              <a:cs typeface="Arial"/>
            </a:endParaRPr>
          </a:p>
        </p:txBody>
      </p:sp>
    </p:spTree>
    <p:extLst>
      <p:ext uri="{BB962C8B-B14F-4D97-AF65-F5344CB8AC3E}">
        <p14:creationId xmlns:p14="http://schemas.microsoft.com/office/powerpoint/2010/main" val="2265214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261922286"/>
              </p:ext>
            </p:extLst>
          </p:nvPr>
        </p:nvGraphicFramePr>
        <p:xfrm>
          <a:off x="869796" y="690403"/>
          <a:ext cx="7248293" cy="4895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1085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678" y="1496130"/>
            <a:ext cx="5338938" cy="575155"/>
          </a:xfrm>
          <a:solidFill>
            <a:schemeClr val="accent2">
              <a:lumMod val="60000"/>
              <a:lumOff val="40000"/>
            </a:schemeClr>
          </a:solidFill>
          <a:ln w="19050">
            <a:solidFill>
              <a:schemeClr val="tx1"/>
            </a:solidFill>
          </a:ln>
        </p:spPr>
        <p:txBody>
          <a:bodyPr>
            <a:normAutofit/>
          </a:bodyPr>
          <a:lstStyle/>
          <a:p>
            <a:pPr algn="ctr"/>
            <a:r>
              <a:rPr lang="en-US" sz="2400" dirty="0">
                <a:solidFill>
                  <a:srgbClr val="000000"/>
                </a:solidFill>
                <a:latin typeface="Arial"/>
                <a:cs typeface="Arial"/>
              </a:rPr>
              <a:t>Professional Identity Formation</a:t>
            </a:r>
          </a:p>
        </p:txBody>
      </p:sp>
      <p:sp>
        <p:nvSpPr>
          <p:cNvPr id="4" name="TextBox 3"/>
          <p:cNvSpPr txBox="1"/>
          <p:nvPr/>
        </p:nvSpPr>
        <p:spPr>
          <a:xfrm>
            <a:off x="4661943" y="2772458"/>
            <a:ext cx="2453480" cy="1892826"/>
          </a:xfrm>
          <a:prstGeom prst="rect">
            <a:avLst/>
          </a:prstGeom>
          <a:solidFill>
            <a:schemeClr val="accent6">
              <a:lumMod val="50000"/>
            </a:schemeClr>
          </a:solidFill>
          <a:ln>
            <a:solidFill>
              <a:schemeClr val="accent2">
                <a:lumMod val="75000"/>
              </a:schemeClr>
            </a:solidFill>
          </a:ln>
        </p:spPr>
        <p:txBody>
          <a:bodyPr wrap="square" lIns="228600" tIns="114300" rIns="228600" bIns="114300" rtlCol="0">
            <a:spAutoFit/>
          </a:bodyPr>
          <a:lstStyle/>
          <a:p>
            <a:r>
              <a:rPr lang="en-US" dirty="0">
                <a:solidFill>
                  <a:srgbClr val="FFFFFF"/>
                </a:solidFill>
                <a:latin typeface="Arial"/>
                <a:cs typeface="Arial"/>
              </a:rPr>
              <a:t>Professional values</a:t>
            </a:r>
          </a:p>
          <a:p>
            <a:r>
              <a:rPr lang="en-US" dirty="0">
                <a:solidFill>
                  <a:srgbClr val="FFFFFF"/>
                </a:solidFill>
                <a:latin typeface="Arial"/>
                <a:cs typeface="Arial"/>
              </a:rPr>
              <a:t>Moral principles</a:t>
            </a:r>
          </a:p>
          <a:p>
            <a:r>
              <a:rPr lang="en-US" dirty="0">
                <a:solidFill>
                  <a:srgbClr val="FFFFFF"/>
                </a:solidFill>
                <a:latin typeface="Arial"/>
                <a:cs typeface="Arial"/>
              </a:rPr>
              <a:t>Actions</a:t>
            </a:r>
          </a:p>
          <a:p>
            <a:r>
              <a:rPr lang="en-US" dirty="0">
                <a:solidFill>
                  <a:srgbClr val="FFFFFF"/>
                </a:solidFill>
                <a:latin typeface="Arial"/>
                <a:cs typeface="Arial"/>
              </a:rPr>
              <a:t>Aspirations</a:t>
            </a:r>
          </a:p>
          <a:p>
            <a:r>
              <a:rPr lang="en-US" dirty="0">
                <a:solidFill>
                  <a:srgbClr val="FFFFFF"/>
                </a:solidFill>
                <a:latin typeface="Arial"/>
                <a:cs typeface="Arial"/>
              </a:rPr>
              <a:t>Ongoing aspirations</a:t>
            </a:r>
          </a:p>
        </p:txBody>
      </p:sp>
      <p:sp>
        <p:nvSpPr>
          <p:cNvPr id="7" name="TextBox 6"/>
          <p:cNvSpPr txBox="1"/>
          <p:nvPr/>
        </p:nvSpPr>
        <p:spPr>
          <a:xfrm flipH="1">
            <a:off x="2589895" y="5238281"/>
            <a:ext cx="3559016" cy="1092607"/>
          </a:xfrm>
          <a:prstGeom prst="rect">
            <a:avLst/>
          </a:prstGeom>
          <a:solidFill>
            <a:schemeClr val="accent1">
              <a:lumMod val="75000"/>
            </a:schemeClr>
          </a:solidFill>
          <a:ln>
            <a:solidFill>
              <a:srgbClr val="C00000"/>
            </a:solidFill>
          </a:ln>
        </p:spPr>
        <p:txBody>
          <a:bodyPr wrap="square" lIns="228600" tIns="114300" rIns="228600" bIns="114300" rtlCol="0">
            <a:spAutoFit/>
          </a:bodyPr>
          <a:lstStyle/>
          <a:p>
            <a:pPr algn="ctr"/>
            <a:r>
              <a:rPr lang="en-US" sz="2800" dirty="0" smtClean="0">
                <a:solidFill>
                  <a:srgbClr val="FFFFFF"/>
                </a:solidFill>
                <a:latin typeface="Arial"/>
                <a:cs typeface="Arial"/>
              </a:rPr>
              <a:t>Professional Identity</a:t>
            </a:r>
            <a:endParaRPr lang="en-US" sz="2800" dirty="0">
              <a:solidFill>
                <a:srgbClr val="FFFFFF"/>
              </a:solidFill>
              <a:latin typeface="Arial"/>
              <a:cs typeface="Arial"/>
            </a:endParaRPr>
          </a:p>
        </p:txBody>
      </p:sp>
      <p:sp>
        <p:nvSpPr>
          <p:cNvPr id="6" name="TextBox 5"/>
          <p:cNvSpPr txBox="1"/>
          <p:nvPr/>
        </p:nvSpPr>
        <p:spPr>
          <a:xfrm>
            <a:off x="1627192" y="2856018"/>
            <a:ext cx="2768850" cy="1892826"/>
          </a:xfrm>
          <a:prstGeom prst="rect">
            <a:avLst/>
          </a:prstGeom>
          <a:solidFill>
            <a:schemeClr val="accent2">
              <a:lumMod val="75000"/>
            </a:schemeClr>
          </a:solidFill>
          <a:ln>
            <a:solidFill>
              <a:srgbClr val="FF0000"/>
            </a:solidFill>
          </a:ln>
        </p:spPr>
        <p:txBody>
          <a:bodyPr wrap="square" lIns="228600" tIns="114300" rIns="228600" bIns="114300" rtlCol="0">
            <a:spAutoFit/>
          </a:bodyPr>
          <a:lstStyle/>
          <a:p>
            <a:r>
              <a:rPr lang="en-US" dirty="0">
                <a:solidFill>
                  <a:srgbClr val="FFFFFF"/>
                </a:solidFill>
                <a:latin typeface="Arial"/>
                <a:cs typeface="Arial"/>
              </a:rPr>
              <a:t>Role modeling</a:t>
            </a:r>
          </a:p>
          <a:p>
            <a:r>
              <a:rPr lang="en-US" dirty="0">
                <a:solidFill>
                  <a:srgbClr val="FFFFFF"/>
                </a:solidFill>
                <a:latin typeface="Arial"/>
                <a:cs typeface="Arial"/>
              </a:rPr>
              <a:t>Mentoring </a:t>
            </a:r>
          </a:p>
          <a:p>
            <a:r>
              <a:rPr lang="en-US" dirty="0">
                <a:solidFill>
                  <a:srgbClr val="FFFFFF"/>
                </a:solidFill>
                <a:latin typeface="Arial"/>
                <a:cs typeface="Arial"/>
              </a:rPr>
              <a:t>Accurate evaluation</a:t>
            </a:r>
          </a:p>
          <a:p>
            <a:r>
              <a:rPr lang="en-US" dirty="0">
                <a:solidFill>
                  <a:srgbClr val="FFFFFF"/>
                </a:solidFill>
                <a:latin typeface="Arial"/>
                <a:cs typeface="Arial"/>
              </a:rPr>
              <a:t>Timely feedback</a:t>
            </a:r>
          </a:p>
          <a:p>
            <a:r>
              <a:rPr lang="en-US" b="1" dirty="0">
                <a:solidFill>
                  <a:srgbClr val="FFFF00"/>
                </a:solidFill>
                <a:latin typeface="Arial"/>
                <a:cs typeface="Arial"/>
              </a:rPr>
              <a:t>Failure as opportunit</a:t>
            </a:r>
            <a:r>
              <a:rPr lang="en-US" b="1" dirty="0">
                <a:solidFill>
                  <a:srgbClr val="FFFF00"/>
                </a:solidFill>
              </a:rPr>
              <a:t>y</a:t>
            </a:r>
          </a:p>
        </p:txBody>
      </p:sp>
      <p:sp>
        <p:nvSpPr>
          <p:cNvPr id="8" name="Right Arrow 7"/>
          <p:cNvSpPr/>
          <p:nvPr/>
        </p:nvSpPr>
        <p:spPr>
          <a:xfrm>
            <a:off x="4335938" y="3458850"/>
            <a:ext cx="280555" cy="204570"/>
          </a:xfrm>
          <a:prstGeom prst="rightArrow">
            <a:avLst>
              <a:gd name="adj1" fmla="val 50000"/>
              <a:gd name="adj2" fmla="val 41922"/>
            </a:avLst>
          </a:prstGeom>
        </p:spPr>
        <p:style>
          <a:lnRef idx="2">
            <a:schemeClr val="accent1">
              <a:shade val="50000"/>
            </a:schemeClr>
          </a:lnRef>
          <a:fillRef idx="1">
            <a:schemeClr val="accent1"/>
          </a:fillRef>
          <a:effectRef idx="0">
            <a:schemeClr val="accent1"/>
          </a:effectRef>
          <a:fontRef idx="minor">
            <a:schemeClr val="lt1"/>
          </a:fontRef>
        </p:style>
        <p:txBody>
          <a:bodyPr lIns="228600" tIns="114300" rIns="228600" bIns="114300" rtlCol="0" anchor="ctr"/>
          <a:lstStyle/>
          <a:p>
            <a:pPr algn="ctr"/>
            <a:endParaRPr lang="en-US" sz="1400"/>
          </a:p>
        </p:txBody>
      </p:sp>
      <p:sp>
        <p:nvSpPr>
          <p:cNvPr id="10" name="TextBox 9"/>
          <p:cNvSpPr txBox="1"/>
          <p:nvPr/>
        </p:nvSpPr>
        <p:spPr>
          <a:xfrm>
            <a:off x="896231" y="492410"/>
            <a:ext cx="7531424" cy="661720"/>
          </a:xfrm>
          <a:prstGeom prst="rect">
            <a:avLst/>
          </a:prstGeom>
          <a:solidFill>
            <a:srgbClr val="FFC000"/>
          </a:solidFill>
          <a:ln>
            <a:solidFill>
              <a:schemeClr val="accent2">
                <a:lumMod val="75000"/>
              </a:schemeClr>
            </a:solidFill>
          </a:ln>
        </p:spPr>
        <p:txBody>
          <a:bodyPr wrap="square" lIns="228600" tIns="114300" rIns="228600" bIns="114300" rtlCol="0">
            <a:spAutoFit/>
          </a:bodyPr>
          <a:lstStyle/>
          <a:p>
            <a:pPr algn="ctr"/>
            <a:r>
              <a:rPr lang="en-US" sz="2800" b="1" dirty="0" smtClean="0">
                <a:solidFill>
                  <a:schemeClr val="bg1"/>
                </a:solidFill>
                <a:latin typeface="Arial"/>
                <a:cs typeface="Arial"/>
              </a:rPr>
              <a:t>Educational </a:t>
            </a:r>
            <a:r>
              <a:rPr lang="en-US" sz="2800" b="1" dirty="0">
                <a:solidFill>
                  <a:schemeClr val="bg1"/>
                </a:solidFill>
                <a:latin typeface="Arial"/>
                <a:cs typeface="Arial"/>
              </a:rPr>
              <a:t>Experience               </a:t>
            </a:r>
          </a:p>
        </p:txBody>
      </p:sp>
      <p:sp>
        <p:nvSpPr>
          <p:cNvPr id="11" name="TextBox 10"/>
          <p:cNvSpPr txBox="1"/>
          <p:nvPr/>
        </p:nvSpPr>
        <p:spPr>
          <a:xfrm>
            <a:off x="1867461" y="2105509"/>
            <a:ext cx="2403741" cy="615553"/>
          </a:xfrm>
          <a:prstGeom prst="rect">
            <a:avLst/>
          </a:prstGeom>
          <a:noFill/>
        </p:spPr>
        <p:txBody>
          <a:bodyPr wrap="none" lIns="228600" tIns="114300" rIns="228600" bIns="114300" rtlCol="0">
            <a:spAutoFit/>
          </a:bodyPr>
          <a:lstStyle/>
          <a:p>
            <a:r>
              <a:rPr lang="en-US" sz="2500" dirty="0">
                <a:latin typeface="Arial"/>
                <a:cs typeface="Arial"/>
              </a:rPr>
              <a:t>Faculty Roles</a:t>
            </a:r>
            <a:endParaRPr lang="en-US" sz="1400" dirty="0">
              <a:latin typeface="Arial"/>
              <a:cs typeface="Arial"/>
            </a:endParaRPr>
          </a:p>
        </p:txBody>
      </p:sp>
      <p:sp>
        <p:nvSpPr>
          <p:cNvPr id="12" name="TextBox 11"/>
          <p:cNvSpPr txBox="1"/>
          <p:nvPr/>
        </p:nvSpPr>
        <p:spPr>
          <a:xfrm>
            <a:off x="4723476" y="2105509"/>
            <a:ext cx="2493440" cy="615553"/>
          </a:xfrm>
          <a:prstGeom prst="rect">
            <a:avLst/>
          </a:prstGeom>
          <a:noFill/>
        </p:spPr>
        <p:txBody>
          <a:bodyPr wrap="none" lIns="228600" tIns="114300" rIns="228600" bIns="114300" rtlCol="0">
            <a:spAutoFit/>
          </a:bodyPr>
          <a:lstStyle/>
          <a:p>
            <a:r>
              <a:rPr lang="en-US" sz="2500" dirty="0">
                <a:latin typeface="Arial"/>
                <a:cs typeface="Arial"/>
              </a:rPr>
              <a:t>Student Goals</a:t>
            </a:r>
          </a:p>
        </p:txBody>
      </p:sp>
      <p:sp>
        <p:nvSpPr>
          <p:cNvPr id="13" name="Right Arrow 12"/>
          <p:cNvSpPr/>
          <p:nvPr/>
        </p:nvSpPr>
        <p:spPr>
          <a:xfrm rot="5400000">
            <a:off x="4093375" y="1192123"/>
            <a:ext cx="280555" cy="204570"/>
          </a:xfrm>
          <a:prstGeom prst="rightArrow">
            <a:avLst>
              <a:gd name="adj1" fmla="val 50000"/>
              <a:gd name="adj2" fmla="val 41922"/>
            </a:avLst>
          </a:prstGeom>
        </p:spPr>
        <p:style>
          <a:lnRef idx="2">
            <a:schemeClr val="accent1">
              <a:shade val="50000"/>
            </a:schemeClr>
          </a:lnRef>
          <a:fillRef idx="1">
            <a:schemeClr val="accent1"/>
          </a:fillRef>
          <a:effectRef idx="0">
            <a:schemeClr val="accent1"/>
          </a:effectRef>
          <a:fontRef idx="minor">
            <a:schemeClr val="lt1"/>
          </a:fontRef>
        </p:style>
        <p:txBody>
          <a:bodyPr lIns="228600" tIns="114300" rIns="228600" bIns="114300" rtlCol="0" anchor="ctr"/>
          <a:lstStyle/>
          <a:p>
            <a:pPr algn="ctr"/>
            <a:endParaRPr lang="en-US" sz="1400"/>
          </a:p>
        </p:txBody>
      </p:sp>
      <p:sp>
        <p:nvSpPr>
          <p:cNvPr id="14" name="Down Arrow 13"/>
          <p:cNvSpPr/>
          <p:nvPr/>
        </p:nvSpPr>
        <p:spPr>
          <a:xfrm>
            <a:off x="4335938" y="4596984"/>
            <a:ext cx="247260" cy="396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228600" tIns="114300" rIns="228600" bIns="114300" rtlCol="0" anchor="ctr"/>
          <a:lstStyle/>
          <a:p>
            <a:pPr algn="ctr"/>
            <a:endParaRPr lang="en-US"/>
          </a:p>
        </p:txBody>
      </p:sp>
    </p:spTree>
    <p:extLst>
      <p:ext uri="{BB962C8B-B14F-4D97-AF65-F5344CB8AC3E}">
        <p14:creationId xmlns:p14="http://schemas.microsoft.com/office/powerpoint/2010/main" val="186783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0" y="1138889"/>
            <a:ext cx="7886700" cy="994173"/>
          </a:xfrm>
        </p:spPr>
        <p:txBody>
          <a:bodyPr/>
          <a:lstStyle/>
          <a:p>
            <a:pPr algn="ctr"/>
            <a:endParaRPr lang="en-US" dirty="0">
              <a:solidFill>
                <a:srgbClr val="FFFF00"/>
              </a:solidFill>
            </a:endParaRPr>
          </a:p>
        </p:txBody>
      </p:sp>
      <p:sp>
        <p:nvSpPr>
          <p:cNvPr id="7" name="Content Placeholder 6"/>
          <p:cNvSpPr>
            <a:spLocks noGrp="1"/>
          </p:cNvSpPr>
          <p:nvPr>
            <p:ph idx="1"/>
          </p:nvPr>
        </p:nvSpPr>
        <p:spPr>
          <a:xfrm>
            <a:off x="548605" y="2772152"/>
            <a:ext cx="6975915" cy="3544811"/>
          </a:xfrm>
        </p:spPr>
        <p:txBody>
          <a:bodyPr>
            <a:noAutofit/>
          </a:bodyPr>
          <a:lstStyle/>
          <a:p>
            <a:pPr>
              <a:lnSpc>
                <a:spcPct val="110000"/>
              </a:lnSpc>
              <a:buFont typeface="Wingdings" charset="2"/>
              <a:buChar char="§"/>
            </a:pPr>
            <a:r>
              <a:rPr lang="en-US" sz="3200" dirty="0">
                <a:latin typeface="Arial"/>
                <a:cs typeface="Arial"/>
              </a:rPr>
              <a:t>EI is related to</a:t>
            </a:r>
          </a:p>
          <a:p>
            <a:pPr lvl="1">
              <a:lnSpc>
                <a:spcPct val="110000"/>
              </a:lnSpc>
              <a:buFont typeface="Wingdings" charset="2"/>
              <a:buChar char="§"/>
            </a:pPr>
            <a:r>
              <a:rPr lang="en-US" sz="3200" dirty="0">
                <a:latin typeface="Arial"/>
                <a:cs typeface="Arial"/>
              </a:rPr>
              <a:t>Positive Dr/Pt relationship</a:t>
            </a:r>
          </a:p>
          <a:p>
            <a:pPr lvl="1">
              <a:lnSpc>
                <a:spcPct val="110000"/>
              </a:lnSpc>
              <a:buFont typeface="Wingdings" charset="2"/>
              <a:buChar char="§"/>
            </a:pPr>
            <a:r>
              <a:rPr lang="en-US" sz="3200" dirty="0">
                <a:latin typeface="Arial"/>
                <a:cs typeface="Arial"/>
              </a:rPr>
              <a:t>Increased empathy</a:t>
            </a:r>
          </a:p>
          <a:p>
            <a:pPr lvl="1">
              <a:lnSpc>
                <a:spcPct val="110000"/>
              </a:lnSpc>
              <a:buFont typeface="Wingdings" charset="2"/>
              <a:buChar char="§"/>
            </a:pPr>
            <a:r>
              <a:rPr lang="en-US" sz="3200" dirty="0">
                <a:latin typeface="Arial"/>
                <a:cs typeface="Arial"/>
              </a:rPr>
              <a:t>Teamwork and communication</a:t>
            </a:r>
          </a:p>
          <a:p>
            <a:pPr lvl="1">
              <a:lnSpc>
                <a:spcPct val="110000"/>
              </a:lnSpc>
              <a:buFont typeface="Wingdings" charset="2"/>
              <a:buChar char="§"/>
            </a:pPr>
            <a:r>
              <a:rPr lang="en-US" sz="3200" dirty="0">
                <a:latin typeface="Arial"/>
                <a:cs typeface="Arial"/>
              </a:rPr>
              <a:t>Stress management</a:t>
            </a:r>
          </a:p>
        </p:txBody>
      </p:sp>
      <p:pic>
        <p:nvPicPr>
          <p:cNvPr id="3" name="Picture 2"/>
          <p:cNvPicPr>
            <a:picLocks noChangeAspect="1"/>
          </p:cNvPicPr>
          <p:nvPr/>
        </p:nvPicPr>
        <p:blipFill>
          <a:blip r:embed="rId3"/>
          <a:stretch>
            <a:fillRect/>
          </a:stretch>
        </p:blipFill>
        <p:spPr>
          <a:xfrm>
            <a:off x="332511" y="810243"/>
            <a:ext cx="8533153" cy="1642365"/>
          </a:xfrm>
          <a:prstGeom prst="rect">
            <a:avLst/>
          </a:prstGeom>
        </p:spPr>
      </p:pic>
    </p:spTree>
    <p:extLst>
      <p:ext uri="{BB962C8B-B14F-4D97-AF65-F5344CB8AC3E}">
        <p14:creationId xmlns:p14="http://schemas.microsoft.com/office/powerpoint/2010/main" val="3904972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21023"/>
            <a:ext cx="7770813" cy="1429871"/>
          </a:xfrm>
        </p:spPr>
        <p:txBody>
          <a:bodyPr>
            <a:noAutofit/>
          </a:bodyPr>
          <a:lstStyle/>
          <a:p>
            <a:r>
              <a:rPr lang="en-US" sz="4600" dirty="0">
                <a:latin typeface="Arial"/>
                <a:cs typeface="Arial"/>
              </a:rPr>
              <a:t>Emotionally Intelligent Learning Community</a:t>
            </a:r>
          </a:p>
        </p:txBody>
      </p:sp>
      <p:sp>
        <p:nvSpPr>
          <p:cNvPr id="3" name="Content Placeholder 2"/>
          <p:cNvSpPr>
            <a:spLocks noGrp="1"/>
          </p:cNvSpPr>
          <p:nvPr>
            <p:ph idx="1"/>
          </p:nvPr>
        </p:nvSpPr>
        <p:spPr>
          <a:xfrm>
            <a:off x="685801" y="2128829"/>
            <a:ext cx="7770813" cy="3454678"/>
          </a:xfrm>
        </p:spPr>
        <p:txBody>
          <a:bodyPr>
            <a:noAutofit/>
          </a:bodyPr>
          <a:lstStyle/>
          <a:p>
            <a:pPr>
              <a:lnSpc>
                <a:spcPct val="120000"/>
              </a:lnSpc>
              <a:buFont typeface="Wingdings" charset="2"/>
              <a:buChar char="§"/>
            </a:pPr>
            <a:r>
              <a:rPr lang="en-US" sz="3200" dirty="0">
                <a:latin typeface="Arial"/>
                <a:cs typeface="Arial"/>
              </a:rPr>
              <a:t>Promotes wellness</a:t>
            </a:r>
          </a:p>
          <a:p>
            <a:pPr>
              <a:lnSpc>
                <a:spcPct val="120000"/>
              </a:lnSpc>
              <a:buFont typeface="Wingdings" charset="2"/>
              <a:buChar char="§"/>
            </a:pPr>
            <a:r>
              <a:rPr lang="en-US" sz="3200" dirty="0">
                <a:latin typeface="Arial"/>
                <a:cs typeface="Arial"/>
              </a:rPr>
              <a:t>Allows for admitting mistakes</a:t>
            </a:r>
          </a:p>
          <a:p>
            <a:pPr>
              <a:lnSpc>
                <a:spcPct val="120000"/>
              </a:lnSpc>
              <a:buFont typeface="Wingdings" charset="2"/>
              <a:buChar char="§"/>
            </a:pPr>
            <a:r>
              <a:rPr lang="en-US" sz="3200" dirty="0">
                <a:latin typeface="Arial"/>
                <a:cs typeface="Arial"/>
              </a:rPr>
              <a:t>Fosters communication, collaborate and conflict resolution</a:t>
            </a:r>
          </a:p>
          <a:p>
            <a:pPr marL="0" indent="0">
              <a:lnSpc>
                <a:spcPct val="140000"/>
              </a:lnSpc>
              <a:buNone/>
            </a:pPr>
            <a:endParaRPr lang="en-US" sz="3200" dirty="0">
              <a:latin typeface="Arial"/>
              <a:cs typeface="Arial"/>
            </a:endParaRPr>
          </a:p>
        </p:txBody>
      </p:sp>
      <p:sp>
        <p:nvSpPr>
          <p:cNvPr id="5" name="TextBox 4"/>
          <p:cNvSpPr txBox="1"/>
          <p:nvPr/>
        </p:nvSpPr>
        <p:spPr>
          <a:xfrm>
            <a:off x="5106006" y="6138632"/>
            <a:ext cx="3810267" cy="369332"/>
          </a:xfrm>
          <a:prstGeom prst="rect">
            <a:avLst/>
          </a:prstGeom>
          <a:noFill/>
        </p:spPr>
        <p:txBody>
          <a:bodyPr wrap="square" rtlCol="0">
            <a:spAutoFit/>
          </a:bodyPr>
          <a:lstStyle/>
          <a:p>
            <a:r>
              <a:rPr lang="en-US" dirty="0" smtClean="0">
                <a:latin typeface="Arial"/>
                <a:cs typeface="Arial"/>
              </a:rPr>
              <a:t>Joanne Cohen-Katz, PhD. et. al</a:t>
            </a:r>
            <a:endParaRPr lang="en-US" dirty="0">
              <a:latin typeface="Arial"/>
              <a:cs typeface="Arial"/>
            </a:endParaRPr>
          </a:p>
        </p:txBody>
      </p:sp>
    </p:spTree>
    <p:extLst>
      <p:ext uri="{BB962C8B-B14F-4D97-AF65-F5344CB8AC3E}">
        <p14:creationId xmlns:p14="http://schemas.microsoft.com/office/powerpoint/2010/main" val="3439096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468" y="527274"/>
            <a:ext cx="7886700" cy="994173"/>
          </a:xfrm>
        </p:spPr>
        <p:txBody>
          <a:bodyPr>
            <a:noAutofit/>
          </a:bodyPr>
          <a:lstStyle/>
          <a:p>
            <a:pPr algn="ctr"/>
            <a:r>
              <a:rPr lang="en-US" sz="3200" dirty="0">
                <a:latin typeface="Arial"/>
                <a:cs typeface="Arial"/>
              </a:rPr>
              <a:t>H</a:t>
            </a:r>
            <a:r>
              <a:rPr lang="en-US" sz="3200" dirty="0" smtClean="0">
                <a:latin typeface="Arial"/>
                <a:cs typeface="Arial"/>
              </a:rPr>
              <a:t>ow </a:t>
            </a:r>
            <a:r>
              <a:rPr lang="en-US" sz="3200" dirty="0">
                <a:latin typeface="Arial"/>
                <a:cs typeface="Arial"/>
              </a:rPr>
              <a:t>do we teach learners to honestly review their mistakes?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303803" y="1893513"/>
            <a:ext cx="2657005" cy="1826690"/>
          </a:xfr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32833" y="3690150"/>
            <a:ext cx="4692160" cy="203327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723" y="3564375"/>
            <a:ext cx="2764890" cy="207100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60808" y="1563840"/>
            <a:ext cx="2835080" cy="212631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9619" y="1592085"/>
            <a:ext cx="2963673" cy="1972290"/>
          </a:xfrm>
          <a:prstGeom prst="rect">
            <a:avLst/>
          </a:prstGeom>
        </p:spPr>
      </p:pic>
    </p:spTree>
    <p:extLst>
      <p:ext uri="{BB962C8B-B14F-4D97-AF65-F5344CB8AC3E}">
        <p14:creationId xmlns:p14="http://schemas.microsoft.com/office/powerpoint/2010/main" val="1742768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02153035"/>
              </p:ext>
            </p:extLst>
          </p:nvPr>
        </p:nvGraphicFramePr>
        <p:xfrm>
          <a:off x="1877046" y="670968"/>
          <a:ext cx="7355305" cy="5015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68443" y="2189751"/>
            <a:ext cx="2550695" cy="2139047"/>
          </a:xfrm>
          <a:prstGeom prst="rect">
            <a:avLst/>
          </a:prstGeom>
          <a:solidFill>
            <a:schemeClr val="accent4">
              <a:lumMod val="20000"/>
              <a:lumOff val="80000"/>
            </a:schemeClr>
          </a:solidFill>
          <a:effectLst>
            <a:glow rad="63500">
              <a:schemeClr val="accent2">
                <a:satMod val="175000"/>
                <a:alpha val="40000"/>
              </a:schemeClr>
            </a:glow>
          </a:effectLst>
        </p:spPr>
        <p:txBody>
          <a:bodyPr wrap="square" lIns="228600" tIns="114300" rIns="228600" bIns="114300" rtlCol="0">
            <a:spAutoFit/>
          </a:bodyPr>
          <a:lstStyle/>
          <a:p>
            <a:pPr algn="ctr"/>
            <a:r>
              <a:rPr lang="en-US" sz="2600" b="1" dirty="0">
                <a:solidFill>
                  <a:srgbClr val="000000"/>
                </a:solidFill>
                <a:latin typeface="Arial"/>
                <a:cs typeface="Arial"/>
              </a:rPr>
              <a:t>Self Reflection Exercise</a:t>
            </a:r>
          </a:p>
          <a:p>
            <a:pPr algn="ctr"/>
            <a:endParaRPr lang="en-US" sz="2000" b="1" dirty="0">
              <a:solidFill>
                <a:srgbClr val="000000"/>
              </a:solidFill>
              <a:latin typeface="Arial"/>
              <a:cs typeface="Arial"/>
            </a:endParaRPr>
          </a:p>
          <a:p>
            <a:pPr algn="ctr"/>
            <a:r>
              <a:rPr lang="en-US" sz="1300" b="1" dirty="0">
                <a:solidFill>
                  <a:srgbClr val="000000"/>
                </a:solidFill>
                <a:latin typeface="Arial"/>
                <a:cs typeface="Arial"/>
              </a:rPr>
              <a:t>Adapted </a:t>
            </a:r>
            <a:r>
              <a:rPr lang="en-US" sz="1300" b="1" dirty="0" err="1">
                <a:solidFill>
                  <a:srgbClr val="000000"/>
                </a:solidFill>
                <a:latin typeface="Arial"/>
                <a:cs typeface="Arial"/>
              </a:rPr>
              <a:t>from:“John’s</a:t>
            </a:r>
            <a:r>
              <a:rPr lang="en-US" sz="1300" b="1" dirty="0">
                <a:solidFill>
                  <a:srgbClr val="000000"/>
                </a:solidFill>
                <a:latin typeface="Arial"/>
                <a:cs typeface="Arial"/>
              </a:rPr>
              <a:t> Model for Self Reflection”</a:t>
            </a:r>
          </a:p>
        </p:txBody>
      </p:sp>
    </p:spTree>
    <p:extLst>
      <p:ext uri="{BB962C8B-B14F-4D97-AF65-F5344CB8AC3E}">
        <p14:creationId xmlns:p14="http://schemas.microsoft.com/office/powerpoint/2010/main" val="3155357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068" y="373763"/>
            <a:ext cx="7770813" cy="1429870"/>
          </a:xfrm>
        </p:spPr>
        <p:txBody>
          <a:bodyPr>
            <a:normAutofit/>
          </a:bodyPr>
          <a:lstStyle/>
          <a:p>
            <a:r>
              <a:rPr lang="en-US" sz="6000" dirty="0">
                <a:latin typeface="Arial"/>
                <a:cs typeface="Arial"/>
              </a:rPr>
              <a:t>Let’s practice…</a:t>
            </a:r>
          </a:p>
        </p:txBody>
      </p:sp>
      <p:sp>
        <p:nvSpPr>
          <p:cNvPr id="3" name="Content Placeholder 2"/>
          <p:cNvSpPr>
            <a:spLocks noGrp="1"/>
          </p:cNvSpPr>
          <p:nvPr>
            <p:ph idx="1"/>
          </p:nvPr>
        </p:nvSpPr>
        <p:spPr>
          <a:xfrm>
            <a:off x="709180" y="1803633"/>
            <a:ext cx="7770813" cy="3835897"/>
          </a:xfrm>
        </p:spPr>
        <p:txBody>
          <a:bodyPr>
            <a:normAutofit/>
          </a:bodyPr>
          <a:lstStyle/>
          <a:p>
            <a:pPr>
              <a:lnSpc>
                <a:spcPct val="130000"/>
              </a:lnSpc>
              <a:buFont typeface="Wingdings" charset="2"/>
              <a:buChar char="§"/>
            </a:pPr>
            <a:r>
              <a:rPr lang="en-US" sz="4000" dirty="0">
                <a:latin typeface="Arial"/>
                <a:cs typeface="Arial"/>
              </a:rPr>
              <a:t>Return to your pair</a:t>
            </a:r>
          </a:p>
          <a:p>
            <a:pPr>
              <a:lnSpc>
                <a:spcPct val="130000"/>
              </a:lnSpc>
              <a:buFont typeface="Wingdings" charset="2"/>
              <a:buChar char="§"/>
            </a:pPr>
            <a:r>
              <a:rPr lang="en-US" sz="4000" dirty="0">
                <a:latin typeface="Arial"/>
                <a:cs typeface="Arial"/>
              </a:rPr>
              <a:t>Discuss your partner’s failure example with them using the model</a:t>
            </a:r>
            <a:endParaRPr lang="en-US" sz="2500" dirty="0">
              <a:latin typeface="Arial"/>
              <a:cs typeface="Arial"/>
            </a:endParaRPr>
          </a:p>
        </p:txBody>
      </p:sp>
    </p:spTree>
    <p:extLst>
      <p:ext uri="{BB962C8B-B14F-4D97-AF65-F5344CB8AC3E}">
        <p14:creationId xmlns:p14="http://schemas.microsoft.com/office/powerpoint/2010/main" val="3604284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64778347"/>
              </p:ext>
            </p:extLst>
          </p:nvPr>
        </p:nvGraphicFramePr>
        <p:xfrm>
          <a:off x="1877046" y="670968"/>
          <a:ext cx="7355305" cy="5015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68443" y="2189751"/>
            <a:ext cx="2550695" cy="2139047"/>
          </a:xfrm>
          <a:prstGeom prst="rect">
            <a:avLst/>
          </a:prstGeom>
          <a:solidFill>
            <a:schemeClr val="accent4">
              <a:lumMod val="20000"/>
              <a:lumOff val="80000"/>
            </a:schemeClr>
          </a:solidFill>
          <a:effectLst>
            <a:glow rad="63500">
              <a:schemeClr val="accent2">
                <a:satMod val="175000"/>
                <a:alpha val="40000"/>
              </a:schemeClr>
            </a:glow>
          </a:effectLst>
        </p:spPr>
        <p:txBody>
          <a:bodyPr wrap="square" lIns="228600" tIns="114300" rIns="228600" bIns="114300" rtlCol="0">
            <a:spAutoFit/>
          </a:bodyPr>
          <a:lstStyle/>
          <a:p>
            <a:pPr algn="ctr"/>
            <a:r>
              <a:rPr lang="en-US" sz="2600" b="1" dirty="0">
                <a:solidFill>
                  <a:srgbClr val="000000"/>
                </a:solidFill>
                <a:latin typeface="Arial"/>
                <a:cs typeface="Arial"/>
              </a:rPr>
              <a:t>Self Reflection Exercise</a:t>
            </a:r>
          </a:p>
          <a:p>
            <a:pPr algn="ctr"/>
            <a:endParaRPr lang="en-US" sz="2000" b="1" dirty="0">
              <a:solidFill>
                <a:srgbClr val="000000"/>
              </a:solidFill>
              <a:latin typeface="Arial"/>
              <a:cs typeface="Arial"/>
            </a:endParaRPr>
          </a:p>
          <a:p>
            <a:pPr algn="ctr"/>
            <a:r>
              <a:rPr lang="en-US" sz="1300" b="1" dirty="0">
                <a:solidFill>
                  <a:srgbClr val="000000"/>
                </a:solidFill>
                <a:latin typeface="Arial"/>
                <a:cs typeface="Arial"/>
              </a:rPr>
              <a:t>Adapted </a:t>
            </a:r>
            <a:r>
              <a:rPr lang="en-US" sz="1300" b="1" dirty="0" err="1">
                <a:solidFill>
                  <a:srgbClr val="000000"/>
                </a:solidFill>
                <a:latin typeface="Arial"/>
                <a:cs typeface="Arial"/>
              </a:rPr>
              <a:t>from:“John’s</a:t>
            </a:r>
            <a:r>
              <a:rPr lang="en-US" sz="1300" b="1" dirty="0">
                <a:solidFill>
                  <a:srgbClr val="000000"/>
                </a:solidFill>
                <a:latin typeface="Arial"/>
                <a:cs typeface="Arial"/>
              </a:rPr>
              <a:t> Model for Self Reflection”</a:t>
            </a:r>
          </a:p>
        </p:txBody>
      </p:sp>
    </p:spTree>
    <p:extLst>
      <p:ext uri="{BB962C8B-B14F-4D97-AF65-F5344CB8AC3E}">
        <p14:creationId xmlns:p14="http://schemas.microsoft.com/office/powerpoint/2010/main" val="257831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180" y="373763"/>
            <a:ext cx="7770813" cy="1429870"/>
          </a:xfrm>
        </p:spPr>
        <p:txBody>
          <a:bodyPr>
            <a:noAutofit/>
          </a:bodyPr>
          <a:lstStyle/>
          <a:p>
            <a:r>
              <a:rPr lang="en-US" dirty="0" smtClean="0">
                <a:latin typeface="Arial"/>
                <a:cs typeface="Arial"/>
              </a:rPr>
              <a:t>Self-care facilitates </a:t>
            </a:r>
            <a:br>
              <a:rPr lang="en-US" dirty="0" smtClean="0">
                <a:latin typeface="Arial"/>
                <a:cs typeface="Arial"/>
              </a:rPr>
            </a:br>
            <a:r>
              <a:rPr lang="en-US" dirty="0" smtClean="0">
                <a:latin typeface="Arial"/>
                <a:cs typeface="Arial"/>
              </a:rPr>
              <a:t>self-reflection</a:t>
            </a:r>
            <a:endParaRPr lang="en-US" dirty="0">
              <a:latin typeface="Arial"/>
              <a:cs typeface="Arial"/>
            </a:endParaRPr>
          </a:p>
        </p:txBody>
      </p:sp>
      <p:sp>
        <p:nvSpPr>
          <p:cNvPr id="3" name="Content Placeholder 2"/>
          <p:cNvSpPr>
            <a:spLocks noGrp="1"/>
          </p:cNvSpPr>
          <p:nvPr>
            <p:ph idx="1"/>
          </p:nvPr>
        </p:nvSpPr>
        <p:spPr>
          <a:xfrm>
            <a:off x="709180" y="2102417"/>
            <a:ext cx="7770813" cy="4246718"/>
          </a:xfrm>
        </p:spPr>
        <p:txBody>
          <a:bodyPr>
            <a:normAutofit/>
          </a:bodyPr>
          <a:lstStyle/>
          <a:p>
            <a:pPr>
              <a:buFont typeface="Wingdings" charset="2"/>
              <a:buChar char="§"/>
            </a:pPr>
            <a:r>
              <a:rPr lang="en-US" sz="3600" dirty="0">
                <a:latin typeface="Arial"/>
                <a:cs typeface="Arial"/>
              </a:rPr>
              <a:t>Talk to others</a:t>
            </a:r>
          </a:p>
          <a:p>
            <a:pPr>
              <a:buFont typeface="Wingdings" charset="2"/>
              <a:buChar char="§"/>
            </a:pPr>
            <a:r>
              <a:rPr lang="en-US" sz="3600" dirty="0">
                <a:latin typeface="Arial"/>
                <a:cs typeface="Arial"/>
              </a:rPr>
              <a:t>Eat healthy</a:t>
            </a:r>
          </a:p>
          <a:p>
            <a:pPr>
              <a:buFont typeface="Wingdings" charset="2"/>
              <a:buChar char="§"/>
            </a:pPr>
            <a:r>
              <a:rPr lang="en-US" sz="3600" dirty="0">
                <a:latin typeface="Arial"/>
                <a:cs typeface="Arial"/>
              </a:rPr>
              <a:t>Get moving</a:t>
            </a:r>
          </a:p>
          <a:p>
            <a:pPr>
              <a:buFont typeface="Wingdings" charset="2"/>
              <a:buChar char="§"/>
            </a:pPr>
            <a:r>
              <a:rPr lang="en-US" sz="3600" dirty="0">
                <a:latin typeface="Arial"/>
                <a:cs typeface="Arial"/>
              </a:rPr>
              <a:t>Do your hobbies</a:t>
            </a:r>
          </a:p>
          <a:p>
            <a:pPr>
              <a:buFont typeface="Wingdings" charset="2"/>
              <a:buChar char="§"/>
            </a:pPr>
            <a:r>
              <a:rPr lang="en-US" sz="3600" dirty="0">
                <a:latin typeface="Arial"/>
                <a:cs typeface="Arial"/>
              </a:rPr>
              <a:t>Use your spiritual resources</a:t>
            </a:r>
          </a:p>
          <a:p>
            <a:pPr>
              <a:lnSpc>
                <a:spcPct val="130000"/>
              </a:lnSpc>
              <a:buFont typeface="Wingdings" charset="2"/>
              <a:buChar char="§"/>
            </a:pPr>
            <a:endParaRPr lang="en-US" sz="2500" dirty="0">
              <a:latin typeface="Arial"/>
              <a:cs typeface="Arial"/>
            </a:endParaRPr>
          </a:p>
        </p:txBody>
      </p:sp>
    </p:spTree>
    <p:extLst>
      <p:ext uri="{BB962C8B-B14F-4D97-AF65-F5344CB8AC3E}">
        <p14:creationId xmlns:p14="http://schemas.microsoft.com/office/powerpoint/2010/main" val="995392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Arial"/>
                <a:cs typeface="Arial"/>
              </a:rPr>
              <a:t>Advice for mentors</a:t>
            </a:r>
          </a:p>
        </p:txBody>
      </p:sp>
      <p:sp>
        <p:nvSpPr>
          <p:cNvPr id="3" name="Content Placeholder 2"/>
          <p:cNvSpPr>
            <a:spLocks noGrp="1"/>
          </p:cNvSpPr>
          <p:nvPr>
            <p:ph idx="1"/>
          </p:nvPr>
        </p:nvSpPr>
        <p:spPr>
          <a:xfrm>
            <a:off x="685801" y="1344523"/>
            <a:ext cx="7770813" cy="5359417"/>
          </a:xfrm>
        </p:spPr>
        <p:txBody>
          <a:bodyPr>
            <a:noAutofit/>
          </a:bodyPr>
          <a:lstStyle/>
          <a:p>
            <a:pPr>
              <a:lnSpc>
                <a:spcPct val="140000"/>
              </a:lnSpc>
              <a:buFont typeface="Wingdings" charset="2"/>
              <a:buChar char="§"/>
            </a:pPr>
            <a:r>
              <a:rPr lang="en-US" sz="3200" dirty="0">
                <a:latin typeface="Arial"/>
                <a:cs typeface="Arial"/>
              </a:rPr>
              <a:t>SHARE your </a:t>
            </a:r>
            <a:r>
              <a:rPr lang="en-US" sz="3200" dirty="0" smtClean="0">
                <a:latin typeface="Arial"/>
                <a:cs typeface="Arial"/>
              </a:rPr>
              <a:t>failure experiences</a:t>
            </a:r>
            <a:endParaRPr lang="en-US" sz="3200" dirty="0">
              <a:latin typeface="Arial"/>
              <a:cs typeface="Arial"/>
            </a:endParaRPr>
          </a:p>
          <a:p>
            <a:pPr>
              <a:lnSpc>
                <a:spcPct val="140000"/>
              </a:lnSpc>
              <a:buFont typeface="Wingdings" charset="2"/>
              <a:buChar char="§"/>
            </a:pPr>
            <a:r>
              <a:rPr lang="en-US" sz="3200" dirty="0" smtClean="0">
                <a:latin typeface="Arial"/>
                <a:cs typeface="Arial"/>
              </a:rPr>
              <a:t>“</a:t>
            </a:r>
            <a:r>
              <a:rPr lang="en-US" sz="3200" dirty="0">
                <a:latin typeface="Arial"/>
                <a:cs typeface="Arial"/>
              </a:rPr>
              <a:t>Don’t just do something, sit there”</a:t>
            </a:r>
          </a:p>
          <a:p>
            <a:pPr>
              <a:lnSpc>
                <a:spcPct val="140000"/>
              </a:lnSpc>
              <a:buFont typeface="Wingdings" charset="2"/>
              <a:buChar char="§"/>
            </a:pPr>
            <a:r>
              <a:rPr lang="en-US" sz="3200" dirty="0">
                <a:latin typeface="Arial"/>
                <a:cs typeface="Arial"/>
              </a:rPr>
              <a:t>Expect this will be uncomfortable</a:t>
            </a:r>
          </a:p>
          <a:p>
            <a:pPr>
              <a:lnSpc>
                <a:spcPct val="140000"/>
              </a:lnSpc>
              <a:buFont typeface="Wingdings" charset="2"/>
              <a:buChar char="§"/>
            </a:pPr>
            <a:r>
              <a:rPr lang="en-US" sz="3200" dirty="0">
                <a:latin typeface="Arial"/>
                <a:cs typeface="Arial"/>
              </a:rPr>
              <a:t>Watch for risk </a:t>
            </a:r>
            <a:r>
              <a:rPr lang="en-US" sz="3200" dirty="0" smtClean="0">
                <a:latin typeface="Arial"/>
                <a:cs typeface="Arial"/>
              </a:rPr>
              <a:t>factors</a:t>
            </a:r>
          </a:p>
          <a:p>
            <a:pPr>
              <a:lnSpc>
                <a:spcPct val="140000"/>
              </a:lnSpc>
              <a:buFont typeface="Wingdings" charset="2"/>
              <a:buChar char="§"/>
            </a:pPr>
            <a:r>
              <a:rPr lang="en-US" sz="3200" dirty="0">
                <a:latin typeface="Arial"/>
                <a:cs typeface="Arial"/>
              </a:rPr>
              <a:t>Recognize students at risk for difficulty managing failure</a:t>
            </a:r>
          </a:p>
          <a:p>
            <a:pPr>
              <a:lnSpc>
                <a:spcPct val="140000"/>
              </a:lnSpc>
              <a:buFont typeface="Wingdings" charset="2"/>
              <a:buChar char="§"/>
            </a:pPr>
            <a:endParaRPr lang="en-US" sz="3200" dirty="0">
              <a:latin typeface="Arial"/>
              <a:cs typeface="Arial"/>
            </a:endParaRPr>
          </a:p>
        </p:txBody>
      </p:sp>
    </p:spTree>
    <p:extLst>
      <p:ext uri="{BB962C8B-B14F-4D97-AF65-F5344CB8AC3E}">
        <p14:creationId xmlns:p14="http://schemas.microsoft.com/office/powerpoint/2010/main" val="1555811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a:cs typeface="Arial"/>
              </a:rPr>
              <a:t>Objectives</a:t>
            </a:r>
            <a:endParaRPr lang="en-US" sz="5400" dirty="0">
              <a:latin typeface="Arial"/>
              <a:cs typeface="Arial"/>
            </a:endParaRPr>
          </a:p>
        </p:txBody>
      </p:sp>
      <p:sp>
        <p:nvSpPr>
          <p:cNvPr id="3" name="Content Placeholder 2"/>
          <p:cNvSpPr>
            <a:spLocks noGrp="1"/>
          </p:cNvSpPr>
          <p:nvPr>
            <p:ph idx="1"/>
          </p:nvPr>
        </p:nvSpPr>
        <p:spPr>
          <a:xfrm>
            <a:off x="530916" y="1363080"/>
            <a:ext cx="7770813" cy="5359385"/>
          </a:xfrm>
        </p:spPr>
        <p:txBody>
          <a:bodyPr>
            <a:noAutofit/>
          </a:bodyPr>
          <a:lstStyle/>
          <a:p>
            <a:pPr>
              <a:lnSpc>
                <a:spcPct val="140000"/>
              </a:lnSpc>
              <a:buFont typeface="Wingdings" charset="2"/>
              <a:buChar char="§"/>
            </a:pPr>
            <a:r>
              <a:rPr lang="en-US" sz="3200" dirty="0">
                <a:latin typeface="Arial"/>
                <a:cs typeface="Arial"/>
              </a:rPr>
              <a:t>Describe the effects of failure in medicine and medical education</a:t>
            </a:r>
          </a:p>
          <a:p>
            <a:pPr>
              <a:lnSpc>
                <a:spcPct val="140000"/>
              </a:lnSpc>
              <a:buFont typeface="Wingdings" charset="2"/>
              <a:buChar char="§"/>
            </a:pPr>
            <a:r>
              <a:rPr lang="en-US" sz="3200" dirty="0">
                <a:latin typeface="Arial"/>
                <a:cs typeface="Arial"/>
              </a:rPr>
              <a:t>List </a:t>
            </a:r>
            <a:r>
              <a:rPr lang="en-US" sz="3200" dirty="0" smtClean="0">
                <a:latin typeface="Arial"/>
                <a:cs typeface="Arial"/>
              </a:rPr>
              <a:t>business concepts that positively address </a:t>
            </a:r>
            <a:r>
              <a:rPr lang="en-US" sz="3200" dirty="0">
                <a:latin typeface="Arial"/>
                <a:cs typeface="Arial"/>
              </a:rPr>
              <a:t>failure </a:t>
            </a:r>
          </a:p>
          <a:p>
            <a:pPr>
              <a:buFont typeface="Wingdings" charset="2"/>
              <a:buChar char="§"/>
            </a:pPr>
            <a:r>
              <a:rPr lang="en-US" sz="3200" dirty="0" smtClean="0">
                <a:latin typeface="Arial"/>
                <a:cs typeface="Arial"/>
              </a:rPr>
              <a:t>Share </a:t>
            </a:r>
            <a:r>
              <a:rPr lang="en-US" sz="3200" dirty="0">
                <a:latin typeface="Arial"/>
                <a:cs typeface="Arial"/>
              </a:rPr>
              <a:t>personal </a:t>
            </a:r>
            <a:r>
              <a:rPr lang="en-US" sz="3200" dirty="0" smtClean="0">
                <a:latin typeface="Arial"/>
                <a:cs typeface="Arial"/>
              </a:rPr>
              <a:t>failures</a:t>
            </a:r>
          </a:p>
          <a:p>
            <a:pPr>
              <a:buFont typeface="Wingdings" charset="2"/>
              <a:buChar char="§"/>
            </a:pPr>
            <a:r>
              <a:rPr lang="en-US" sz="3200" dirty="0" smtClean="0">
                <a:latin typeface="Arial"/>
                <a:cs typeface="Arial"/>
              </a:rPr>
              <a:t>Learn to use failures positively as </a:t>
            </a:r>
            <a:r>
              <a:rPr lang="en-US" sz="3200" dirty="0">
                <a:latin typeface="Arial"/>
                <a:cs typeface="Arial"/>
              </a:rPr>
              <a:t>growth opportunities </a:t>
            </a:r>
          </a:p>
        </p:txBody>
      </p:sp>
    </p:spTree>
    <p:extLst>
      <p:ext uri="{BB962C8B-B14F-4D97-AF65-F5344CB8AC3E}">
        <p14:creationId xmlns:p14="http://schemas.microsoft.com/office/powerpoint/2010/main" val="3938859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29016"/>
            <a:ext cx="7770813" cy="949403"/>
          </a:xfrm>
        </p:spPr>
        <p:txBody>
          <a:bodyPr>
            <a:noAutofit/>
          </a:bodyPr>
          <a:lstStyle/>
          <a:p>
            <a:r>
              <a:rPr lang="en-US" sz="6000" dirty="0">
                <a:latin typeface="Arial"/>
                <a:cs typeface="Arial"/>
              </a:rPr>
              <a:t>In closing…</a:t>
            </a:r>
          </a:p>
        </p:txBody>
      </p:sp>
      <p:sp>
        <p:nvSpPr>
          <p:cNvPr id="3" name="Content Placeholder 2"/>
          <p:cNvSpPr>
            <a:spLocks noGrp="1"/>
          </p:cNvSpPr>
          <p:nvPr>
            <p:ph idx="1"/>
          </p:nvPr>
        </p:nvSpPr>
        <p:spPr>
          <a:xfrm>
            <a:off x="398489" y="1885190"/>
            <a:ext cx="7770813" cy="4501293"/>
          </a:xfrm>
        </p:spPr>
        <p:txBody>
          <a:bodyPr>
            <a:noAutofit/>
          </a:bodyPr>
          <a:lstStyle/>
          <a:p>
            <a:pPr>
              <a:buFont typeface="Wingdings" charset="2"/>
              <a:buChar char="§"/>
            </a:pPr>
            <a:r>
              <a:rPr lang="en-US" sz="3200" dirty="0">
                <a:latin typeface="Arial"/>
                <a:cs typeface="Arial"/>
              </a:rPr>
              <a:t>There can be growth from failure</a:t>
            </a:r>
          </a:p>
          <a:p>
            <a:pPr>
              <a:buFont typeface="Wingdings" charset="2"/>
              <a:buChar char="§"/>
            </a:pPr>
            <a:r>
              <a:rPr lang="en-US" sz="3200" dirty="0">
                <a:latin typeface="Arial"/>
                <a:cs typeface="Arial"/>
              </a:rPr>
              <a:t>Medical educators can positively address failure</a:t>
            </a:r>
          </a:p>
          <a:p>
            <a:pPr>
              <a:buFont typeface="Wingdings" charset="2"/>
              <a:buChar char="§"/>
            </a:pPr>
            <a:r>
              <a:rPr lang="en-US" sz="3200" dirty="0">
                <a:latin typeface="Arial"/>
                <a:cs typeface="Arial"/>
              </a:rPr>
              <a:t>We must positively address </a:t>
            </a:r>
            <a:r>
              <a:rPr lang="en-US" sz="3200" dirty="0" smtClean="0">
                <a:latin typeface="Arial"/>
                <a:cs typeface="Arial"/>
              </a:rPr>
              <a:t>and share our </a:t>
            </a:r>
            <a:r>
              <a:rPr lang="en-US" sz="3200" dirty="0">
                <a:latin typeface="Arial"/>
                <a:cs typeface="Arial"/>
              </a:rPr>
              <a:t>own failures</a:t>
            </a:r>
          </a:p>
          <a:p>
            <a:pPr>
              <a:buFont typeface="Wingdings" charset="2"/>
              <a:buChar char="§"/>
            </a:pPr>
            <a:r>
              <a:rPr lang="en-US" sz="3200" dirty="0">
                <a:latin typeface="Arial"/>
                <a:cs typeface="Arial"/>
              </a:rPr>
              <a:t>Thoughtful self-</a:t>
            </a:r>
            <a:r>
              <a:rPr lang="en-US" sz="3200" dirty="0" smtClean="0">
                <a:latin typeface="Arial"/>
                <a:cs typeface="Arial"/>
              </a:rPr>
              <a:t>reflection can </a:t>
            </a:r>
            <a:r>
              <a:rPr lang="en-US" sz="3200" dirty="0">
                <a:latin typeface="Arial"/>
                <a:cs typeface="Arial"/>
              </a:rPr>
              <a:t>go a long way</a:t>
            </a:r>
          </a:p>
        </p:txBody>
      </p:sp>
    </p:spTree>
    <p:extLst>
      <p:ext uri="{BB962C8B-B14F-4D97-AF65-F5344CB8AC3E}">
        <p14:creationId xmlns:p14="http://schemas.microsoft.com/office/powerpoint/2010/main" val="3463127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262369"/>
            <a:ext cx="7770813" cy="4257023"/>
          </a:xfrm>
        </p:spPr>
        <p:txBody>
          <a:bodyPr>
            <a:normAutofit lnSpcReduction="10000"/>
          </a:bodyPr>
          <a:lstStyle/>
          <a:p>
            <a:pPr marL="0" indent="0">
              <a:buNone/>
            </a:pPr>
            <a:r>
              <a:rPr lang="en-US" sz="4400" dirty="0">
                <a:latin typeface="Arial"/>
                <a:cs typeface="Arial"/>
              </a:rPr>
              <a:t>If you can, look at triumph and disaster and treat those two imposters as just the same.  What matters is staying in the game.</a:t>
            </a:r>
          </a:p>
          <a:p>
            <a:pPr marL="0" indent="0">
              <a:buNone/>
            </a:pPr>
            <a:r>
              <a:rPr lang="en-US" sz="3600" dirty="0">
                <a:latin typeface="Arial"/>
                <a:cs typeface="Arial"/>
              </a:rPr>
              <a:t>	</a:t>
            </a:r>
            <a:r>
              <a:rPr lang="en-US" sz="4400" dirty="0">
                <a:latin typeface="Arial"/>
                <a:cs typeface="Arial"/>
              </a:rPr>
              <a:t>Rudyard Kipling</a:t>
            </a:r>
          </a:p>
        </p:txBody>
      </p:sp>
    </p:spTree>
    <p:extLst>
      <p:ext uri="{BB962C8B-B14F-4D97-AF65-F5344CB8AC3E}">
        <p14:creationId xmlns:p14="http://schemas.microsoft.com/office/powerpoint/2010/main" val="2481320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306"/>
            <a:ext cx="7770813" cy="491021"/>
          </a:xfrm>
        </p:spPr>
        <p:txBody>
          <a:bodyPr>
            <a:noAutofit/>
          </a:bodyPr>
          <a:lstStyle/>
          <a:p>
            <a:r>
              <a:rPr lang="en-US" sz="2400" dirty="0" smtClean="0"/>
              <a:t>Resources</a:t>
            </a:r>
            <a:endParaRPr lang="en-US" sz="2400" dirty="0"/>
          </a:p>
        </p:txBody>
      </p:sp>
      <p:sp>
        <p:nvSpPr>
          <p:cNvPr id="3" name="Content Placeholder 2"/>
          <p:cNvSpPr>
            <a:spLocks noGrp="1"/>
          </p:cNvSpPr>
          <p:nvPr>
            <p:ph idx="1"/>
          </p:nvPr>
        </p:nvSpPr>
        <p:spPr>
          <a:xfrm>
            <a:off x="30378" y="675408"/>
            <a:ext cx="9113622" cy="6182591"/>
          </a:xfrm>
        </p:spPr>
        <p:txBody>
          <a:bodyPr>
            <a:normAutofit fontScale="25000" lnSpcReduction="20000"/>
          </a:bodyPr>
          <a:lstStyle/>
          <a:p>
            <a:pPr marL="0" indent="0">
              <a:buNone/>
            </a:pPr>
            <a:r>
              <a:rPr lang="en-US" sz="4400" dirty="0"/>
              <a:t>Arora S, </a:t>
            </a:r>
            <a:r>
              <a:rPr lang="en-US" sz="4400" dirty="0" err="1"/>
              <a:t>Ashrafian</a:t>
            </a:r>
            <a:r>
              <a:rPr lang="en-US" sz="4400" dirty="0"/>
              <a:t> H, Davis R, </a:t>
            </a:r>
            <a:r>
              <a:rPr lang="en-US" sz="4400" dirty="0" err="1"/>
              <a:t>Athanasiou</a:t>
            </a:r>
            <a:r>
              <a:rPr lang="en-US" sz="4400" dirty="0"/>
              <a:t> T, </a:t>
            </a:r>
            <a:r>
              <a:rPr lang="en-US" sz="4400" dirty="0" err="1"/>
              <a:t>Darzi</a:t>
            </a:r>
            <a:r>
              <a:rPr lang="en-US" sz="4400" dirty="0"/>
              <a:t> A, </a:t>
            </a:r>
            <a:r>
              <a:rPr lang="en-US" sz="4400" dirty="0" err="1"/>
              <a:t>Sevdalis</a:t>
            </a:r>
            <a:r>
              <a:rPr lang="en-US" sz="4400" dirty="0"/>
              <a:t> N. Emotional intelligence in medicine: a systematic review through the context of </a:t>
            </a:r>
            <a:r>
              <a:rPr lang="en-US" sz="4400" dirty="0" smtClean="0"/>
              <a:t>	the </a:t>
            </a:r>
            <a:r>
              <a:rPr lang="en-US" sz="4400" dirty="0"/>
              <a:t>ACGME </a:t>
            </a:r>
            <a:r>
              <a:rPr lang="en-US" sz="4400" dirty="0" smtClean="0"/>
              <a:t>competencies</a:t>
            </a:r>
            <a:r>
              <a:rPr lang="en-US" sz="4400" dirty="0"/>
              <a:t>. </a:t>
            </a:r>
            <a:r>
              <a:rPr lang="en-US" sz="4400" i="1" dirty="0"/>
              <a:t>Medical Education</a:t>
            </a:r>
            <a:r>
              <a:rPr lang="en-US" sz="4400" dirty="0"/>
              <a:t>. 2010;44(8):749-764. doi:10.1111/j.1365-2923.2010.03709.x</a:t>
            </a:r>
            <a:r>
              <a:rPr lang="en-US" sz="4400" dirty="0" smtClean="0"/>
              <a:t>.</a:t>
            </a:r>
            <a:endParaRPr lang="en-US" sz="4400" dirty="0"/>
          </a:p>
          <a:p>
            <a:pPr marL="0" indent="0">
              <a:buNone/>
            </a:pPr>
            <a:r>
              <a:rPr lang="en-US" sz="4400" dirty="0" err="1"/>
              <a:t>Aukes</a:t>
            </a:r>
            <a:r>
              <a:rPr lang="en-US" sz="4400" dirty="0"/>
              <a:t> LC, </a:t>
            </a:r>
            <a:r>
              <a:rPr lang="en-US" sz="4400" dirty="0" err="1"/>
              <a:t>Geertsma</a:t>
            </a:r>
            <a:r>
              <a:rPr lang="en-US" sz="4400" dirty="0"/>
              <a:t> J, Cohen-</a:t>
            </a:r>
            <a:r>
              <a:rPr lang="en-US" sz="4400" dirty="0" err="1"/>
              <a:t>Schotanus</a:t>
            </a:r>
            <a:r>
              <a:rPr lang="en-US" sz="4400" dirty="0"/>
              <a:t> J, </a:t>
            </a:r>
            <a:r>
              <a:rPr lang="en-US" sz="4400" dirty="0" err="1"/>
              <a:t>Zwierstra</a:t>
            </a:r>
            <a:r>
              <a:rPr lang="en-US" sz="4400" dirty="0"/>
              <a:t> RP, </a:t>
            </a:r>
            <a:r>
              <a:rPr lang="en-US" sz="4400" dirty="0" err="1"/>
              <a:t>Slaets</a:t>
            </a:r>
            <a:r>
              <a:rPr lang="en-US" sz="4400" dirty="0"/>
              <a:t> JP. The development of a scale to measure personal reflection in medical </a:t>
            </a:r>
            <a:r>
              <a:rPr lang="en-US" sz="4400" dirty="0" smtClean="0"/>
              <a:t>	practice </a:t>
            </a:r>
            <a:r>
              <a:rPr lang="en-US" sz="4400" dirty="0"/>
              <a:t>and </a:t>
            </a:r>
            <a:r>
              <a:rPr lang="en-US" sz="4400" dirty="0" smtClean="0"/>
              <a:t>education</a:t>
            </a:r>
            <a:r>
              <a:rPr lang="en-US" sz="4400" dirty="0"/>
              <a:t>. </a:t>
            </a:r>
            <a:r>
              <a:rPr lang="en-US" sz="4400" i="1" dirty="0"/>
              <a:t>Medical Teacher</a:t>
            </a:r>
            <a:r>
              <a:rPr lang="en-US" sz="4400" dirty="0"/>
              <a:t>. 2007;29(2-3):177-182. doi:10.1080/01421590701299272. </a:t>
            </a:r>
          </a:p>
          <a:p>
            <a:pPr marL="0" indent="0">
              <a:buNone/>
            </a:pPr>
            <a:r>
              <a:rPr lang="en-US" sz="4400" dirty="0"/>
              <a:t> </a:t>
            </a:r>
            <a:r>
              <a:rPr lang="en-US" sz="4400" dirty="0" smtClean="0"/>
              <a:t>Bynum </a:t>
            </a:r>
            <a:r>
              <a:rPr lang="en-US" sz="4400" dirty="0"/>
              <a:t>WE, </a:t>
            </a:r>
            <a:r>
              <a:rPr lang="en-US" sz="4400" dirty="0" err="1"/>
              <a:t>Artino</a:t>
            </a:r>
            <a:r>
              <a:rPr lang="en-US" sz="4400" dirty="0"/>
              <a:t> AR. Who Am I, and Who Do I Strive to Be? Applying a Theory of Self-Conscious Emotions to Medical Education. </a:t>
            </a:r>
            <a:r>
              <a:rPr lang="en-US" sz="4400" i="1" dirty="0"/>
              <a:t>Academic </a:t>
            </a:r>
            <a:r>
              <a:rPr lang="en-US" sz="4400" i="1" dirty="0" smtClean="0"/>
              <a:t>	Medicine</a:t>
            </a:r>
            <a:r>
              <a:rPr lang="en-US" sz="4400" dirty="0"/>
              <a:t>. </a:t>
            </a:r>
            <a:r>
              <a:rPr lang="en-US" sz="4400" dirty="0" smtClean="0"/>
              <a:t>2018;93(6</a:t>
            </a:r>
            <a:r>
              <a:rPr lang="en-US" sz="4400" dirty="0"/>
              <a:t>):874-880. doi:10.1097/acm.0000000000001970. </a:t>
            </a:r>
          </a:p>
          <a:p>
            <a:pPr marL="0" indent="0">
              <a:buNone/>
            </a:pPr>
            <a:r>
              <a:rPr lang="en-US" sz="4400" dirty="0" smtClean="0"/>
              <a:t>Cohen-Katz </a:t>
            </a:r>
            <a:r>
              <a:rPr lang="en-US" sz="4400" dirty="0"/>
              <a:t>J, Sternlieb JL, Hansen SE, </a:t>
            </a:r>
            <a:r>
              <a:rPr lang="en-US" sz="4400" dirty="0" err="1"/>
              <a:t>Dostal</a:t>
            </a:r>
            <a:r>
              <a:rPr lang="en-US" sz="4400" dirty="0"/>
              <a:t> JA. Developing Emotional Intelligence in the Clinical Learning Environment: A Case Study in </a:t>
            </a:r>
            <a:r>
              <a:rPr lang="en-US" sz="4400" dirty="0" smtClean="0"/>
              <a:t>	Cultural Transformation</a:t>
            </a:r>
            <a:r>
              <a:rPr lang="en-US" sz="4400" dirty="0"/>
              <a:t>. </a:t>
            </a:r>
            <a:r>
              <a:rPr lang="en-US" sz="4400" i="1" dirty="0"/>
              <a:t>Journal of Graduate Medical Education</a:t>
            </a:r>
            <a:r>
              <a:rPr lang="en-US" sz="4400" dirty="0"/>
              <a:t>. 2016;8(5):692-698. doi:10.4300/jgme-d-15-00548.1. </a:t>
            </a:r>
          </a:p>
          <a:p>
            <a:pPr marL="0" indent="0">
              <a:buNone/>
            </a:pPr>
            <a:r>
              <a:rPr lang="en-US" sz="4400" dirty="0"/>
              <a:t> </a:t>
            </a:r>
            <a:r>
              <a:rPr lang="en-US" sz="4400" dirty="0" smtClean="0"/>
              <a:t>De </a:t>
            </a:r>
            <a:r>
              <a:rPr lang="en-US" sz="4400" dirty="0" err="1" smtClean="0"/>
              <a:t>Vries</a:t>
            </a:r>
            <a:r>
              <a:rPr lang="en-US" sz="4400" dirty="0"/>
              <a:t>, MF.  The dangers of feeling like a fake. </a:t>
            </a:r>
            <a:r>
              <a:rPr lang="en-US" sz="4400" i="1" dirty="0"/>
              <a:t>Harvard Business Review</a:t>
            </a:r>
            <a:r>
              <a:rPr lang="en-US" sz="4400" dirty="0"/>
              <a:t>, 2005;Sep 83(9):108-116.</a:t>
            </a:r>
          </a:p>
          <a:p>
            <a:pPr marL="0" indent="0">
              <a:buNone/>
            </a:pPr>
            <a:r>
              <a:rPr lang="en-US" sz="4400" dirty="0"/>
              <a:t> </a:t>
            </a:r>
            <a:r>
              <a:rPr lang="en-US" sz="4400" dirty="0" smtClean="0"/>
              <a:t>Harden</a:t>
            </a:r>
            <a:r>
              <a:rPr lang="en-US" sz="4400" dirty="0"/>
              <a:t>, RM and Crosby, J.  AMEE Guide No. 20:  The good teacher is more than a lecturer—the twelve roles of the teacher. </a:t>
            </a:r>
            <a:r>
              <a:rPr lang="en-US" sz="4400" i="1" dirty="0"/>
              <a:t>Medical Teacher</a:t>
            </a:r>
            <a:r>
              <a:rPr lang="en-US" sz="4400" dirty="0"/>
              <a:t> </a:t>
            </a:r>
            <a:r>
              <a:rPr lang="en-US" sz="4400" dirty="0" smtClean="0"/>
              <a:t>	2000;22(4</a:t>
            </a:r>
            <a:r>
              <a:rPr lang="en-US" sz="4400" dirty="0"/>
              <a:t>);</a:t>
            </a:r>
            <a:r>
              <a:rPr lang="en-US" sz="4400" dirty="0" smtClean="0"/>
              <a:t>334-347</a:t>
            </a:r>
            <a:r>
              <a:rPr lang="en-US" sz="4400" dirty="0"/>
              <a:t>.</a:t>
            </a:r>
          </a:p>
          <a:p>
            <a:pPr marL="0" indent="0">
              <a:buNone/>
            </a:pPr>
            <a:r>
              <a:rPr lang="en-US" sz="4400" dirty="0" smtClean="0"/>
              <a:t>Hargreaves</a:t>
            </a:r>
            <a:r>
              <a:rPr lang="en-US" sz="4400" dirty="0"/>
              <a:t>, K.  Reflection in Medical Education.  </a:t>
            </a:r>
            <a:r>
              <a:rPr lang="en-US" sz="4400" i="1" dirty="0"/>
              <a:t>Journal of University Teaching &amp; Learning Practice</a:t>
            </a:r>
            <a:r>
              <a:rPr lang="en-US" sz="4400" dirty="0"/>
              <a:t>.  2016;13(2):1-20.</a:t>
            </a:r>
          </a:p>
          <a:p>
            <a:pPr marL="0" indent="0">
              <a:buNone/>
            </a:pPr>
            <a:r>
              <a:rPr lang="en-US" sz="4400" dirty="0" smtClean="0"/>
              <a:t>Jeffrey </a:t>
            </a:r>
            <a:r>
              <a:rPr lang="en-US" sz="4400" dirty="0"/>
              <a:t>D. </a:t>
            </a:r>
            <a:r>
              <a:rPr lang="en-US" sz="4400" i="1" dirty="0"/>
              <a:t>Medical Mentoring Supporting Students, Doctors in Training and General Practitioners</a:t>
            </a:r>
            <a:r>
              <a:rPr lang="en-US" sz="4400" dirty="0"/>
              <a:t>. London: Royal College of General </a:t>
            </a:r>
            <a:r>
              <a:rPr lang="en-US" sz="4400" dirty="0" smtClean="0"/>
              <a:t>	Practitioners</a:t>
            </a:r>
            <a:r>
              <a:rPr lang="en-US" sz="4400" dirty="0"/>
              <a:t>; 2014. </a:t>
            </a:r>
          </a:p>
          <a:p>
            <a:pPr marL="0" indent="0">
              <a:buNone/>
            </a:pPr>
            <a:r>
              <a:rPr lang="en-US" sz="4400" dirty="0" smtClean="0"/>
              <a:t>Bynum </a:t>
            </a:r>
            <a:r>
              <a:rPr lang="en-US" sz="4400" dirty="0"/>
              <a:t>WE, </a:t>
            </a:r>
            <a:r>
              <a:rPr lang="en-US" sz="4400" dirty="0" err="1"/>
              <a:t>Artino</a:t>
            </a:r>
            <a:r>
              <a:rPr lang="en-US" sz="4400" dirty="0"/>
              <a:t> AR. Who Am I, and Who Do I Strive to Be? Applying a Theory of Self-Conscious Emotions to Medical Education. </a:t>
            </a:r>
            <a:r>
              <a:rPr lang="en-US" sz="4400" i="1" dirty="0"/>
              <a:t>Academic </a:t>
            </a:r>
            <a:r>
              <a:rPr lang="en-US" sz="4400" i="1" dirty="0" smtClean="0"/>
              <a:t>	Medicine</a:t>
            </a:r>
            <a:r>
              <a:rPr lang="en-US" sz="4400" dirty="0"/>
              <a:t>. </a:t>
            </a:r>
            <a:r>
              <a:rPr lang="en-US" sz="4400" dirty="0" smtClean="0"/>
              <a:t>2018;93(6</a:t>
            </a:r>
            <a:r>
              <a:rPr lang="en-US" sz="4400" dirty="0"/>
              <a:t>):874-880. doi:10.1097/acm.0000000000001970. </a:t>
            </a:r>
          </a:p>
          <a:p>
            <a:pPr marL="0" indent="0">
              <a:buNone/>
            </a:pPr>
            <a:r>
              <a:rPr lang="en-US" sz="4400" dirty="0" smtClean="0"/>
              <a:t>Shrank</a:t>
            </a:r>
            <a:r>
              <a:rPr lang="en-US" sz="4400" dirty="0"/>
              <a:t>, WH, Reed, VA, </a:t>
            </a:r>
            <a:r>
              <a:rPr lang="en-US" sz="4400" dirty="0" err="1"/>
              <a:t>Jernstedt</a:t>
            </a:r>
            <a:r>
              <a:rPr lang="en-US" sz="4400" dirty="0"/>
              <a:t>, C.  Fostering professionalism in medical education:  a call for improved assessment and meaningful </a:t>
            </a:r>
            <a:r>
              <a:rPr lang="en-US" sz="4400" dirty="0" smtClean="0"/>
              <a:t>	incentives</a:t>
            </a:r>
            <a:r>
              <a:rPr lang="en-US" sz="4400" dirty="0"/>
              <a:t>.  Journal of </a:t>
            </a:r>
            <a:r>
              <a:rPr lang="en-US" sz="4400" dirty="0" smtClean="0"/>
              <a:t>General </a:t>
            </a:r>
            <a:r>
              <a:rPr lang="en-US" sz="4400" dirty="0"/>
              <a:t>Internal Medicine. 2004;19:887-892.</a:t>
            </a:r>
          </a:p>
          <a:p>
            <a:pPr marL="0" indent="0">
              <a:buNone/>
            </a:pPr>
            <a:r>
              <a:rPr lang="en-US" sz="4400" dirty="0" smtClean="0"/>
              <a:t>Wald </a:t>
            </a:r>
            <a:r>
              <a:rPr lang="en-US" sz="4400" dirty="0"/>
              <a:t>HS. Professional Identity (Trans)Formation in Medical Education. </a:t>
            </a:r>
            <a:r>
              <a:rPr lang="en-US" sz="4400" i="1" dirty="0"/>
              <a:t>Academic Medicine</a:t>
            </a:r>
            <a:r>
              <a:rPr lang="en-US" sz="4400" dirty="0"/>
              <a:t>. 2015;90(6):701-706. </a:t>
            </a:r>
            <a:r>
              <a:rPr lang="en-US" sz="4400" dirty="0" smtClean="0"/>
              <a:t>	doi:10.1097/acm.0000000000000731</a:t>
            </a:r>
            <a:r>
              <a:rPr lang="en-US" sz="4400" dirty="0"/>
              <a:t>. </a:t>
            </a:r>
          </a:p>
          <a:p>
            <a:pPr marL="0" indent="0">
              <a:buNone/>
            </a:pPr>
            <a:r>
              <a:rPr lang="en-US" sz="4400" dirty="0" smtClean="0"/>
              <a:t>Wald </a:t>
            </a:r>
            <a:r>
              <a:rPr lang="en-US" sz="4400" dirty="0"/>
              <a:t>HS, Anthony D, </a:t>
            </a:r>
            <a:r>
              <a:rPr lang="en-US" sz="4400" dirty="0" smtClean="0"/>
              <a:t>Hutchinson </a:t>
            </a:r>
            <a:r>
              <a:rPr lang="en-US" sz="4400" dirty="0"/>
              <a:t>TA, </a:t>
            </a:r>
            <a:r>
              <a:rPr lang="en-US" sz="4400" dirty="0" err="1"/>
              <a:t>Liben</a:t>
            </a:r>
            <a:r>
              <a:rPr lang="en-US" sz="4400" dirty="0"/>
              <a:t> S, </a:t>
            </a:r>
            <a:r>
              <a:rPr lang="en-US" sz="4400" dirty="0" err="1"/>
              <a:t>Smilovitch</a:t>
            </a:r>
            <a:r>
              <a:rPr lang="en-US" sz="4400" dirty="0"/>
              <a:t> M, Donato AA. Professional Identity Formation in Medical Education for Humanistic, </a:t>
            </a:r>
            <a:r>
              <a:rPr lang="en-US" sz="4400" dirty="0" smtClean="0"/>
              <a:t>	Resilient Physicians</a:t>
            </a:r>
            <a:r>
              <a:rPr lang="en-US" sz="4400" dirty="0"/>
              <a:t>. </a:t>
            </a:r>
            <a:r>
              <a:rPr lang="en-US" sz="4400" i="1" dirty="0"/>
              <a:t>Academic Medicine</a:t>
            </a:r>
            <a:r>
              <a:rPr lang="en-US" sz="4400" dirty="0"/>
              <a:t>. 2015;90(6):753-760. doi:10.1097/acm.0000000000000725. </a:t>
            </a:r>
          </a:p>
          <a:p>
            <a:endParaRPr lang="en-US" dirty="0"/>
          </a:p>
        </p:txBody>
      </p:sp>
    </p:spTree>
    <p:extLst>
      <p:ext uri="{BB962C8B-B14F-4D97-AF65-F5344CB8AC3E}">
        <p14:creationId xmlns:p14="http://schemas.microsoft.com/office/powerpoint/2010/main" val="3418566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BBB9EA1-EB8A-314D-B8A4-413B3CC44120}"/>
              </a:ext>
            </a:extLst>
          </p:cNvPr>
          <p:cNvSpPr txBox="1"/>
          <p:nvPr/>
        </p:nvSpPr>
        <p:spPr>
          <a:xfrm>
            <a:off x="986423" y="4080660"/>
            <a:ext cx="7248350" cy="1338828"/>
          </a:xfrm>
          <a:prstGeom prst="rect">
            <a:avLst/>
          </a:prstGeom>
          <a:noFill/>
        </p:spPr>
        <p:txBody>
          <a:bodyPr wrap="square" lIns="228600" tIns="114300" rIns="228600" bIns="114300" rtlCol="0">
            <a:spAutoFit/>
          </a:bodyPr>
          <a:lstStyle/>
          <a:p>
            <a:pPr algn="ctr"/>
            <a:r>
              <a:rPr lang="en-US" sz="2400" dirty="0">
                <a:latin typeface="Arial" panose="020B0604020202020204" pitchFamily="34" charset="0"/>
                <a:cs typeface="Arial" panose="020B0604020202020204" pitchFamily="34" charset="0"/>
              </a:rPr>
              <a:t>Please evaluate this presentation using the conference mobile app by scrolling to the bottom of the session description.</a:t>
            </a:r>
          </a:p>
        </p:txBody>
      </p:sp>
      <p:sp>
        <p:nvSpPr>
          <p:cNvPr id="6" name="Title 1">
            <a:extLst>
              <a:ext uri="{FF2B5EF4-FFF2-40B4-BE49-F238E27FC236}">
                <a16:creationId xmlns="" xmlns:a16="http://schemas.microsoft.com/office/drawing/2014/main" id="{54E54E01-0A54-B843-95F4-9BE6DF3E88D4}"/>
              </a:ext>
            </a:extLst>
          </p:cNvPr>
          <p:cNvSpPr txBox="1">
            <a:spLocks/>
          </p:cNvSpPr>
          <p:nvPr/>
        </p:nvSpPr>
        <p:spPr>
          <a:xfrm>
            <a:off x="-2" y="2502204"/>
            <a:ext cx="9144003" cy="772938"/>
          </a:xfrm>
          <a:prstGeom prst="rect">
            <a:avLst/>
          </a:prstGeom>
        </p:spPr>
        <p:txBody>
          <a:bodyPr vert="horz" lIns="228600" tIns="114300" rIns="228600" bIns="11430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algn="ctr" defTabSz="2286000">
              <a:defRPr/>
            </a:pPr>
            <a:r>
              <a:rPr lang="en-US" sz="5400" spc="0" dirty="0">
                <a:solidFill>
                  <a:schemeClr val="tx1"/>
                </a:solidFill>
                <a:latin typeface="Arial"/>
                <a:cs typeface="Arial"/>
              </a:rPr>
              <a:t>EVALUATE</a:t>
            </a:r>
          </a:p>
        </p:txBody>
      </p:sp>
    </p:spTree>
    <p:extLst>
      <p:ext uri="{BB962C8B-B14F-4D97-AF65-F5344CB8AC3E}">
        <p14:creationId xmlns:p14="http://schemas.microsoft.com/office/powerpoint/2010/main" val="886683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023FDD-ECC7-084A-83AE-DD02BEE526CF}"/>
              </a:ext>
            </a:extLst>
          </p:cNvPr>
          <p:cNvSpPr txBox="1">
            <a:spLocks/>
          </p:cNvSpPr>
          <p:nvPr/>
        </p:nvSpPr>
        <p:spPr>
          <a:xfrm>
            <a:off x="1" y="2463633"/>
            <a:ext cx="9144003" cy="1271150"/>
          </a:xfrm>
          <a:prstGeom prst="rect">
            <a:avLst/>
          </a:prstGeom>
        </p:spPr>
        <p:txBody>
          <a:bodyPr vert="horz" lIns="228600" tIns="114300" rIns="228600" bIns="11430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algn="ctr" defTabSz="2286000">
              <a:defRPr/>
            </a:pPr>
            <a:r>
              <a:rPr lang="en-US" sz="6000" spc="0" dirty="0">
                <a:solidFill>
                  <a:srgbClr val="FFFFFF"/>
                </a:solidFill>
                <a:latin typeface="Arial"/>
                <a:cs typeface="Arial"/>
              </a:rPr>
              <a:t>THANK YOU</a:t>
            </a:r>
          </a:p>
        </p:txBody>
      </p:sp>
    </p:spTree>
    <p:extLst>
      <p:ext uri="{BB962C8B-B14F-4D97-AF65-F5344CB8AC3E}">
        <p14:creationId xmlns:p14="http://schemas.microsoft.com/office/powerpoint/2010/main" val="1414222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6590"/>
            <a:ext cx="8229600" cy="1187865"/>
          </a:xfrm>
        </p:spPr>
        <p:txBody>
          <a:bodyPr>
            <a:normAutofit/>
          </a:bodyPr>
          <a:lstStyle/>
          <a:p>
            <a:pPr algn="ctr"/>
            <a:r>
              <a:rPr lang="en-US" sz="6000" dirty="0">
                <a:latin typeface="Arial"/>
                <a:cs typeface="Arial"/>
              </a:rPr>
              <a:t>Our audience…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0743" y="2158045"/>
            <a:ext cx="5167950" cy="3658725"/>
          </a:xfrm>
        </p:spPr>
      </p:pic>
    </p:spTree>
    <p:extLst>
      <p:ext uri="{BB962C8B-B14F-4D97-AF65-F5344CB8AC3E}">
        <p14:creationId xmlns:p14="http://schemas.microsoft.com/office/powerpoint/2010/main" val="305944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Arial"/>
                <a:cs typeface="Arial"/>
              </a:rPr>
              <a:t>Why Failure?</a:t>
            </a:r>
          </a:p>
        </p:txBody>
      </p:sp>
      <p:sp>
        <p:nvSpPr>
          <p:cNvPr id="3" name="Content Placeholder 2"/>
          <p:cNvSpPr>
            <a:spLocks noGrp="1"/>
          </p:cNvSpPr>
          <p:nvPr>
            <p:ph idx="1"/>
          </p:nvPr>
        </p:nvSpPr>
        <p:spPr>
          <a:xfrm>
            <a:off x="685801" y="1925586"/>
            <a:ext cx="7770813" cy="4257023"/>
          </a:xfrm>
        </p:spPr>
        <p:txBody>
          <a:bodyPr>
            <a:noAutofit/>
          </a:bodyPr>
          <a:lstStyle/>
          <a:p>
            <a:pPr>
              <a:lnSpc>
                <a:spcPct val="140000"/>
              </a:lnSpc>
              <a:buFont typeface="Wingdings" charset="2"/>
              <a:buChar char="§"/>
            </a:pPr>
            <a:r>
              <a:rPr lang="en-US" sz="3200" dirty="0">
                <a:latin typeface="Arial"/>
                <a:cs typeface="Arial"/>
              </a:rPr>
              <a:t>Seeing my students struggle</a:t>
            </a:r>
          </a:p>
          <a:p>
            <a:pPr>
              <a:lnSpc>
                <a:spcPct val="140000"/>
              </a:lnSpc>
              <a:buFont typeface="Wingdings" charset="2"/>
              <a:buChar char="§"/>
            </a:pPr>
            <a:r>
              <a:rPr lang="en-US" sz="3200" dirty="0">
                <a:latin typeface="Arial"/>
                <a:cs typeface="Arial"/>
              </a:rPr>
              <a:t>Writings in the popular press</a:t>
            </a:r>
          </a:p>
          <a:p>
            <a:pPr>
              <a:lnSpc>
                <a:spcPct val="140000"/>
              </a:lnSpc>
              <a:buFont typeface="Wingdings" charset="2"/>
              <a:buChar char="§"/>
            </a:pPr>
            <a:r>
              <a:rPr lang="en-US" sz="3200" dirty="0">
                <a:latin typeface="Arial"/>
                <a:cs typeface="Arial"/>
              </a:rPr>
              <a:t>Personal reflection</a:t>
            </a:r>
          </a:p>
          <a:p>
            <a:pPr>
              <a:lnSpc>
                <a:spcPct val="140000"/>
              </a:lnSpc>
              <a:buFont typeface="Wingdings" charset="2"/>
              <a:buChar char="§"/>
            </a:pPr>
            <a:r>
              <a:rPr lang="en-US" sz="3200" dirty="0">
                <a:latin typeface="Arial"/>
                <a:cs typeface="Arial"/>
              </a:rPr>
              <a:t>Examining learning environment</a:t>
            </a:r>
          </a:p>
        </p:txBody>
      </p:sp>
    </p:spTree>
    <p:extLst>
      <p:ext uri="{BB962C8B-B14F-4D97-AF65-F5344CB8AC3E}">
        <p14:creationId xmlns:p14="http://schemas.microsoft.com/office/powerpoint/2010/main" val="824905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88951"/>
            <a:ext cx="7770813" cy="4257022"/>
          </a:xfrm>
        </p:spPr>
        <p:txBody>
          <a:bodyPr>
            <a:normAutofit/>
          </a:bodyPr>
          <a:lstStyle/>
          <a:p>
            <a:pPr marL="0" indent="0">
              <a:buNone/>
            </a:pPr>
            <a:r>
              <a:rPr lang="en-US" sz="4400" dirty="0">
                <a:latin typeface="Arial"/>
                <a:cs typeface="Arial"/>
              </a:rPr>
              <a:t>Success consists of going from failure to failure without loss of enthusiasm</a:t>
            </a:r>
          </a:p>
          <a:p>
            <a:pPr marL="349250" lvl="1" indent="0">
              <a:buNone/>
            </a:pPr>
            <a:r>
              <a:rPr lang="en-US" sz="4400" dirty="0">
                <a:latin typeface="Arial"/>
                <a:cs typeface="Arial"/>
              </a:rPr>
              <a:t>	</a:t>
            </a:r>
          </a:p>
          <a:p>
            <a:pPr marL="349250" lvl="1" indent="0">
              <a:buNone/>
            </a:pPr>
            <a:r>
              <a:rPr lang="en-US" sz="4400" dirty="0">
                <a:latin typeface="Arial"/>
                <a:cs typeface="Arial"/>
              </a:rPr>
              <a:t>	Winston Churchill</a:t>
            </a:r>
          </a:p>
        </p:txBody>
      </p:sp>
    </p:spTree>
    <p:extLst>
      <p:ext uri="{BB962C8B-B14F-4D97-AF65-F5344CB8AC3E}">
        <p14:creationId xmlns:p14="http://schemas.microsoft.com/office/powerpoint/2010/main" val="484965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Arial"/>
                <a:cs typeface="Arial"/>
              </a:rPr>
              <a:t>Failure literature</a:t>
            </a:r>
          </a:p>
        </p:txBody>
      </p:sp>
      <p:sp>
        <p:nvSpPr>
          <p:cNvPr id="3" name="Content Placeholder 2"/>
          <p:cNvSpPr>
            <a:spLocks noGrp="1"/>
          </p:cNvSpPr>
          <p:nvPr>
            <p:ph idx="1"/>
          </p:nvPr>
        </p:nvSpPr>
        <p:spPr/>
        <p:txBody>
          <a:bodyPr>
            <a:normAutofit/>
          </a:bodyPr>
          <a:lstStyle/>
          <a:p>
            <a:pPr>
              <a:lnSpc>
                <a:spcPct val="130000"/>
              </a:lnSpc>
              <a:buFont typeface="Wingdings" charset="2"/>
              <a:buChar char="§"/>
            </a:pPr>
            <a:r>
              <a:rPr lang="en-US" sz="3200" dirty="0">
                <a:latin typeface="Arial"/>
                <a:cs typeface="Arial"/>
              </a:rPr>
              <a:t>Limited information in medicine</a:t>
            </a:r>
          </a:p>
          <a:p>
            <a:pPr>
              <a:lnSpc>
                <a:spcPct val="130000"/>
              </a:lnSpc>
              <a:buFont typeface="Wingdings" charset="2"/>
              <a:buChar char="§"/>
            </a:pPr>
            <a:r>
              <a:rPr lang="en-US" sz="3200" dirty="0">
                <a:latin typeface="Arial"/>
                <a:cs typeface="Arial"/>
              </a:rPr>
              <a:t>More robust discussion in creative arts, business and sport literature</a:t>
            </a:r>
          </a:p>
          <a:p>
            <a:pPr>
              <a:lnSpc>
                <a:spcPct val="130000"/>
              </a:lnSpc>
              <a:buFont typeface="Wingdings" charset="2"/>
              <a:buChar char="§"/>
            </a:pPr>
            <a:r>
              <a:rPr lang="en-US" sz="3200" dirty="0">
                <a:latin typeface="Arial"/>
                <a:cs typeface="Arial"/>
              </a:rPr>
              <a:t>First order failure: common</a:t>
            </a:r>
          </a:p>
          <a:p>
            <a:pPr>
              <a:lnSpc>
                <a:spcPct val="130000"/>
              </a:lnSpc>
              <a:buFont typeface="Wingdings" charset="2"/>
              <a:buChar char="§"/>
            </a:pPr>
            <a:r>
              <a:rPr lang="en-US" sz="3200" dirty="0">
                <a:latin typeface="Arial"/>
                <a:cs typeface="Arial"/>
              </a:rPr>
              <a:t>Second order failure: M&amp;M, root-cause</a:t>
            </a:r>
          </a:p>
          <a:p>
            <a:pPr>
              <a:buFont typeface="Wingdings" charset="2"/>
              <a:buChar char="§"/>
            </a:pPr>
            <a:endParaRPr lang="en-US" sz="2800" dirty="0">
              <a:latin typeface="Arial"/>
              <a:cs typeface="Arial"/>
            </a:endParaRPr>
          </a:p>
        </p:txBody>
      </p:sp>
    </p:spTree>
    <p:extLst>
      <p:ext uri="{BB962C8B-B14F-4D97-AF65-F5344CB8AC3E}">
        <p14:creationId xmlns:p14="http://schemas.microsoft.com/office/powerpoint/2010/main" val="2612443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1104_5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414" y="0"/>
            <a:ext cx="5219178" cy="6858000"/>
          </a:xfrm>
          <a:prstGeom prst="rect">
            <a:avLst/>
          </a:prstGeom>
        </p:spPr>
      </p:pic>
    </p:spTree>
    <p:extLst>
      <p:ext uri="{BB962C8B-B14F-4D97-AF65-F5344CB8AC3E}">
        <p14:creationId xmlns:p14="http://schemas.microsoft.com/office/powerpoint/2010/main" val="1801940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ilure-edmond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8" y="0"/>
            <a:ext cx="8776785" cy="6858000"/>
          </a:xfrm>
          <a:prstGeom prst="rect">
            <a:avLst/>
          </a:prstGeom>
        </p:spPr>
      </p:pic>
    </p:spTree>
    <p:extLst>
      <p:ext uri="{BB962C8B-B14F-4D97-AF65-F5344CB8AC3E}">
        <p14:creationId xmlns:p14="http://schemas.microsoft.com/office/powerpoint/2010/main" val="41114376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12295</TotalTime>
  <Words>2051</Words>
  <Application>Microsoft Office PowerPoint</Application>
  <PresentationFormat>On-screen Show (4:3)</PresentationFormat>
  <Paragraphs>269</Paragraphs>
  <Slides>34</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Calisto MT</vt:lpstr>
      <vt:lpstr>Wingdings</vt:lpstr>
      <vt:lpstr>Story</vt:lpstr>
      <vt:lpstr>Failure As Fuel for Developing Resilience and Fostering Self-Exploration </vt:lpstr>
      <vt:lpstr>PowerPoint Presentation</vt:lpstr>
      <vt:lpstr>Objectives</vt:lpstr>
      <vt:lpstr>Our audience…</vt:lpstr>
      <vt:lpstr>Why Failure?</vt:lpstr>
      <vt:lpstr>PowerPoint Presentation</vt:lpstr>
      <vt:lpstr>Failure literature</vt:lpstr>
      <vt:lpstr>PowerPoint Presentation</vt:lpstr>
      <vt:lpstr>PowerPoint Presentation</vt:lpstr>
      <vt:lpstr>PowerPoint Presentation</vt:lpstr>
      <vt:lpstr>Failure literature</vt:lpstr>
      <vt:lpstr>PowerPoint Presentation</vt:lpstr>
      <vt:lpstr>“Tiger Woods and the Game of Life”  </vt:lpstr>
      <vt:lpstr>Stanford: Resilience Project</vt:lpstr>
      <vt:lpstr>Resilience</vt:lpstr>
      <vt:lpstr> Risk Factors Impacting Resilience</vt:lpstr>
      <vt:lpstr>Protective in failure</vt:lpstr>
      <vt:lpstr>Exploring personal failure</vt:lpstr>
      <vt:lpstr>PowerPoint Presentation</vt:lpstr>
      <vt:lpstr>PowerPoint Presentation</vt:lpstr>
      <vt:lpstr>Professional Identity Formation</vt:lpstr>
      <vt:lpstr>PowerPoint Presentation</vt:lpstr>
      <vt:lpstr>Emotionally Intelligent Learning Community</vt:lpstr>
      <vt:lpstr>How do we teach learners to honestly review their mistakes?</vt:lpstr>
      <vt:lpstr>PowerPoint Presentation</vt:lpstr>
      <vt:lpstr>Let’s practice…</vt:lpstr>
      <vt:lpstr>PowerPoint Presentation</vt:lpstr>
      <vt:lpstr>Self-care facilitates  self-reflection</vt:lpstr>
      <vt:lpstr>Advice for mentors</vt:lpstr>
      <vt:lpstr>In closing…</vt:lpstr>
      <vt:lpstr>PowerPoint Presentation</vt:lpstr>
      <vt:lpstr>Resources</vt:lpstr>
      <vt:lpstr>PowerPoint Presentation</vt:lpstr>
      <vt:lpstr>PowerPoint Presentation</vt:lpstr>
    </vt:vector>
  </TitlesOfParts>
  <Company>Apple Computer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FAILURE</dc:title>
  <dc:creator>Lisa Gussak</dc:creator>
  <cp:lastModifiedBy>Fraser, Kathryn</cp:lastModifiedBy>
  <cp:revision>193</cp:revision>
  <dcterms:created xsi:type="dcterms:W3CDTF">2019-03-19T22:58:11Z</dcterms:created>
  <dcterms:modified xsi:type="dcterms:W3CDTF">2020-02-16T15:18:42Z</dcterms:modified>
</cp:coreProperties>
</file>