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0" r:id="rId3"/>
    <p:sldId id="257" r:id="rId4"/>
    <p:sldId id="258" r:id="rId5"/>
    <p:sldId id="265" r:id="rId6"/>
    <p:sldId id="273" r:id="rId7"/>
    <p:sldId id="284" r:id="rId8"/>
    <p:sldId id="283" r:id="rId9"/>
    <p:sldId id="263" r:id="rId10"/>
    <p:sldId id="286" r:id="rId11"/>
    <p:sldId id="262" r:id="rId12"/>
    <p:sldId id="264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87" autoAdjust="0"/>
  </p:normalViewPr>
  <p:slideViewPr>
    <p:cSldViewPr>
      <p:cViewPr varScale="1">
        <p:scale>
          <a:sx n="100" d="100"/>
          <a:sy n="100" d="100"/>
        </p:scale>
        <p:origin x="-9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C42DC-CE6D-4AB9-BFC2-6BBBE12FA431}" type="datetimeFigureOut">
              <a:rPr lang="es-US" smtClean="0"/>
              <a:t>10/8/2018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8E197-E6E2-45B8-85C7-C7575A09F4B0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2611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6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57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39</a:t>
            </a:r>
            <a:r>
              <a:rPr lang="en-US" sz="2400" baseline="30000" dirty="0"/>
              <a:t>th</a:t>
            </a:r>
            <a:r>
              <a:rPr lang="en-US" sz="2400" dirty="0"/>
              <a:t> Forum for Behavioral Science in Family Medicine  </a:t>
            </a:r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Sponsored by The </a:t>
            </a:r>
            <a:r>
              <a:rPr lang="en-US" b="1" dirty="0"/>
              <a:t>Medical College of Wisconsin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/>
              <a:t>Should They Stay or Should They Go: Best Practices for Remediation of Struggling Medical Learners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AC3474-9D52-4EE3-9BB5-B19D84C16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14" y="3124200"/>
            <a:ext cx="375157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5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0B9A8-528C-412D-8A88-5C891568C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639623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Framework for the Case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262B96-CFC8-4793-99BB-A7A0AAA4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610" y="1447800"/>
            <a:ext cx="5181600" cy="45150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deficit(s) are you targeting?</a:t>
            </a:r>
          </a:p>
          <a:p>
            <a:r>
              <a:rPr lang="en-US" dirty="0"/>
              <a:t>What are the specific Milestones?</a:t>
            </a:r>
          </a:p>
          <a:p>
            <a:r>
              <a:rPr lang="en-US" dirty="0"/>
              <a:t>Specific goals/objectives for the learner?</a:t>
            </a:r>
          </a:p>
          <a:p>
            <a:r>
              <a:rPr lang="en-US" dirty="0"/>
              <a:t>Who should be included in the remediation process?</a:t>
            </a:r>
          </a:p>
          <a:p>
            <a:r>
              <a:rPr lang="en-US" dirty="0"/>
              <a:t>What will be the sources of feedback?</a:t>
            </a:r>
          </a:p>
          <a:p>
            <a:r>
              <a:rPr lang="en-US" dirty="0"/>
              <a:t>How will feedback be structured?</a:t>
            </a:r>
          </a:p>
          <a:p>
            <a:r>
              <a:rPr lang="en-US" dirty="0"/>
              <a:t>Specific reflection question for the learner.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E3C8D7-A8CC-491F-9280-6A2F410A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57118"/>
            <a:ext cx="3296110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3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DD55F-C532-4F3E-A120-7A626FF6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6799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19BF92-117F-40E5-9449-BEFA0AF1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95375"/>
            <a:ext cx="6324600" cy="5029200"/>
          </a:xfrm>
        </p:spPr>
        <p:txBody>
          <a:bodyPr>
            <a:normAutofit fontScale="40000" lnSpcReduction="20000"/>
          </a:bodyPr>
          <a:lstStyle/>
          <a:p>
            <a:r>
              <a:rPr lang="en-US" sz="5500" dirty="0"/>
              <a:t>Training vs Employment</a:t>
            </a:r>
          </a:p>
          <a:p>
            <a:r>
              <a:rPr lang="en-US" sz="5500" dirty="0"/>
              <a:t>Human Resources Involvement (roles, expectations)</a:t>
            </a:r>
          </a:p>
          <a:p>
            <a:r>
              <a:rPr lang="en-US" sz="5500" dirty="0"/>
              <a:t>Logistics – scheduling concerns for time away, repeat rotations, residency extensions, </a:t>
            </a:r>
          </a:p>
          <a:p>
            <a:r>
              <a:rPr lang="en-US" sz="5500" dirty="0"/>
              <a:t>Privacy vs Transparency- responsibility to warn others?</a:t>
            </a:r>
          </a:p>
          <a:p>
            <a:r>
              <a:rPr lang="en-US" sz="5500" dirty="0"/>
              <a:t>Evaluations – </a:t>
            </a:r>
          </a:p>
          <a:p>
            <a:pPr lvl="1"/>
            <a:r>
              <a:rPr lang="en-US" sz="5500" dirty="0"/>
              <a:t>internal/external </a:t>
            </a:r>
          </a:p>
          <a:p>
            <a:pPr lvl="1"/>
            <a:r>
              <a:rPr lang="en-US" sz="5500" dirty="0"/>
              <a:t>Negativity vs Positivity Bias</a:t>
            </a:r>
          </a:p>
          <a:p>
            <a:r>
              <a:rPr lang="en-US" sz="5500" dirty="0"/>
              <a:t>Terminology </a:t>
            </a:r>
          </a:p>
          <a:p>
            <a:pPr lvl="1"/>
            <a:r>
              <a:rPr lang="en-US" sz="5500" dirty="0"/>
              <a:t>Coaching-corrective action-remediation probation-termination- resignation</a:t>
            </a:r>
          </a:p>
          <a:p>
            <a:pPr lvl="1"/>
            <a:r>
              <a:rPr lang="en-US" sz="5500" dirty="0"/>
              <a:t>Academic vs Professional Probation</a:t>
            </a:r>
          </a:p>
          <a:p>
            <a:r>
              <a:rPr lang="en-US" sz="5500" dirty="0"/>
              <a:t>Residency Fallout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42F617-970D-4D04-9C00-9D6B3D339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00400"/>
            <a:ext cx="3733800" cy="26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5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2727B-F7A8-4A59-88B8-4F6119A2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0E7DD4-87A5-4BF4-9AE7-F057B24C5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3962400" cy="3733800"/>
          </a:xfrm>
        </p:spPr>
        <p:txBody>
          <a:bodyPr>
            <a:normAutofit/>
          </a:bodyPr>
          <a:lstStyle/>
          <a:p>
            <a:r>
              <a:rPr lang="en-US" sz="2400" dirty="0"/>
              <a:t>Peers</a:t>
            </a:r>
          </a:p>
          <a:p>
            <a:r>
              <a:rPr lang="en-US" sz="2400" dirty="0"/>
              <a:t>HR</a:t>
            </a:r>
          </a:p>
          <a:p>
            <a:r>
              <a:rPr lang="en-US" sz="2400" dirty="0"/>
              <a:t>Uploads</a:t>
            </a:r>
          </a:p>
          <a:p>
            <a:pPr lvl="1"/>
            <a:r>
              <a:rPr lang="en-US" sz="2000" dirty="0"/>
              <a:t>Remediation form examples</a:t>
            </a:r>
          </a:p>
          <a:p>
            <a:pPr lvl="1"/>
            <a:r>
              <a:rPr lang="en-US" sz="2000" dirty="0"/>
              <a:t>Detailed outline of info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E78449-51EC-4687-940D-295EBC40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181666" cy="47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805394-4884-4C65-B9F7-8C87B19FD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810627"/>
            <a:ext cx="3572436" cy="32004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Terri Wall, PhD</a:t>
            </a:r>
            <a:r>
              <a:rPr lang="en-US" sz="2000" dirty="0"/>
              <a:t>	</a:t>
            </a:r>
            <a:r>
              <a:rPr lang="en-US" sz="1900" dirty="0"/>
              <a:t>	</a:t>
            </a:r>
          </a:p>
          <a:p>
            <a:pPr marL="0" indent="0">
              <a:buNone/>
            </a:pPr>
            <a:r>
              <a:rPr lang="en-US" sz="1700" dirty="0"/>
              <a:t>Director of Behavioral Health</a:t>
            </a:r>
          </a:p>
          <a:p>
            <a:pPr marL="0" indent="0">
              <a:buNone/>
            </a:pPr>
            <a:r>
              <a:rPr lang="en-US" sz="1700" dirty="0"/>
              <a:t>Behavioral Health Faculty</a:t>
            </a:r>
          </a:p>
          <a:p>
            <a:pPr marL="0" indent="0">
              <a:buNone/>
            </a:pPr>
            <a:r>
              <a:rPr lang="en-US" sz="1900" dirty="0"/>
              <a:t>	</a:t>
            </a:r>
          </a:p>
          <a:p>
            <a:pPr marL="0" indent="0">
              <a:buNone/>
            </a:pPr>
            <a:r>
              <a:rPr lang="en-US" sz="2000" b="1" dirty="0"/>
              <a:t>Sonya Dominguez, MD</a:t>
            </a:r>
          </a:p>
          <a:p>
            <a:pPr marL="0" indent="0">
              <a:buNone/>
            </a:pPr>
            <a:r>
              <a:rPr lang="en-US" sz="1700" dirty="0"/>
              <a:t>Associate Program Director</a:t>
            </a:r>
          </a:p>
          <a:p>
            <a:pPr marL="0" indent="0">
              <a:buNone/>
            </a:pPr>
            <a:r>
              <a:rPr lang="en-US" sz="1700" dirty="0"/>
              <a:t>Family Medicine Faculty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St. Vincent’s FMRP – Jacksonville, FL</a:t>
            </a:r>
          </a:p>
          <a:p>
            <a:pPr marL="0" indent="0">
              <a:buNone/>
            </a:pPr>
            <a:r>
              <a:rPr lang="en-US" sz="1700" dirty="0">
                <a:highlight>
                  <a:srgbClr val="C0C0C0"/>
                </a:highlight>
              </a:rPr>
              <a:t>10-10-10; 15 faculty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B66ADD-42F8-4E17-AA22-74B67C74F833}"/>
              </a:ext>
            </a:extLst>
          </p:cNvPr>
          <p:cNvSpPr txBox="1"/>
          <p:nvPr/>
        </p:nvSpPr>
        <p:spPr>
          <a:xfrm>
            <a:off x="152400" y="810627"/>
            <a:ext cx="3429000" cy="138499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Janelle Von </a:t>
            </a:r>
            <a:r>
              <a:rPr lang="en-US" sz="2000" b="1" dirty="0" smtClean="0"/>
              <a:t>Bargen</a:t>
            </a:r>
            <a:r>
              <a:rPr lang="en-US" sz="2000" b="1" smtClean="0"/>
              <a:t>, PhD</a:t>
            </a:r>
            <a:endParaRPr lang="en-US" sz="2000" b="1" dirty="0"/>
          </a:p>
          <a:p>
            <a:r>
              <a:rPr lang="en-US" sz="1600" dirty="0"/>
              <a:t>Behavioral Health Faculty</a:t>
            </a:r>
          </a:p>
          <a:p>
            <a:r>
              <a:rPr lang="en-US" sz="1600" dirty="0"/>
              <a:t>Associate Program Director</a:t>
            </a:r>
          </a:p>
          <a:p>
            <a:r>
              <a:rPr lang="en-US" sz="1600" dirty="0"/>
              <a:t>St. Francis FMRP – Wilmington, DE  </a:t>
            </a:r>
          </a:p>
          <a:p>
            <a:r>
              <a:rPr lang="en-US" sz="1600" dirty="0">
                <a:highlight>
                  <a:srgbClr val="C0C0C0"/>
                </a:highlight>
              </a:rPr>
              <a:t>6-6-6;  5 faculty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20B420-E180-4534-B7E9-3793633864D6}"/>
              </a:ext>
            </a:extLst>
          </p:cNvPr>
          <p:cNvSpPr txBox="1"/>
          <p:nvPr/>
        </p:nvSpPr>
        <p:spPr>
          <a:xfrm>
            <a:off x="152401" y="2381752"/>
            <a:ext cx="3429000" cy="113877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Molly S. Clark, Ph.D., ABPP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Associate Professor </a:t>
            </a:r>
            <a:br>
              <a:rPr lang="en-US" sz="1600" dirty="0"/>
            </a:br>
            <a:r>
              <a:rPr lang="en-US" sz="1600" dirty="0"/>
              <a:t>UMMC Department of Family Medicine</a:t>
            </a:r>
          </a:p>
          <a:p>
            <a:r>
              <a:rPr lang="en-US" sz="1600" dirty="0">
                <a:highlight>
                  <a:srgbClr val="C0C0C0"/>
                </a:highlight>
              </a:rPr>
              <a:t>10-10-10</a:t>
            </a:r>
            <a:r>
              <a:rPr lang="en-US" sz="1600">
                <a:highlight>
                  <a:srgbClr val="C0C0C0"/>
                </a:highlight>
              </a:rPr>
              <a:t>; 19 </a:t>
            </a:r>
            <a:r>
              <a:rPr lang="en-US" sz="1600" dirty="0">
                <a:highlight>
                  <a:srgbClr val="C0C0C0"/>
                </a:highlight>
              </a:rPr>
              <a:t>faculty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F661A0-91B1-44A6-926D-84F3B7BD141E}"/>
              </a:ext>
            </a:extLst>
          </p:cNvPr>
          <p:cNvSpPr txBox="1"/>
          <p:nvPr/>
        </p:nvSpPr>
        <p:spPr>
          <a:xfrm>
            <a:off x="152400" y="3810000"/>
            <a:ext cx="3429000" cy="236988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Melissa Arthur, Ph.D, LMFT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Director Behavioral Science St. Joseph’s Hospital FMRP</a:t>
            </a:r>
            <a:br>
              <a:rPr lang="en-US" sz="1600" dirty="0"/>
            </a:br>
            <a:r>
              <a:rPr lang="en-US" sz="1600" dirty="0"/>
              <a:t>Associate Professor</a:t>
            </a:r>
          </a:p>
          <a:p>
            <a:r>
              <a:rPr lang="en-US" sz="1600" dirty="0"/>
              <a:t>SUNY Upstate Medical University</a:t>
            </a:r>
            <a:br>
              <a:rPr lang="en-US" sz="1600" dirty="0"/>
            </a:br>
            <a:r>
              <a:rPr lang="en-US" sz="1600" dirty="0"/>
              <a:t>Departments of Family Medicine and Psychiatry</a:t>
            </a:r>
            <a:br>
              <a:rPr lang="en-US" sz="1600" dirty="0"/>
            </a:br>
            <a:r>
              <a:rPr lang="en-US" sz="1600" dirty="0"/>
              <a:t>Syracuse, NY</a:t>
            </a:r>
          </a:p>
          <a:p>
            <a:r>
              <a:rPr lang="en-US" sz="1600" dirty="0">
                <a:highlight>
                  <a:srgbClr val="C0C0C0"/>
                </a:highlight>
              </a:rPr>
              <a:t>14-15-13- FM, 6- TR- 19- faculty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1ED475-7093-4C16-8364-3BEAC54BB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84709"/>
            <a:ext cx="2438400" cy="18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93656A-722D-47FC-AFCE-5BEB37B7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0"/>
            <a:ext cx="5226958" cy="2936886"/>
          </a:xfrm>
          <a:prstGeom prst="rect">
            <a:avLst/>
          </a:prstGeom>
        </p:spPr>
      </p:pic>
      <p:sp>
        <p:nvSpPr>
          <p:cNvPr id="4" name="AutoShape 2" descr="Image result for Images for No Disclosures">
            <a:extLst>
              <a:ext uri="{FF2B5EF4-FFF2-40B4-BE49-F238E27FC236}">
                <a16:creationId xmlns:a16="http://schemas.microsoft.com/office/drawing/2014/main" xmlns="" id="{1A0E0C08-596A-4C90-85C9-29E2117C36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0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086600" cy="3048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Provide best practice guidelines to improve remediation strategies for the struggling medical learner.</a:t>
            </a:r>
          </a:p>
          <a:p>
            <a:endParaRPr lang="en-US" dirty="0"/>
          </a:p>
          <a:p>
            <a:r>
              <a:rPr lang="en-US" dirty="0"/>
              <a:t>Demonstrate the significance of the Behaviorist as part of the remediation team in FMRPs.</a:t>
            </a:r>
          </a:p>
          <a:p>
            <a:endParaRPr lang="en-US" dirty="0"/>
          </a:p>
          <a:p>
            <a:r>
              <a:rPr lang="en-US" dirty="0"/>
              <a:t>Provide a space to brainstorm ideas around remediation practices and ways to provide a formative learning environment for medical learners.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B20E62-A1EE-409E-BABD-A1AEE5200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62400"/>
            <a:ext cx="3352800" cy="22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8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12728-08A1-48D8-AF51-1E42A2E1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ACGME and Remediation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4A3BD9-016C-4B8F-82A0-CA231F5F7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7543800" cy="4114800"/>
          </a:xfrm>
        </p:spPr>
        <p:txBody>
          <a:bodyPr>
            <a:normAutofit lnSpcReduction="10000"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000000"/>
                </a:solidFill>
                <a:sym typeface="Calibri"/>
              </a:rPr>
              <a:t>Milestones were developed to standardize the competencies for all Medical Learners.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</a:pPr>
            <a:endParaRPr lang="en-US" sz="2100" kern="0" dirty="0">
              <a:solidFill>
                <a:srgbClr val="000000"/>
              </a:solidFill>
              <a:sym typeface="Calibri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000000"/>
                </a:solidFill>
                <a:sym typeface="Calibri"/>
              </a:rPr>
              <a:t>Milestones should be used to categorize/define the deficit in order to support the significance and mandate for improvement.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</a:pPr>
            <a:endParaRPr lang="en-US" sz="2100" kern="0" dirty="0">
              <a:solidFill>
                <a:srgbClr val="000000"/>
              </a:solidFill>
              <a:sym typeface="Calibri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000000"/>
                </a:solidFill>
                <a:sym typeface="Calibri"/>
              </a:rPr>
              <a:t>Each residency program decides their own policies, but you may have Institution specific requirements. Decisions regarding remediation, probation, and dismissal are program dependent (not ACGME regulated).</a:t>
            </a:r>
            <a:endParaRPr lang="en-US" sz="2100" u="sng" kern="0" dirty="0">
              <a:solidFill>
                <a:srgbClr val="000000"/>
              </a:solidFill>
              <a:sym typeface="Calibri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SzPct val="100000"/>
              <a:buNone/>
            </a:pPr>
            <a:r>
              <a:rPr lang="en-US" sz="2100" u="sng" kern="0" dirty="0">
                <a:solidFill>
                  <a:srgbClr val="000000"/>
                </a:solidFill>
                <a:sym typeface="Calibri"/>
              </a:rPr>
              <a:t>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000000"/>
                </a:solidFill>
                <a:sym typeface="Calibri"/>
              </a:rPr>
              <a:t>Each state Licensing Board varies in requirements regarding reporting of remediation and probation status.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C97D60-3407-4BBE-B260-D66076123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82930"/>
            <a:ext cx="1908061" cy="21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1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AB9645-97F1-418C-81A1-57EB6095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8382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/>
              <a:t>Remediation, Probation, and Termination </a:t>
            </a:r>
            <a:br>
              <a:rPr lang="en-US" sz="3200" dirty="0"/>
            </a:br>
            <a:r>
              <a:rPr lang="en-US" sz="3200" dirty="0"/>
              <a:t>in Residency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142C16-1CF3-4A64-8980-C711B2691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77" y="2057400"/>
            <a:ext cx="7924800" cy="2895600"/>
          </a:xfrm>
        </p:spPr>
        <p:txBody>
          <a:bodyPr>
            <a:normAutofit/>
          </a:bodyPr>
          <a:lstStyle/>
          <a:p>
            <a:r>
              <a:rPr lang="en-US" sz="2400" dirty="0"/>
              <a:t>Remediation- Formal and Informal</a:t>
            </a:r>
          </a:p>
          <a:p>
            <a:endParaRPr lang="en-US" sz="2400" dirty="0"/>
          </a:p>
          <a:p>
            <a:r>
              <a:rPr lang="en-US" sz="2400" dirty="0"/>
              <a:t>Probation- Academic or Professional </a:t>
            </a:r>
          </a:p>
          <a:p>
            <a:pPr lvl="1"/>
            <a:r>
              <a:rPr lang="en-US" sz="2000" dirty="0"/>
              <a:t>Formal and Informal</a:t>
            </a:r>
          </a:p>
          <a:p>
            <a:pPr lvl="1"/>
            <a:endParaRPr lang="en-US" sz="2000" dirty="0"/>
          </a:p>
          <a:p>
            <a:r>
              <a:rPr lang="en-US" sz="2400" dirty="0"/>
              <a:t>Termination- Termination or Resigning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0CC08F-AC3B-4BD7-A248-1AA071F3AB9A}"/>
              </a:ext>
            </a:extLst>
          </p:cNvPr>
          <p:cNvSpPr txBox="1"/>
          <p:nvPr/>
        </p:nvSpPr>
        <p:spPr>
          <a:xfrm>
            <a:off x="152400" y="5638800"/>
            <a:ext cx="814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Smith, J et.al. </a:t>
            </a:r>
            <a:r>
              <a:rPr lang="en-US" sz="1400" i="1" dirty="0"/>
              <a:t>Defining Uniform Processes for Remediation, Probation, and Termination in Residency Training</a:t>
            </a:r>
            <a:r>
              <a:rPr lang="en-US" sz="1400" dirty="0"/>
              <a:t>.  West Journal of Emergency Medicine (2017) Jan; 18(1): 110-113.</a:t>
            </a:r>
          </a:p>
        </p:txBody>
      </p:sp>
      <p:pic>
        <p:nvPicPr>
          <p:cNvPr id="1026" name="Picture 2" descr="Image result for helping someone">
            <a:extLst>
              <a:ext uri="{FF2B5EF4-FFF2-40B4-BE49-F238E27FC236}">
                <a16:creationId xmlns:a16="http://schemas.microsoft.com/office/drawing/2014/main" xmlns="" id="{89361AC7-4A92-449C-827C-113DD16C6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4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E855B-CAF4-432A-A1D0-FBBDA0C9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Documentation of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02E4A7-8712-4CD2-8228-98E62673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9882"/>
            <a:ext cx="7086600" cy="3611563"/>
          </a:xfrm>
        </p:spPr>
        <p:txBody>
          <a:bodyPr>
            <a:normAutofit/>
          </a:bodyPr>
          <a:lstStyle/>
          <a:p>
            <a:r>
              <a:rPr lang="en-US" sz="2400" dirty="0"/>
              <a:t>Watch for warning signs and start the process early</a:t>
            </a:r>
          </a:p>
          <a:p>
            <a:r>
              <a:rPr lang="en-US" sz="2400" dirty="0"/>
              <a:t>Detailed documentation:</a:t>
            </a:r>
          </a:p>
          <a:p>
            <a:pPr lvl="1"/>
            <a:r>
              <a:rPr lang="en-US" sz="2000" dirty="0"/>
              <a:t>Deficiencies- specific examples </a:t>
            </a:r>
          </a:p>
          <a:p>
            <a:pPr lvl="1"/>
            <a:r>
              <a:rPr lang="en-US" sz="2000" dirty="0"/>
              <a:t>Expectations- specific and measurable (milestones)</a:t>
            </a:r>
          </a:p>
          <a:p>
            <a:pPr lvl="1"/>
            <a:r>
              <a:rPr lang="en-US" sz="2000" dirty="0"/>
              <a:t>Resources</a:t>
            </a:r>
          </a:p>
          <a:p>
            <a:pPr lvl="1"/>
            <a:r>
              <a:rPr lang="en-US" sz="2000" dirty="0"/>
              <a:t>Timeframe - how long, how often</a:t>
            </a:r>
          </a:p>
          <a:p>
            <a:pPr lvl="1"/>
            <a:r>
              <a:rPr lang="en-US" sz="2000" dirty="0"/>
              <a:t>Monitoring</a:t>
            </a:r>
          </a:p>
          <a:p>
            <a:pPr lvl="1"/>
            <a:r>
              <a:rPr lang="en-US" sz="2000" dirty="0"/>
              <a:t>Completion- Finalized? Documentation trail?</a:t>
            </a:r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11336B-6F2F-4CA8-9B7D-BE84BD10B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62" y="3676036"/>
            <a:ext cx="2762476" cy="24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9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89A69-1442-4626-A7C1-80D77782A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962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Remediation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D965E-B62A-4C97-B754-E9740F3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76762"/>
            <a:ext cx="5067300" cy="5124038"/>
          </a:xfrm>
        </p:spPr>
        <p:txBody>
          <a:bodyPr>
            <a:normAutofit/>
          </a:bodyPr>
          <a:lstStyle/>
          <a:p>
            <a:r>
              <a:rPr lang="en-US" sz="2400" dirty="0"/>
              <a:t>Program Specific Considerations</a:t>
            </a:r>
          </a:p>
          <a:p>
            <a:r>
              <a:rPr lang="en-US" sz="2400" dirty="0"/>
              <a:t>Recommended</a:t>
            </a:r>
          </a:p>
          <a:p>
            <a:pPr lvl="1"/>
            <a:r>
              <a:rPr lang="en-US" sz="2400" dirty="0"/>
              <a:t>PD or APD</a:t>
            </a:r>
          </a:p>
          <a:p>
            <a:pPr lvl="1"/>
            <a:r>
              <a:rPr lang="en-US" sz="2400" dirty="0"/>
              <a:t>GME Director</a:t>
            </a:r>
          </a:p>
          <a:p>
            <a:pPr lvl="1"/>
            <a:r>
              <a:rPr lang="en-US" sz="2400" dirty="0"/>
              <a:t>Behaviorist </a:t>
            </a:r>
          </a:p>
          <a:p>
            <a:pPr lvl="1"/>
            <a:r>
              <a:rPr lang="en-US" sz="2400" dirty="0"/>
              <a:t>CCC Member</a:t>
            </a:r>
          </a:p>
          <a:p>
            <a:r>
              <a:rPr lang="en-US" sz="2400" dirty="0"/>
              <a:t>Who needs to know? </a:t>
            </a:r>
          </a:p>
          <a:p>
            <a:pPr lvl="1"/>
            <a:r>
              <a:rPr lang="en-US" sz="2400" dirty="0"/>
              <a:t>Advisor (support and advocacy)</a:t>
            </a:r>
          </a:p>
          <a:p>
            <a:pPr lvl="1"/>
            <a:r>
              <a:rPr lang="en-US" sz="2400" dirty="0"/>
              <a:t>Other Faculty/External Preceptors</a:t>
            </a:r>
          </a:p>
          <a:p>
            <a:pPr lvl="1"/>
            <a:r>
              <a:rPr lang="en-US" sz="2400" dirty="0"/>
              <a:t>Chief Resident or Chief of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A8B19E-30E4-4007-8EC3-57B194599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35" y="1676400"/>
            <a:ext cx="4667965" cy="26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6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93E06-AE33-4D84-A4A2-7F95B69C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Case Based Activity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CFD07-3C89-4604-85DF-2762B133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8800"/>
            <a:ext cx="7010400" cy="4114800"/>
          </a:xfrm>
        </p:spPr>
        <p:txBody>
          <a:bodyPr>
            <a:normAutofit/>
          </a:bodyPr>
          <a:lstStyle/>
          <a:p>
            <a:r>
              <a:rPr lang="en-US" dirty="0"/>
              <a:t>Break into 4 groups - Discuss Case and answer questions – 10 min</a:t>
            </a:r>
          </a:p>
          <a:p>
            <a:r>
              <a:rPr lang="en-US" dirty="0"/>
              <a:t>Case #1 – 10 min </a:t>
            </a:r>
          </a:p>
          <a:p>
            <a:r>
              <a:rPr lang="en-US" dirty="0"/>
              <a:t>Case #2 – 10 min</a:t>
            </a:r>
          </a:p>
          <a:p>
            <a:r>
              <a:rPr lang="en-US" dirty="0"/>
              <a:t>Case # 3 – 10 min</a:t>
            </a:r>
          </a:p>
          <a:p>
            <a:r>
              <a:rPr lang="en-US" dirty="0"/>
              <a:t>Case #4 – 10 min</a:t>
            </a:r>
          </a:p>
          <a:p>
            <a:pPr lvl="1"/>
            <a:r>
              <a:rPr lang="en-US" sz="2000" dirty="0"/>
              <a:t>(5 min report from group/ 5 minute report what occurred with the real case)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1B1354-CE8B-4F86-934A-AE401959F8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7"/>
          <a:stretch/>
        </p:blipFill>
        <p:spPr>
          <a:xfrm>
            <a:off x="5943600" y="2286000"/>
            <a:ext cx="3034403" cy="29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13075"/>
      </p:ext>
    </p:extLst>
  </p:cSld>
  <p:clrMapOvr>
    <a:masterClrMapping/>
  </p:clrMapOvr>
</p:sld>
</file>

<file path=ppt/theme/theme1.xml><?xml version="1.0" encoding="utf-8"?>
<a:theme xmlns:a="http://schemas.openxmlformats.org/drawingml/2006/main" name="foru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orum_2018.potx" id="{33449B46-5C0A-4B2F-B594-B60C87652006}" vid="{127006D1-09BD-4781-8AA8-4C8ACA1774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Forum_2018 Remediation</Template>
  <TotalTime>775</TotalTime>
  <Words>497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forum2014</vt:lpstr>
      <vt:lpstr>Should They Stay or Should They Go: Best Practices for Remediation of Struggling Medical Learners </vt:lpstr>
      <vt:lpstr>PowerPoint Presentation</vt:lpstr>
      <vt:lpstr>PowerPoint Presentation</vt:lpstr>
      <vt:lpstr>Goals and Objectives</vt:lpstr>
      <vt:lpstr>ACGME and Remediation</vt:lpstr>
      <vt:lpstr>Remediation, Probation, and Termination  in Residency Training</vt:lpstr>
      <vt:lpstr>Documentation of Plan</vt:lpstr>
      <vt:lpstr>The Remediation Team </vt:lpstr>
      <vt:lpstr>Case Based Activity - </vt:lpstr>
      <vt:lpstr>Framework for the Case Discussion</vt:lpstr>
      <vt:lpstr>Lessons Learned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They Stay or Should They Go: Best Practices for Remediation of Struggling Medical Learners</dc:title>
  <dc:creator>Wall, Terri</dc:creator>
  <cp:lastModifiedBy>Wall, Terri</cp:lastModifiedBy>
  <cp:revision>43</cp:revision>
  <cp:lastPrinted>2018-09-21T18:56:44Z</cp:lastPrinted>
  <dcterms:created xsi:type="dcterms:W3CDTF">2018-09-18T13:17:50Z</dcterms:created>
  <dcterms:modified xsi:type="dcterms:W3CDTF">2018-10-08T16:10:45Z</dcterms:modified>
</cp:coreProperties>
</file>