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68" r:id="rId4"/>
    <p:sldId id="259" r:id="rId5"/>
    <p:sldId id="258" r:id="rId6"/>
    <p:sldId id="264" r:id="rId7"/>
    <p:sldId id="262" r:id="rId8"/>
    <p:sldId id="274" r:id="rId9"/>
    <p:sldId id="276" r:id="rId10"/>
    <p:sldId id="273" r:id="rId11"/>
    <p:sldId id="275" r:id="rId12"/>
    <p:sldId id="266" r:id="rId13"/>
    <p:sldId id="267" r:id="rId14"/>
    <p:sldId id="269" r:id="rId15"/>
    <p:sldId id="261" r:id="rId16"/>
    <p:sldId id="272" r:id="rId17"/>
    <p:sldId id="270" r:id="rId18"/>
    <p:sldId id="263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CAD19C0-9279-4C53-B561-36BCD3CD6FD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A658860-612A-43A4-B8BE-DC60F79D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4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ofM-3_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0971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1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97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81000"/>
            <a:ext cx="84216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767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7526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2672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781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39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09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7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24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46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425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1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865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2" descr="UofM-3_T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03" y="1333469"/>
            <a:ext cx="8028296" cy="857250"/>
          </a:xfrm>
        </p:spPr>
        <p:txBody>
          <a:bodyPr/>
          <a:lstStyle/>
          <a:p>
            <a:r>
              <a:rPr lang="en-US" b="1" dirty="0"/>
              <a:t>One Physician’s Story: </a:t>
            </a:r>
            <a:br>
              <a:rPr lang="en-US" b="1" dirty="0"/>
            </a:br>
            <a:r>
              <a:rPr lang="en-US" b="1" dirty="0" smtClean="0"/>
              <a:t>The Patient’s Voice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295" y="2928771"/>
            <a:ext cx="7403911" cy="1314450"/>
          </a:xfrm>
        </p:spPr>
        <p:txBody>
          <a:bodyPr/>
          <a:lstStyle/>
          <a:p>
            <a:r>
              <a:rPr lang="en-US" dirty="0" err="1"/>
              <a:t>Macaran</a:t>
            </a:r>
            <a:r>
              <a:rPr lang="en-US" dirty="0"/>
              <a:t> A. Baird, MD, MS</a:t>
            </a:r>
          </a:p>
          <a:p>
            <a:r>
              <a:rPr lang="en-US" dirty="0"/>
              <a:t>Professor and Head,</a:t>
            </a:r>
          </a:p>
          <a:p>
            <a:r>
              <a:rPr lang="en-US" dirty="0" smtClean="0"/>
              <a:t>Department </a:t>
            </a:r>
            <a:r>
              <a:rPr lang="en-US" dirty="0"/>
              <a:t>of Family Medicine &amp; Community </a:t>
            </a:r>
            <a:r>
              <a:rPr lang="en-US" dirty="0" smtClean="0"/>
              <a:t>Health</a:t>
            </a:r>
          </a:p>
          <a:p>
            <a:endParaRPr lang="en-US" sz="675" dirty="0"/>
          </a:p>
          <a:p>
            <a:endParaRPr lang="en-US" sz="2100" dirty="0" smtClean="0"/>
          </a:p>
          <a:p>
            <a:r>
              <a:rPr lang="en-US" sz="2100" dirty="0" smtClean="0"/>
              <a:t>September </a:t>
            </a:r>
            <a:r>
              <a:rPr lang="en-US" sz="2100" dirty="0"/>
              <a:t>14, 2017</a:t>
            </a:r>
          </a:p>
        </p:txBody>
      </p:sp>
    </p:spTree>
    <p:extLst>
      <p:ext uri="{BB962C8B-B14F-4D97-AF65-F5344CB8AC3E}">
        <p14:creationId xmlns:p14="http://schemas.microsoft.com/office/powerpoint/2010/main" val="32859022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0"/>
            <a:ext cx="7772400" cy="10329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b="1" dirty="0" smtClean="0"/>
              <a:t>2012-2013: My </a:t>
            </a:r>
            <a:r>
              <a:rPr lang="en-US" sz="3600" b="1" dirty="0"/>
              <a:t>Illness &amp; Recovery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804" y="942820"/>
            <a:ext cx="8680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With </a:t>
            </a:r>
            <a:r>
              <a:rPr lang="en-US" sz="2200" dirty="0">
                <a:solidFill>
                  <a:srgbClr val="000000"/>
                </a:solidFill>
              </a:rPr>
              <a:t>transfusion </a:t>
            </a:r>
            <a:r>
              <a:rPr lang="en-US" sz="2200" dirty="0" err="1">
                <a:solidFill>
                  <a:srgbClr val="000000"/>
                </a:solidFill>
              </a:rPr>
              <a:t>Hgb</a:t>
            </a:r>
            <a:r>
              <a:rPr lang="en-US" sz="2200" dirty="0">
                <a:solidFill>
                  <a:srgbClr val="000000"/>
                </a:solidFill>
              </a:rPr>
              <a:t> 8-9 </a:t>
            </a:r>
            <a:r>
              <a:rPr lang="en-US" sz="2200" dirty="0" err="1">
                <a:solidFill>
                  <a:srgbClr val="000000"/>
                </a:solidFill>
              </a:rPr>
              <a:t>gms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smtClean="0">
                <a:solidFill>
                  <a:srgbClr val="000000"/>
                </a:solidFill>
              </a:rPr>
              <a:t>platelets </a:t>
            </a:r>
            <a:r>
              <a:rPr lang="en-US" sz="2200" dirty="0">
                <a:solidFill>
                  <a:srgbClr val="000000"/>
                </a:solidFill>
              </a:rPr>
              <a:t>10,000- </a:t>
            </a:r>
            <a:r>
              <a:rPr lang="en-US" sz="2200" dirty="0" smtClean="0">
                <a:solidFill>
                  <a:srgbClr val="000000"/>
                </a:solidFill>
              </a:rPr>
              <a:t>20,000: intermittent bleeding 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October </a:t>
            </a:r>
            <a:r>
              <a:rPr lang="en-US" sz="2200" dirty="0">
                <a:solidFill>
                  <a:srgbClr val="000000"/>
                </a:solidFill>
              </a:rPr>
              <a:t>19, 2012 – urgent angiogram: </a:t>
            </a:r>
            <a:r>
              <a:rPr lang="en-US" sz="2200" b="1" dirty="0">
                <a:solidFill>
                  <a:srgbClr val="000000"/>
                </a:solidFill>
              </a:rPr>
              <a:t>r</a:t>
            </a:r>
            <a:r>
              <a:rPr lang="en-US" sz="2200" b="1" dirty="0" smtClean="0">
                <a:solidFill>
                  <a:srgbClr val="000000"/>
                </a:solidFill>
              </a:rPr>
              <a:t>esignation</a:t>
            </a:r>
            <a:r>
              <a:rPr lang="en-US" sz="2200" dirty="0" smtClean="0">
                <a:solidFill>
                  <a:srgbClr val="000000"/>
                </a:solidFill>
              </a:rPr>
              <a:t> since it </a:t>
            </a:r>
            <a:r>
              <a:rPr lang="en-US" sz="2200" dirty="0">
                <a:solidFill>
                  <a:srgbClr val="000000"/>
                </a:solidFill>
              </a:rPr>
              <a:t>could show non-treatable lesions, </a:t>
            </a:r>
            <a:r>
              <a:rPr lang="en-US" sz="2200" dirty="0" smtClean="0">
                <a:solidFill>
                  <a:srgbClr val="000000"/>
                </a:solidFill>
              </a:rPr>
              <a:t>but </a:t>
            </a:r>
            <a:r>
              <a:rPr lang="en-US" sz="2200" dirty="0">
                <a:solidFill>
                  <a:srgbClr val="000000"/>
                </a:solidFill>
              </a:rPr>
              <a:t>all stints were </a:t>
            </a:r>
            <a:r>
              <a:rPr lang="en-US" sz="2200" dirty="0" smtClean="0">
                <a:solidFill>
                  <a:srgbClr val="000000"/>
                </a:solidFill>
              </a:rPr>
              <a:t>open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Demand side MI – 15 hours of chest pain: </a:t>
            </a:r>
            <a:r>
              <a:rPr lang="en-US" sz="2200" b="1" dirty="0" smtClean="0">
                <a:solidFill>
                  <a:srgbClr val="000000"/>
                </a:solidFill>
              </a:rPr>
              <a:t>OK to let go </a:t>
            </a:r>
            <a:r>
              <a:rPr lang="en-US" sz="2200" dirty="0" smtClean="0">
                <a:solidFill>
                  <a:srgbClr val="000000"/>
                </a:solidFill>
              </a:rPr>
              <a:t>but could not tolerate continued pain. Then the pain improved, </a:t>
            </a:r>
            <a:r>
              <a:rPr lang="en-US" sz="2200" b="1" dirty="0" smtClean="0">
                <a:solidFill>
                  <a:srgbClr val="000000"/>
                </a:solidFill>
              </a:rPr>
              <a:t>active voice </a:t>
            </a:r>
            <a:r>
              <a:rPr lang="en-US" sz="2200" dirty="0" smtClean="0">
                <a:solidFill>
                  <a:srgbClr val="000000"/>
                </a:solidFill>
              </a:rPr>
              <a:t>&amp; teamwork with ICU nurses and </a:t>
            </a:r>
            <a:r>
              <a:rPr lang="en-US" sz="2200" dirty="0" smtClean="0">
                <a:solidFill>
                  <a:srgbClr val="000000"/>
                </a:solidFill>
              </a:rPr>
              <a:t>physicians helped</a:t>
            </a:r>
            <a:endParaRPr lang="en-US" sz="2200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Decrease </a:t>
            </a:r>
            <a:r>
              <a:rPr lang="en-US" sz="2200" dirty="0">
                <a:solidFill>
                  <a:srgbClr val="000000"/>
                </a:solidFill>
              </a:rPr>
              <a:t>in kidney </a:t>
            </a:r>
            <a:r>
              <a:rPr lang="en-US" sz="2200" dirty="0" smtClean="0">
                <a:solidFill>
                  <a:srgbClr val="000000"/>
                </a:solidFill>
              </a:rPr>
              <a:t>function: multiple angiograms &amp; my </a:t>
            </a:r>
            <a:r>
              <a:rPr lang="en-US" sz="2200" dirty="0">
                <a:solidFill>
                  <a:srgbClr val="000000"/>
                </a:solidFill>
              </a:rPr>
              <a:t>second MI within four months</a:t>
            </a:r>
            <a:r>
              <a:rPr lang="en-US" sz="2200" dirty="0" smtClean="0">
                <a:solidFill>
                  <a:srgbClr val="000000"/>
                </a:solidFill>
              </a:rPr>
              <a:t>, then decreased </a:t>
            </a:r>
            <a:r>
              <a:rPr lang="en-US" sz="2200" dirty="0">
                <a:solidFill>
                  <a:srgbClr val="000000"/>
                </a:solidFill>
              </a:rPr>
              <a:t>in cardiac </a:t>
            </a:r>
            <a:r>
              <a:rPr lang="en-US" sz="2200" dirty="0" smtClean="0">
                <a:solidFill>
                  <a:srgbClr val="000000"/>
                </a:solidFill>
              </a:rPr>
              <a:t>output – pleural effusion, increased pulmonary artery pressure---</a:t>
            </a:r>
            <a:r>
              <a:rPr lang="en-US" sz="2200" b="1" dirty="0" smtClean="0">
                <a:solidFill>
                  <a:srgbClr val="000000"/>
                </a:solidFill>
              </a:rPr>
              <a:t>Difficult time</a:t>
            </a:r>
            <a:endParaRPr lang="en-US" sz="2200" b="1" dirty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Submitted </a:t>
            </a:r>
            <a:r>
              <a:rPr lang="en-US" sz="2200" dirty="0">
                <a:solidFill>
                  <a:srgbClr val="000000"/>
                </a:solidFill>
              </a:rPr>
              <a:t>paper to </a:t>
            </a:r>
            <a:r>
              <a:rPr lang="en-US" sz="2200" i="1" dirty="0">
                <a:solidFill>
                  <a:srgbClr val="000000"/>
                </a:solidFill>
              </a:rPr>
              <a:t>Family Medicine</a:t>
            </a:r>
            <a:r>
              <a:rPr lang="en-US" sz="2200" dirty="0">
                <a:solidFill>
                  <a:srgbClr val="000000"/>
                </a:solidFill>
              </a:rPr>
              <a:t> – “No Time for Complacency” – published in 2014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1600" dirty="0"/>
              <a:t>Baird MA. Primary Care in the Age of </a:t>
            </a:r>
            <a:r>
              <a:rPr lang="en-US" sz="1600" dirty="0" smtClean="0"/>
              <a:t>Reform-Not </a:t>
            </a:r>
            <a:r>
              <a:rPr lang="en-US" sz="1600" dirty="0"/>
              <a:t>a Time for Complacency. Fam Med 2013;46(1):7-10.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393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648" y="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Discharged to </a:t>
            </a:r>
            <a:r>
              <a:rPr lang="en-US" sz="3600" b="1" dirty="0" smtClean="0"/>
              <a:t>Home </a:t>
            </a:r>
            <a:r>
              <a:rPr lang="en-US" sz="3600" b="1" dirty="0" smtClean="0"/>
              <a:t>with </a:t>
            </a:r>
            <a:r>
              <a:rPr lang="en-US" sz="3600" b="1" dirty="0" smtClean="0"/>
              <a:t>Family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003" y="1048555"/>
            <a:ext cx="8332631" cy="3962400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January- March 2013 </a:t>
            </a:r>
            <a:r>
              <a:rPr lang="mr-IN" sz="2800" dirty="0" smtClean="0">
                <a:solidFill>
                  <a:srgbClr val="000000"/>
                </a:solidFill>
              </a:rPr>
              <a:t>–</a:t>
            </a:r>
            <a:r>
              <a:rPr lang="en-US" sz="2800" dirty="0" smtClean="0">
                <a:solidFill>
                  <a:srgbClr val="000000"/>
                </a:solidFill>
              </a:rPr>
              <a:t> isolation status at home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April </a:t>
            </a:r>
            <a:r>
              <a:rPr lang="en-US" sz="2800" dirty="0">
                <a:solidFill>
                  <a:srgbClr val="000000"/>
                </a:solidFill>
              </a:rPr>
              <a:t>2013, still having angina, resolved slowly each time, improved with large doses of long-acting nitrates and blood, platelet transfusions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Edema and nausea, night sweats, wild </a:t>
            </a:r>
            <a:r>
              <a:rPr lang="en-US" sz="2800" dirty="0" smtClean="0">
                <a:solidFill>
                  <a:srgbClr val="000000"/>
                </a:solidFill>
              </a:rPr>
              <a:t>dreams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Family worries: impaired immune status, </a:t>
            </a:r>
            <a:r>
              <a:rPr lang="en-US" sz="2800" dirty="0" smtClean="0">
                <a:solidFill>
                  <a:srgbClr val="000000"/>
                </a:solidFill>
              </a:rPr>
              <a:t>managing </a:t>
            </a:r>
            <a:r>
              <a:rPr lang="en-US" sz="2800" dirty="0" smtClean="0">
                <a:solidFill>
                  <a:srgbClr val="000000"/>
                </a:solidFill>
              </a:rPr>
              <a:t>central venous line, daily heparin, will transplant work?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Tolerance for ongoing chemotherapy for 12 </a:t>
            </a:r>
            <a:r>
              <a:rPr lang="en-US" sz="2800" dirty="0" smtClean="0">
                <a:solidFill>
                  <a:srgbClr val="000000"/>
                </a:solidFill>
              </a:rPr>
              <a:t>months, many side effects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648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Recovery at Home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03866"/>
            <a:ext cx="78105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“Tigger Symptoms” from low platelets</a:t>
            </a:r>
          </a:p>
          <a:p>
            <a:pPr marL="457200" indent="-457200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Remained in relative isolation at home for a total of 100 days from transplant</a:t>
            </a:r>
          </a:p>
          <a:p>
            <a:pPr marL="457200" indent="-457200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Daily visits to Bone Marrow Clinic at U of MN</a:t>
            </a:r>
          </a:p>
          <a:p>
            <a:pPr marL="457200" indent="-457200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Returned to Part Time </a:t>
            </a:r>
            <a:r>
              <a:rPr lang="en-US" sz="2800" dirty="0" smtClean="0"/>
              <a:t>Work U </a:t>
            </a:r>
            <a:r>
              <a:rPr lang="en-US" sz="2800" dirty="0"/>
              <a:t>of MN – May 1, </a:t>
            </a:r>
            <a:r>
              <a:rPr lang="en-US" sz="2800" dirty="0" smtClean="0"/>
              <a:t>2013</a:t>
            </a:r>
          </a:p>
          <a:p>
            <a:pPr marL="457200" indent="-457200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Shingles, then post-herpetic neuralgia x 7 months</a:t>
            </a:r>
          </a:p>
        </p:txBody>
      </p:sp>
    </p:spTree>
    <p:extLst>
      <p:ext uri="{BB962C8B-B14F-4D97-AF65-F5344CB8AC3E}">
        <p14:creationId xmlns:p14="http://schemas.microsoft.com/office/powerpoint/2010/main" val="3989037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37066"/>
            <a:ext cx="8754533" cy="1143000"/>
          </a:xfrm>
        </p:spPr>
        <p:txBody>
          <a:bodyPr/>
          <a:lstStyle/>
          <a:p>
            <a:r>
              <a:rPr lang="en-US" sz="3600" b="1" dirty="0" smtClean="0"/>
              <a:t>Three Symptoms of a New “Syndrome”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5601" y="1608665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800" dirty="0" smtClean="0"/>
              <a:t>First symptom - First five nights at home</a:t>
            </a:r>
          </a:p>
          <a:p>
            <a:pPr marL="514350" indent="-514350">
              <a:spcAft>
                <a:spcPts val="18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800" dirty="0" smtClean="0"/>
              <a:t>Second symptom - Irregular respirations, plus tearful speech when talking</a:t>
            </a:r>
          </a:p>
          <a:p>
            <a:pPr marL="514350" indent="-514350">
              <a:spcAft>
                <a:spcPts val="18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800" dirty="0" smtClean="0"/>
              <a:t>Third symptom - Heart sound changes</a:t>
            </a:r>
          </a:p>
          <a:p>
            <a:pPr algn="ctr">
              <a:spcAft>
                <a:spcPts val="1800"/>
              </a:spcAft>
              <a:buClr>
                <a:srgbClr val="800000"/>
              </a:buClr>
            </a:pPr>
            <a:r>
              <a:rPr lang="en-US" sz="2800" dirty="0" smtClean="0">
                <a:solidFill>
                  <a:srgbClr val="800000"/>
                </a:solidFill>
              </a:rPr>
              <a:t>~~~</a:t>
            </a:r>
          </a:p>
          <a:p>
            <a:pPr marL="515938" indent="-515938">
              <a:spcAft>
                <a:spcPts val="1800"/>
              </a:spcAft>
              <a:buClr>
                <a:srgbClr val="800000"/>
              </a:buClr>
            </a:pPr>
            <a:r>
              <a:rPr lang="en-US" sz="3200" dirty="0" smtClean="0">
                <a:solidFill>
                  <a:srgbClr val="800000"/>
                </a:solidFill>
              </a:rPr>
              <a:t>4.</a:t>
            </a:r>
            <a:r>
              <a:rPr lang="en-US" sz="3200" b="1" dirty="0" smtClean="0">
                <a:solidFill>
                  <a:srgbClr val="800000"/>
                </a:solidFill>
              </a:rPr>
              <a:t>	Now Named: The Overwhelmingly Grateful Syndrome – O.G.S.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323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Variations in my “Voice”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600" y="1583266"/>
            <a:ext cx="2082800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u="sng" dirty="0" smtClean="0"/>
              <a:t>Optimistic</a:t>
            </a:r>
          </a:p>
          <a:p>
            <a:pPr>
              <a:spcAft>
                <a:spcPts val="600"/>
              </a:spcAft>
            </a:pPr>
            <a:r>
              <a:rPr lang="en-US" sz="2800" u="sng" dirty="0" smtClean="0"/>
              <a:t>Pragmatic</a:t>
            </a:r>
          </a:p>
          <a:p>
            <a:pPr>
              <a:spcAft>
                <a:spcPts val="600"/>
              </a:spcAft>
            </a:pPr>
            <a:r>
              <a:rPr lang="en-US" sz="2800" u="sng" dirty="0" smtClean="0"/>
              <a:t>Assertive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u="sng" dirty="0" smtClean="0"/>
              <a:t>Playful</a:t>
            </a:r>
            <a:r>
              <a:rPr lang="en-US" sz="28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800" u="sng" dirty="0" smtClean="0"/>
              <a:t>Receptive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u="sng" dirty="0" smtClean="0"/>
              <a:t>Grateful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509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69" y="270933"/>
            <a:ext cx="7772400" cy="1143000"/>
          </a:xfrm>
        </p:spPr>
        <p:txBody>
          <a:bodyPr/>
          <a:lstStyle/>
          <a:p>
            <a:r>
              <a:rPr lang="en-US" sz="3600" b="1" dirty="0"/>
              <a:t>Career &amp; </a:t>
            </a:r>
            <a:r>
              <a:rPr lang="en-US" sz="3600" b="1" dirty="0" smtClean="0"/>
              <a:t>Life Risks / Struggles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1511087"/>
            <a:ext cx="797673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60" indent="-306060" defTabSz="816159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Decide </a:t>
            </a:r>
            <a:r>
              <a:rPr lang="en-US" sz="3200" dirty="0" smtClean="0">
                <a:solidFill>
                  <a:prstClr val="black"/>
                </a:solidFill>
              </a:rPr>
              <a:t>when do we need our voice to be:</a:t>
            </a:r>
          </a:p>
          <a:p>
            <a:pPr marL="914400" lvl="1" indent="-457200" defTabSz="816159">
              <a:spcAft>
                <a:spcPts val="18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</a:rPr>
              <a:t>Optimistic, pragmatic, assertive, playful, receptive, grateful </a:t>
            </a:r>
            <a:endParaRPr lang="en-US" sz="3200" dirty="0">
              <a:solidFill>
                <a:prstClr val="black"/>
              </a:solidFill>
            </a:endParaRPr>
          </a:p>
          <a:p>
            <a:pPr marL="306060" indent="-306060" defTabSz="816159">
              <a:spcAft>
                <a:spcPts val="18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Can this type of voice modulation be transmitted to others via </a:t>
            </a:r>
            <a:r>
              <a:rPr lang="en-US" sz="3200" dirty="0" smtClean="0">
                <a:solidFill>
                  <a:prstClr val="black"/>
                </a:solidFill>
              </a:rPr>
              <a:t>example or </a:t>
            </a:r>
            <a:r>
              <a:rPr lang="en-US" sz="3200" dirty="0" smtClean="0">
                <a:solidFill>
                  <a:prstClr val="black"/>
                </a:solidFill>
              </a:rPr>
              <a:t>genetically?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97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505883"/>
            <a:ext cx="6460067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2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" t="1803" r="-5412" b="28006"/>
          <a:stretch/>
        </p:blipFill>
        <p:spPr>
          <a:xfrm>
            <a:off x="1591733" y="386251"/>
            <a:ext cx="6023502" cy="52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30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Puff J109 09 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30" y="954490"/>
            <a:ext cx="5773760" cy="432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504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79" y="557252"/>
            <a:ext cx="7772400" cy="857250"/>
          </a:xfrm>
        </p:spPr>
        <p:txBody>
          <a:bodyPr/>
          <a:lstStyle/>
          <a:p>
            <a:r>
              <a:rPr lang="en-US" sz="3600" b="1" dirty="0" smtClean="0"/>
              <a:t>Learning Objectives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7779" y="1725716"/>
            <a:ext cx="7830403" cy="361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By the end of this session, participants will:</a:t>
            </a:r>
          </a:p>
          <a:p>
            <a:endParaRPr lang="en-US" sz="2100" dirty="0"/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Reflect upon the personal theme of facing our own mortality and a physician’s role as a patient</a:t>
            </a:r>
          </a:p>
          <a:p>
            <a:pPr marL="342900" indent="-342900">
              <a:spcBef>
                <a:spcPts val="600"/>
              </a:spcBef>
              <a:spcAft>
                <a:spcPts val="45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Be able </a:t>
            </a:r>
            <a:r>
              <a:rPr lang="en-US" sz="2400" dirty="0" smtClean="0"/>
              <a:t>to notice variations in the “personal voice” of this physician/patient</a:t>
            </a:r>
            <a:endParaRPr lang="en-US" sz="2400" dirty="0"/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Discuss how gratitude </a:t>
            </a:r>
            <a:r>
              <a:rPr lang="en-US" sz="2400" dirty="0" smtClean="0"/>
              <a:t>and social factors influence </a:t>
            </a:r>
            <a:r>
              <a:rPr lang="en-US" sz="2400" dirty="0"/>
              <a:t>one’s experience when facing serious illness</a:t>
            </a:r>
            <a:endParaRPr lang="en-US" sz="21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800813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279758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Personal Story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200" y="1422758"/>
            <a:ext cx="7772400" cy="3962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Grew up in small MN town, supportive parents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Two older sisters developed serious health problems as young adults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Positive experiences in school, college, sports, life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Married at 21 years, just celebrated 48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anniversary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Optimistic outlook, sometimes overly so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4866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01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Why Family Medicine?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0863" y="1573095"/>
            <a:ext cx="7697337" cy="359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366" indent="-367366" defTabSz="979640">
              <a:spcBef>
                <a:spcPct val="200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Wanted a rural life, full spectrum of care options</a:t>
            </a:r>
          </a:p>
          <a:p>
            <a:pPr marL="367366" indent="-367366" defTabSz="979640">
              <a:spcBef>
                <a:spcPct val="200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Couldn’t understand individuals without context</a:t>
            </a:r>
          </a:p>
          <a:p>
            <a:pPr marL="367366" indent="-367366" defTabSz="979640">
              <a:spcBef>
                <a:spcPct val="200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First context is family, then community, work, environment</a:t>
            </a:r>
          </a:p>
          <a:p>
            <a:pPr marL="367366" indent="-367366" defTabSz="979640">
              <a:spcBef>
                <a:spcPct val="200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Wanted to humanize medical care, education</a:t>
            </a:r>
          </a:p>
        </p:txBody>
      </p:sp>
    </p:spTree>
    <p:extLst>
      <p:ext uri="{BB962C8B-B14F-4D97-AF65-F5344CB8AC3E}">
        <p14:creationId xmlns:p14="http://schemas.microsoft.com/office/powerpoint/2010/main" val="35358870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09" y="158687"/>
            <a:ext cx="7772400" cy="857250"/>
          </a:xfrm>
        </p:spPr>
        <p:txBody>
          <a:bodyPr/>
          <a:lstStyle/>
          <a:p>
            <a:r>
              <a:rPr lang="en-US" sz="3600" b="1" dirty="0" smtClean="0"/>
              <a:t>This Physician’s Story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9509" y="1159870"/>
            <a:ext cx="852669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Rural family physician/therapist in MN – Five years</a:t>
            </a:r>
          </a:p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Residency Director, Oklahoma – Three years</a:t>
            </a:r>
          </a:p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Department Chair - SUNY, Syracuse – Eight years</a:t>
            </a:r>
          </a:p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Director of Primary Care - HealthPartners, MN – Four years</a:t>
            </a:r>
          </a:p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Professor &amp; Med Director of health plan for Mayo Clinic – Three years</a:t>
            </a:r>
          </a:p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Professor and Chair </a:t>
            </a:r>
            <a:r>
              <a:rPr lang="en-US" sz="2600" dirty="0"/>
              <a:t>- U of Minnesota DFMCH – </a:t>
            </a:r>
            <a:r>
              <a:rPr lang="en-US" sz="2600" dirty="0" smtClean="0"/>
              <a:t>Fifteen </a:t>
            </a:r>
            <a:r>
              <a:rPr lang="en-US" sz="2600" dirty="0"/>
              <a:t>years</a:t>
            </a:r>
          </a:p>
          <a:p>
            <a:pPr marL="214313" indent="-214313"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Chairman of Board, UCARE </a:t>
            </a:r>
          </a:p>
          <a:p>
            <a:pPr>
              <a:spcAft>
                <a:spcPts val="600"/>
              </a:spcAft>
              <a:buClr>
                <a:srgbClr val="80000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635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2012-2013: My Illness &amp; Recovery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440645"/>
            <a:ext cx="7772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MI in July 2012 while cycling north of Duluth, MN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Sept. 22-23, 2014 – sailing on Lake Pepin, </a:t>
            </a:r>
            <a:r>
              <a:rPr lang="en-US" sz="2800" dirty="0" smtClean="0"/>
              <a:t>MN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n-US" sz="2400" dirty="0" smtClean="0"/>
              <a:t>	    </a:t>
            </a:r>
            <a:r>
              <a:rPr lang="en-US" sz="3200" dirty="0" smtClean="0">
                <a:solidFill>
                  <a:srgbClr val="FF0000"/>
                </a:solidFill>
              </a:rPr>
              <a:t>Then things really changed</a:t>
            </a:r>
            <a:r>
              <a:rPr lang="en-US" sz="3200" dirty="0" smtClean="0">
                <a:solidFill>
                  <a:srgbClr val="FF0000"/>
                </a:solidFill>
              </a:rPr>
              <a:t>!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980226" y="4146294"/>
            <a:ext cx="978408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9997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35" y="395762"/>
            <a:ext cx="5641128" cy="4230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9135" y="4992508"/>
            <a:ext cx="56411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This is like we landed on a new planet</a:t>
            </a:r>
            <a:r>
              <a:rPr lang="en-US" sz="2000" dirty="0" smtClean="0">
                <a:solidFill>
                  <a:srgbClr val="FF0000"/>
                </a:solidFill>
              </a:rPr>
              <a:t>!”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(spousal voice – Kris Baird) 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99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Dx</a:t>
            </a:r>
            <a:r>
              <a:rPr lang="en-US" sz="3600" b="1" dirty="0" smtClean="0"/>
              <a:t>: Acute </a:t>
            </a:r>
            <a:r>
              <a:rPr lang="en-US" sz="3600" b="1" dirty="0"/>
              <a:t>Lymphocytic Leukemia, Philadelphia Chromosome </a:t>
            </a:r>
            <a:r>
              <a:rPr lang="en-US" sz="3600" b="1" dirty="0" smtClean="0"/>
              <a:t>+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36691"/>
            <a:ext cx="7772400" cy="39624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None/>
            </a:pPr>
            <a:r>
              <a:rPr lang="en-US" sz="2800" dirty="0" smtClean="0"/>
              <a:t>Sudden </a:t>
            </a:r>
            <a:r>
              <a:rPr lang="en-US" sz="2800" dirty="0"/>
              <a:t>need to </a:t>
            </a:r>
            <a:r>
              <a:rPr lang="en-US" sz="2800" b="1" dirty="0"/>
              <a:t>adapt</a:t>
            </a:r>
            <a:r>
              <a:rPr lang="en-US" sz="2800" dirty="0"/>
              <a:t> as physician, husband, </a:t>
            </a:r>
            <a:r>
              <a:rPr lang="en-US" sz="2800" dirty="0" smtClean="0"/>
              <a:t>father, academic leader, family</a:t>
            </a:r>
            <a:endParaRPr lang="en-US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Immediate </a:t>
            </a:r>
            <a:r>
              <a:rPr lang="en-US" sz="2800" dirty="0"/>
              <a:t>positive response to </a:t>
            </a:r>
            <a:r>
              <a:rPr lang="en-US" sz="2800" dirty="0" smtClean="0"/>
              <a:t>chemo: </a:t>
            </a:r>
            <a:r>
              <a:rPr lang="en-US" sz="2800" dirty="0"/>
              <a:t>WBC decreasing, much nausea, immediate vomiting and rigors-treated with </a:t>
            </a:r>
            <a:r>
              <a:rPr lang="en-US" sz="2800" dirty="0" smtClean="0"/>
              <a:t>Demerol, fatigue, weight loss</a:t>
            </a:r>
            <a:endParaRPr lang="en-US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Phase B treatment, more toxic to heart and lungs-anemic</a:t>
            </a:r>
            <a:r>
              <a:rPr lang="en-US" sz="2800" dirty="0" smtClean="0"/>
              <a:t>, accelerated </a:t>
            </a:r>
            <a:r>
              <a:rPr lang="en-US" sz="2800" dirty="0"/>
              <a:t>angina, urinary retention, 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24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95" y="120203"/>
            <a:ext cx="7772400" cy="1143000"/>
          </a:xfrm>
        </p:spPr>
        <p:txBody>
          <a:bodyPr/>
          <a:lstStyle/>
          <a:p>
            <a:r>
              <a:rPr lang="en-US" b="1" dirty="0" smtClean="0"/>
              <a:t>Patient, </a:t>
            </a:r>
            <a:r>
              <a:rPr lang="en-US" b="1" dirty="0" smtClean="0"/>
              <a:t>Family Voice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95" y="1263203"/>
            <a:ext cx="8213501" cy="3962400"/>
          </a:xfrm>
        </p:spPr>
        <p:txBody>
          <a:bodyPr/>
          <a:lstStyle/>
          <a:p>
            <a:r>
              <a:rPr lang="en-US" sz="2800" dirty="0" smtClean="0"/>
              <a:t>Intensely connected to my hematologist &amp; team</a:t>
            </a:r>
          </a:p>
          <a:p>
            <a:r>
              <a:rPr lang="en-US" sz="2800" dirty="0" smtClean="0"/>
              <a:t>Still connected to my family physician, FM faculty </a:t>
            </a:r>
          </a:p>
          <a:p>
            <a:r>
              <a:rPr lang="en-US" sz="2800" dirty="0" smtClean="0"/>
              <a:t>Acceptance &amp; grateful even for a chance to say     good-bye to everyone: spouse, children, friends</a:t>
            </a:r>
          </a:p>
          <a:p>
            <a:r>
              <a:rPr lang="en-US" sz="2800" dirty="0" smtClean="0"/>
              <a:t>Grateful to physicians, staff</a:t>
            </a:r>
            <a:r>
              <a:rPr lang="en-US" sz="2800" dirty="0"/>
              <a:t> </a:t>
            </a:r>
            <a:r>
              <a:rPr lang="en-US" sz="2800" dirty="0" smtClean="0"/>
              <a:t>&amp; those who “went before me” </a:t>
            </a:r>
          </a:p>
          <a:p>
            <a:r>
              <a:rPr lang="en-US" sz="2800" dirty="0" smtClean="0"/>
              <a:t>Assertive voice occasionally</a:t>
            </a:r>
          </a:p>
          <a:p>
            <a:r>
              <a:rPr lang="en-US" sz="2800" dirty="0" smtClean="0"/>
              <a:t>Curious, engaged, sometimes playful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6241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FA9C6DC-315E-447C-9BE9-CF7BC2E4F9A4}" vid="{83299AE8-2860-49EF-9C12-5BAE0244B4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735</TotalTime>
  <Words>770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Theme1</vt:lpstr>
      <vt:lpstr>One Physician’s Story:  The Patient’s Voice</vt:lpstr>
      <vt:lpstr>Learning Objectives</vt:lpstr>
      <vt:lpstr>Personal Story</vt:lpstr>
      <vt:lpstr>Why Family Medicine?</vt:lpstr>
      <vt:lpstr>This Physician’s Story</vt:lpstr>
      <vt:lpstr>2012-2013: My Illness &amp; Recovery</vt:lpstr>
      <vt:lpstr>PowerPoint Presentation</vt:lpstr>
      <vt:lpstr>Dx: Acute Lymphocytic Leukemia, Philadelphia Chromosome +</vt:lpstr>
      <vt:lpstr>Patient, Family Voice</vt:lpstr>
      <vt:lpstr>2012-2013: My Illness &amp; Recovery</vt:lpstr>
      <vt:lpstr>Discharged to Home with Family</vt:lpstr>
      <vt:lpstr>Recovery at Home</vt:lpstr>
      <vt:lpstr>Three Symptoms of a New “Syndrome”</vt:lpstr>
      <vt:lpstr>Variations in my “Voice”</vt:lpstr>
      <vt:lpstr>Career &amp; Life Risks / Struggles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Physician’s Story:  Career, Illness, and Recovery</dc:title>
  <dc:creator>Sara Prihoda</dc:creator>
  <cp:lastModifiedBy>Sara Prihoda</cp:lastModifiedBy>
  <cp:revision>32</cp:revision>
  <cp:lastPrinted>2017-09-11T17:22:01Z</cp:lastPrinted>
  <dcterms:created xsi:type="dcterms:W3CDTF">2017-05-01T18:43:13Z</dcterms:created>
  <dcterms:modified xsi:type="dcterms:W3CDTF">2017-09-11T17:22:35Z</dcterms:modified>
</cp:coreProperties>
</file>