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1" r:id="rId2"/>
    <p:sldId id="257" r:id="rId3"/>
    <p:sldId id="259" r:id="rId4"/>
    <p:sldId id="276" r:id="rId5"/>
    <p:sldId id="302" r:id="rId6"/>
    <p:sldId id="262" r:id="rId7"/>
    <p:sldId id="264" r:id="rId8"/>
    <p:sldId id="265" r:id="rId9"/>
    <p:sldId id="263" r:id="rId10"/>
    <p:sldId id="296" r:id="rId11"/>
    <p:sldId id="304" r:id="rId12"/>
    <p:sldId id="278" r:id="rId13"/>
    <p:sldId id="305" r:id="rId14"/>
    <p:sldId id="306" r:id="rId15"/>
    <p:sldId id="307" r:id="rId16"/>
    <p:sldId id="279" r:id="rId17"/>
    <p:sldId id="290" r:id="rId18"/>
    <p:sldId id="294" r:id="rId19"/>
    <p:sldId id="266" r:id="rId20"/>
    <p:sldId id="267" r:id="rId21"/>
    <p:sldId id="268" r:id="rId22"/>
    <p:sldId id="269" r:id="rId23"/>
    <p:sldId id="270" r:id="rId24"/>
    <p:sldId id="271" r:id="rId25"/>
    <p:sldId id="272" r:id="rId26"/>
    <p:sldId id="297" r:id="rId27"/>
    <p:sldId id="274" r:id="rId28"/>
    <p:sldId id="275" r:id="rId29"/>
    <p:sldId id="273" r:id="rId30"/>
    <p:sldId id="298" r:id="rId31"/>
    <p:sldId id="299" r:id="rId32"/>
    <p:sldId id="300" r:id="rId33"/>
    <p:sldId id="301" r:id="rId34"/>
    <p:sldId id="260"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95" autoAdjust="0"/>
  </p:normalViewPr>
  <p:slideViewPr>
    <p:cSldViewPr snapToGrid="0" snapToObjects="1">
      <p:cViewPr varScale="1">
        <p:scale>
          <a:sx n="71" d="100"/>
          <a:sy n="71" d="100"/>
        </p:scale>
        <p:origin x="11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3579D3-6CF5-4E49-8AEF-90336E41C73B}" type="datetimeFigureOut">
              <a:rPr lang="en-US" smtClean="0"/>
              <a:t>04/13/2017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D64F27-1D2C-49D9-9D0C-23DFE25F699C}" type="slidenum">
              <a:rPr lang="en-US" smtClean="0"/>
              <a:t>‹#›</a:t>
            </a:fld>
            <a:endParaRPr lang="en-US"/>
          </a:p>
        </p:txBody>
      </p:sp>
    </p:spTree>
    <p:extLst>
      <p:ext uri="{BB962C8B-B14F-4D97-AF65-F5344CB8AC3E}">
        <p14:creationId xmlns:p14="http://schemas.microsoft.com/office/powerpoint/2010/main" val="285060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44CA7B-E112-784E-A778-3C7EE4EB2E05}" type="datetimeFigureOut">
              <a:rPr lang="en-US" smtClean="0"/>
              <a:t>04/13/2017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5FF40C-5D37-6347-B5E2-F7761E8641AA}" type="slidenum">
              <a:rPr lang="en-US" smtClean="0"/>
              <a:t>‹#›</a:t>
            </a:fld>
            <a:endParaRPr lang="en-US"/>
          </a:p>
        </p:txBody>
      </p:sp>
    </p:spTree>
    <p:extLst>
      <p:ext uri="{BB962C8B-B14F-4D97-AF65-F5344CB8AC3E}">
        <p14:creationId xmlns:p14="http://schemas.microsoft.com/office/powerpoint/2010/main" val="2305799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1</a:t>
            </a:fld>
            <a:endParaRPr lang="en-US"/>
          </a:p>
        </p:txBody>
      </p:sp>
    </p:spTree>
    <p:extLst>
      <p:ext uri="{BB962C8B-B14F-4D97-AF65-F5344CB8AC3E}">
        <p14:creationId xmlns:p14="http://schemas.microsoft.com/office/powerpoint/2010/main" val="385819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mentioned that every Family Medicine residency has to impart</a:t>
            </a:r>
            <a:r>
              <a:rPr lang="en-US" baseline="0" dirty="0" smtClean="0"/>
              <a:t> a core set of knowledge, skills, and attitudes to their residents.  So where do we find what that core set is?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10</a:t>
            </a:fld>
            <a:endParaRPr lang="en-US"/>
          </a:p>
        </p:txBody>
      </p:sp>
    </p:spTree>
    <p:extLst>
      <p:ext uri="{BB962C8B-B14F-4D97-AF65-F5344CB8AC3E}">
        <p14:creationId xmlns:p14="http://schemas.microsoft.com/office/powerpoint/2010/main" val="321567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designing, reviewing, and evaluating our curriculum, we ought to consult three important resources:  </a:t>
            </a:r>
          </a:p>
          <a:p>
            <a:r>
              <a:rPr lang="en-US" baseline="0" dirty="0" smtClean="0"/>
              <a:t>-First are the </a:t>
            </a:r>
            <a:r>
              <a:rPr lang="en-US" dirty="0" smtClean="0"/>
              <a:t>ACGME Requirements for Family Medicine residencies</a:t>
            </a:r>
            <a:r>
              <a:rPr lang="en-US" baseline="0" dirty="0" smtClean="0"/>
              <a:t>.  The ACGME is the </a:t>
            </a:r>
            <a:r>
              <a:rPr lang="en-US" dirty="0" smtClean="0"/>
              <a:t>Accreditation Council for Graduate Medical Education.  It is the accrediting body for all medical</a:t>
            </a:r>
            <a:r>
              <a:rPr lang="en-US" baseline="0" dirty="0" smtClean="0"/>
              <a:t> residencies in all specialties</a:t>
            </a:r>
            <a:r>
              <a:rPr lang="en-US" dirty="0" smtClean="0"/>
              <a:t>. So this is the foundation.</a:t>
            </a:r>
            <a:endParaRPr lang="en-US" baseline="0" dirty="0" smtClean="0"/>
          </a:p>
          <a:p>
            <a:r>
              <a:rPr lang="en-US" baseline="0" dirty="0" smtClean="0"/>
              <a:t>-Second is the </a:t>
            </a:r>
            <a:r>
              <a:rPr lang="en-US" u="sng" baseline="0" dirty="0" smtClean="0"/>
              <a:t>Recommended Curriculum Guidelines for Family Medicine Residents</a:t>
            </a:r>
            <a:r>
              <a:rPr lang="en-US" u="none" baseline="0" dirty="0" smtClean="0"/>
              <a:t> on</a:t>
            </a:r>
            <a:r>
              <a:rPr lang="en-US" baseline="0" dirty="0" smtClean="0"/>
              <a:t> </a:t>
            </a:r>
            <a:r>
              <a:rPr lang="en-US" u="sng" baseline="0" dirty="0" smtClean="0"/>
              <a:t>Human Behavior and Mental Health</a:t>
            </a:r>
            <a:r>
              <a:rPr lang="en-US" u="none" baseline="0" dirty="0" smtClean="0"/>
              <a:t> developed</a:t>
            </a:r>
            <a:r>
              <a:rPr lang="en-US" baseline="0" dirty="0" smtClean="0"/>
              <a:t> by the AAFP (American Academy of Family Physicians). This document fleshes out ways to meet the ACGME requirements.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third are the Family Medicine Milestones which were developed jointly by the ACGME and the American Board of Family Medicine.  The Milestones are how residents are evaluated, and so you might think of them as the goals and objectives of your curriculum.</a:t>
            </a:r>
          </a:p>
          <a:p>
            <a:endParaRPr lang="en-US" baseline="0" dirty="0" smtClean="0"/>
          </a:p>
          <a:p>
            <a:r>
              <a:rPr lang="en-US" baseline="0" dirty="0" smtClean="0"/>
              <a:t>optional notes:</a:t>
            </a:r>
          </a:p>
          <a:p>
            <a:r>
              <a:rPr lang="en-US" baseline="0" dirty="0" smtClean="0"/>
              <a:t>[Guidelines also endorsed by the American Psychiatric Association (APA), the American Psychological Association (APA), the Association of Departments of Family Medicine (ADFM), the Association of Family Medicine Residency Directors (AFMRD), and the Society of Teachers of Family Medicine (STFM)}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11</a:t>
            </a:fld>
            <a:endParaRPr lang="en-US"/>
          </a:p>
        </p:txBody>
      </p:sp>
    </p:spTree>
    <p:extLst>
      <p:ext uri="{BB962C8B-B14F-4D97-AF65-F5344CB8AC3E}">
        <p14:creationId xmlns:p14="http://schemas.microsoft.com/office/powerpoint/2010/main" val="210412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dirty="0" smtClean="0"/>
              <a:t>ACGME accreditation requirements are comprehensive.</a:t>
            </a:r>
            <a:r>
              <a:rPr lang="en-US" baseline="0" dirty="0" smtClean="0"/>
              <a:t> They cover every aspect of a residency, and they are written in broad strokes. </a:t>
            </a:r>
            <a:r>
              <a:rPr lang="en-US" dirty="0" smtClean="0"/>
              <a:t>This is an example</a:t>
            </a:r>
            <a:r>
              <a:rPr lang="en-US" baseline="0" dirty="0" smtClean="0"/>
              <a:t> from the section on the competencies residents are expected to achieve. It is good to be familiar with this document, but I find it hard to work from directly.</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12</a:t>
            </a:fld>
            <a:endParaRPr lang="en-US"/>
          </a:p>
        </p:txBody>
      </p:sp>
    </p:spTree>
    <p:extLst>
      <p:ext uri="{BB962C8B-B14F-4D97-AF65-F5344CB8AC3E}">
        <p14:creationId xmlns:p14="http://schemas.microsoft.com/office/powerpoint/2010/main" val="388368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resource,</a:t>
            </a:r>
            <a:r>
              <a:rPr lang="en-US" baseline="0" dirty="0" smtClean="0"/>
              <a:t> the</a:t>
            </a:r>
            <a:r>
              <a:rPr lang="en-US" dirty="0" smtClean="0"/>
              <a:t> Curriculum</a:t>
            </a:r>
            <a:r>
              <a:rPr lang="en-US" baseline="0" dirty="0" smtClean="0"/>
              <a:t> Guidelines, are more specific about the areas to be covered in our curriculum.  This is an example of one section.</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13</a:t>
            </a:fld>
            <a:endParaRPr lang="en-US"/>
          </a:p>
        </p:txBody>
      </p:sp>
    </p:spTree>
    <p:extLst>
      <p:ext uri="{BB962C8B-B14F-4D97-AF65-F5344CB8AC3E}">
        <p14:creationId xmlns:p14="http://schemas.microsoft.com/office/powerpoint/2010/main" val="188439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a:t>
            </a:r>
            <a:r>
              <a:rPr lang="en-US" baseline="0" dirty="0" smtClean="0"/>
              <a:t> the Guidelines drill down to even more specifics of topics to be covered.  I found this helpful when looking for gaps in what we have covered in our didactics.</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14</a:t>
            </a:fld>
            <a:endParaRPr lang="en-US"/>
          </a:p>
        </p:txBody>
      </p:sp>
    </p:spTree>
    <p:extLst>
      <p:ext uri="{BB962C8B-B14F-4D97-AF65-F5344CB8AC3E}">
        <p14:creationId xmlns:p14="http://schemas.microsoft.com/office/powerpoint/2010/main" val="1884399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Guidelines</a:t>
            </a:r>
            <a:r>
              <a:rPr lang="en-US" baseline="0" dirty="0" smtClean="0"/>
              <a:t> also provide very useful resources for each of the areas to be covered. Here is one example.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15</a:t>
            </a:fld>
            <a:endParaRPr lang="en-US"/>
          </a:p>
        </p:txBody>
      </p:sp>
    </p:spTree>
    <p:extLst>
      <p:ext uri="{BB962C8B-B14F-4D97-AF65-F5344CB8AC3E}">
        <p14:creationId xmlns:p14="http://schemas.microsoft.com/office/powerpoint/2010/main" val="18843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third resource,</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Milestones, are competency-based developmental outcomes.</a:t>
            </a:r>
            <a:r>
              <a:rPr lang="en-US" sz="1200" kern="1200" baseline="0" dirty="0" smtClean="0">
                <a:solidFill>
                  <a:schemeClr val="tx1"/>
                </a:solidFill>
                <a:effectLst/>
                <a:latin typeface="+mn-lt"/>
                <a:ea typeface="+mn-ea"/>
                <a:cs typeface="+mn-cs"/>
              </a:rPr>
              <a:t> They are important because resident progress is assessed using these milestones. </a:t>
            </a:r>
          </a:p>
          <a:p>
            <a:pPr defTabSz="465887">
              <a:defRPr/>
            </a:pPr>
            <a:r>
              <a:rPr lang="en-US" baseline="0" dirty="0" smtClean="0"/>
              <a:t>The </a:t>
            </a:r>
            <a:r>
              <a:rPr lang="en-US" dirty="0" smtClean="0"/>
              <a:t>Milestones, are organized around the 6 core ACGME competencies (Patient Care,</a:t>
            </a:r>
            <a:r>
              <a:rPr lang="en-US" baseline="0" dirty="0" smtClean="0"/>
              <a:t> Medical Knowledge, </a:t>
            </a:r>
            <a:r>
              <a:rPr lang="en-US" baseline="0" dirty="0" err="1" smtClean="0"/>
              <a:t>etc</a:t>
            </a:r>
            <a:r>
              <a:rPr lang="en-US" baseline="0" dirty="0" smtClean="0"/>
              <a:t>).  </a:t>
            </a:r>
          </a:p>
          <a:p>
            <a:pPr defTabSz="465887">
              <a:defRPr/>
            </a:pPr>
            <a:r>
              <a:rPr lang="en-US" baseline="0" dirty="0" smtClean="0"/>
              <a:t>A</a:t>
            </a:r>
            <a:r>
              <a:rPr lang="en-US" dirty="0" smtClean="0"/>
              <a:t>nd Family Medicine has identified sub-competencies</a:t>
            </a:r>
            <a:r>
              <a:rPr lang="en-US" baseline="0" dirty="0" smtClean="0"/>
              <a:t> within each of these areas, resulting in </a:t>
            </a:r>
            <a:r>
              <a:rPr lang="en-US" dirty="0" smtClean="0"/>
              <a:t>22 sub-competencies.  </a:t>
            </a:r>
          </a:p>
          <a:p>
            <a:pPr defTabSz="465887">
              <a:defRPr/>
            </a:pPr>
            <a:endParaRPr lang="en-US" dirty="0" smtClean="0"/>
          </a:p>
          <a:p>
            <a:pPr defTabSz="465887">
              <a:defRPr/>
            </a:pPr>
            <a:endParaRPr lang="en-US" dirty="0" smtClean="0"/>
          </a:p>
          <a:p>
            <a:pPr defTabSz="465887">
              <a:defRPr/>
            </a:pPr>
            <a:r>
              <a:rPr lang="en-US" dirty="0" smtClean="0"/>
              <a:t>--Note</a:t>
            </a:r>
            <a:r>
              <a:rPr lang="en-US" baseline="0" dirty="0" smtClean="0"/>
              <a:t> if someone asks: </a:t>
            </a:r>
            <a:r>
              <a:rPr lang="en-US" dirty="0" smtClean="0"/>
              <a:t>EPAs (</a:t>
            </a:r>
            <a:r>
              <a:rPr lang="en-US" dirty="0" err="1" smtClean="0"/>
              <a:t>Entrustable</a:t>
            </a:r>
            <a:r>
              <a:rPr lang="en-US" dirty="0" smtClean="0"/>
              <a:t> Professional Activity)</a:t>
            </a:r>
            <a:r>
              <a:rPr lang="en-US" baseline="0" dirty="0" smtClean="0"/>
              <a:t> </a:t>
            </a:r>
            <a:r>
              <a:rPr lang="en-US" dirty="0" smtClean="0"/>
              <a:t>may incorporate multiple competencies.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16</a:t>
            </a:fld>
            <a:endParaRPr lang="en-US"/>
          </a:p>
        </p:txBody>
      </p:sp>
    </p:spTree>
    <p:extLst>
      <p:ext uri="{BB962C8B-B14F-4D97-AF65-F5344CB8AC3E}">
        <p14:creationId xmlns:p14="http://schemas.microsoft.com/office/powerpoint/2010/main" val="222034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Here </a:t>
            </a:r>
            <a:r>
              <a:rPr lang="en-US" dirty="0"/>
              <a:t>is an example of one Communication sub-competency: </a:t>
            </a:r>
            <a:r>
              <a:rPr lang="en-US" b="1" dirty="0"/>
              <a:t>C-2 Communicates effectively with patients, families, and the public.</a:t>
            </a:r>
          </a:p>
          <a:p>
            <a:pPr defTabSz="465887">
              <a:defRPr/>
            </a:pPr>
            <a:r>
              <a:rPr lang="en-US" dirty="0"/>
              <a:t>Each sub-competency has specific behavioral milestones, such as this one in Level 2: </a:t>
            </a:r>
            <a:r>
              <a:rPr lang="en-US" b="1" dirty="0"/>
              <a:t>Matches modality of communication to patient needs, health literacy, and context.</a:t>
            </a:r>
          </a:p>
          <a:p>
            <a:pPr defTabSz="465887">
              <a:defRPr/>
            </a:pPr>
            <a:r>
              <a:rPr lang="en-US" dirty="0"/>
              <a:t>There are 5 levels of competency, and Level 4 is designed to be the graduation target. </a:t>
            </a:r>
            <a:r>
              <a:rPr lang="en-US" dirty="0" smtClean="0"/>
              <a:t>Level 5 is aspirational.</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17</a:t>
            </a:fld>
            <a:endParaRPr lang="en-US"/>
          </a:p>
        </p:txBody>
      </p:sp>
    </p:spTree>
    <p:extLst>
      <p:ext uri="{BB962C8B-B14F-4D97-AF65-F5344CB8AC3E}">
        <p14:creationId xmlns:p14="http://schemas.microsoft.com/office/powerpoint/2010/main" val="222034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in summary, these 3 resources are useful to review as you plan your curriculum.  We gave you the references on our Resource List.  Now Matt will review some principles to keep in mind as you design your learning activities.</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18</a:t>
            </a:fld>
            <a:endParaRPr lang="en-US"/>
          </a:p>
        </p:txBody>
      </p:sp>
    </p:spTree>
    <p:extLst>
      <p:ext uri="{BB962C8B-B14F-4D97-AF65-F5344CB8AC3E}">
        <p14:creationId xmlns:p14="http://schemas.microsoft.com/office/powerpoint/2010/main" val="210412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19</a:t>
            </a:fld>
            <a:endParaRPr lang="en-US"/>
          </a:p>
        </p:txBody>
      </p:sp>
    </p:spTree>
    <p:extLst>
      <p:ext uri="{BB962C8B-B14F-4D97-AF65-F5344CB8AC3E}">
        <p14:creationId xmlns:p14="http://schemas.microsoft.com/office/powerpoint/2010/main" val="321567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a:t>
            </a:fld>
            <a:endParaRPr lang="en-US"/>
          </a:p>
        </p:txBody>
      </p:sp>
    </p:spTree>
    <p:extLst>
      <p:ext uri="{BB962C8B-B14F-4D97-AF65-F5344CB8AC3E}">
        <p14:creationId xmlns:p14="http://schemas.microsoft.com/office/powerpoint/2010/main" val="1467770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20</a:t>
            </a:fld>
            <a:endParaRPr lang="en-US"/>
          </a:p>
        </p:txBody>
      </p:sp>
    </p:spTree>
    <p:extLst>
      <p:ext uri="{BB962C8B-B14F-4D97-AF65-F5344CB8AC3E}">
        <p14:creationId xmlns:p14="http://schemas.microsoft.com/office/powerpoint/2010/main" val="71100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21</a:t>
            </a:fld>
            <a:endParaRPr lang="en-US"/>
          </a:p>
        </p:txBody>
      </p:sp>
    </p:spTree>
    <p:extLst>
      <p:ext uri="{BB962C8B-B14F-4D97-AF65-F5344CB8AC3E}">
        <p14:creationId xmlns:p14="http://schemas.microsoft.com/office/powerpoint/2010/main" val="41184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22</a:t>
            </a:fld>
            <a:endParaRPr lang="en-US"/>
          </a:p>
        </p:txBody>
      </p:sp>
    </p:spTree>
    <p:extLst>
      <p:ext uri="{BB962C8B-B14F-4D97-AF65-F5344CB8AC3E}">
        <p14:creationId xmlns:p14="http://schemas.microsoft.com/office/powerpoint/2010/main" val="130333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23</a:t>
            </a:fld>
            <a:endParaRPr lang="en-US"/>
          </a:p>
        </p:txBody>
      </p:sp>
    </p:spTree>
    <p:extLst>
      <p:ext uri="{BB962C8B-B14F-4D97-AF65-F5344CB8AC3E}">
        <p14:creationId xmlns:p14="http://schemas.microsoft.com/office/powerpoint/2010/main" val="2910329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24</a:t>
            </a:fld>
            <a:endParaRPr lang="en-US"/>
          </a:p>
        </p:txBody>
      </p:sp>
    </p:spTree>
    <p:extLst>
      <p:ext uri="{BB962C8B-B14F-4D97-AF65-F5344CB8AC3E}">
        <p14:creationId xmlns:p14="http://schemas.microsoft.com/office/powerpoint/2010/main" val="53276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25</a:t>
            </a:fld>
            <a:endParaRPr lang="en-US"/>
          </a:p>
        </p:txBody>
      </p:sp>
    </p:spTree>
    <p:extLst>
      <p:ext uri="{BB962C8B-B14F-4D97-AF65-F5344CB8AC3E}">
        <p14:creationId xmlns:p14="http://schemas.microsoft.com/office/powerpoint/2010/main" val="3252074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26</a:t>
            </a:fld>
            <a:endParaRPr lang="en-US"/>
          </a:p>
        </p:txBody>
      </p:sp>
    </p:spTree>
    <p:extLst>
      <p:ext uri="{BB962C8B-B14F-4D97-AF65-F5344CB8AC3E}">
        <p14:creationId xmlns:p14="http://schemas.microsoft.com/office/powerpoint/2010/main" val="1729745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7-7-7 resident/year; community based with a relatively new med school affiliated</a:t>
            </a:r>
            <a:r>
              <a:rPr lang="en-US" baseline="0" dirty="0" smtClean="0"/>
              <a:t> with Tufts; IM, Sports Med and Preventive Med fellowships</a:t>
            </a:r>
          </a:p>
          <a:p>
            <a:r>
              <a:rPr lang="en-US" baseline="0" dirty="0" smtClean="0"/>
              <a:t>Review and link what we do well and curriculum goals</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27</a:t>
            </a:fld>
            <a:endParaRPr lang="en-US"/>
          </a:p>
        </p:txBody>
      </p:sp>
    </p:spTree>
    <p:extLst>
      <p:ext uri="{BB962C8B-B14F-4D97-AF65-F5344CB8AC3E}">
        <p14:creationId xmlns:p14="http://schemas.microsoft.com/office/powerpoint/2010/main" val="1869312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28</a:t>
            </a:fld>
            <a:endParaRPr lang="en-US"/>
          </a:p>
        </p:txBody>
      </p:sp>
    </p:spTree>
    <p:extLst>
      <p:ext uri="{BB962C8B-B14F-4D97-AF65-F5344CB8AC3E}">
        <p14:creationId xmlns:p14="http://schemas.microsoft.com/office/powerpoint/2010/main" val="44824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29</a:t>
            </a:fld>
            <a:endParaRPr lang="en-US"/>
          </a:p>
        </p:txBody>
      </p:sp>
    </p:spTree>
    <p:extLst>
      <p:ext uri="{BB962C8B-B14F-4D97-AF65-F5344CB8AC3E}">
        <p14:creationId xmlns:p14="http://schemas.microsoft.com/office/powerpoint/2010/main" val="154634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a:t>
            </a:fld>
            <a:endParaRPr lang="en-US"/>
          </a:p>
        </p:txBody>
      </p:sp>
    </p:spTree>
    <p:extLst>
      <p:ext uri="{BB962C8B-B14F-4D97-AF65-F5344CB8AC3E}">
        <p14:creationId xmlns:p14="http://schemas.microsoft.com/office/powerpoint/2010/main" val="3485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30</a:t>
            </a:fld>
            <a:endParaRPr lang="en-US"/>
          </a:p>
        </p:txBody>
      </p:sp>
    </p:spTree>
    <p:extLst>
      <p:ext uri="{BB962C8B-B14F-4D97-AF65-F5344CB8AC3E}">
        <p14:creationId xmlns:p14="http://schemas.microsoft.com/office/powerpoint/2010/main" val="3102057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31</a:t>
            </a:fld>
            <a:endParaRPr lang="en-US"/>
          </a:p>
        </p:txBody>
      </p:sp>
    </p:spTree>
    <p:extLst>
      <p:ext uri="{BB962C8B-B14F-4D97-AF65-F5344CB8AC3E}">
        <p14:creationId xmlns:p14="http://schemas.microsoft.com/office/powerpoint/2010/main" val="4269804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32</a:t>
            </a:fld>
            <a:endParaRPr lang="en-US"/>
          </a:p>
        </p:txBody>
      </p:sp>
    </p:spTree>
    <p:extLst>
      <p:ext uri="{BB962C8B-B14F-4D97-AF65-F5344CB8AC3E}">
        <p14:creationId xmlns:p14="http://schemas.microsoft.com/office/powerpoint/2010/main" val="258230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33</a:t>
            </a:fld>
            <a:endParaRPr lang="en-US"/>
          </a:p>
        </p:txBody>
      </p:sp>
    </p:spTree>
    <p:extLst>
      <p:ext uri="{BB962C8B-B14F-4D97-AF65-F5344CB8AC3E}">
        <p14:creationId xmlns:p14="http://schemas.microsoft.com/office/powerpoint/2010/main" val="554320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34</a:t>
            </a:fld>
            <a:endParaRPr lang="en-US"/>
          </a:p>
        </p:txBody>
      </p:sp>
    </p:spTree>
    <p:extLst>
      <p:ext uri="{BB962C8B-B14F-4D97-AF65-F5344CB8AC3E}">
        <p14:creationId xmlns:p14="http://schemas.microsoft.com/office/powerpoint/2010/main" val="6336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Every Family Medicine residency has to impart</a:t>
            </a:r>
            <a:r>
              <a:rPr lang="en-US" baseline="0" dirty="0" smtClean="0"/>
              <a:t> a core set of knowledge, skills, and attitudes to help their residents achieve competency.  But the distinctive nature of each residency’s setting demands a unique curriculum design.  On this worksheet we have identified some of the </a:t>
            </a:r>
            <a:r>
              <a:rPr lang="en-US" u="sng" dirty="0"/>
              <a:t>program characteristics relevant to curriculum design</a:t>
            </a:r>
            <a:r>
              <a:rPr lang="en-US" dirty="0"/>
              <a:t>.  </a:t>
            </a:r>
            <a:r>
              <a:rPr lang="en-US" u="none" baseline="0" dirty="0" smtClean="0"/>
              <a:t>Take</a:t>
            </a:r>
            <a:r>
              <a:rPr lang="en-US" baseline="0" dirty="0" smtClean="0"/>
              <a:t> 3 minutes to complete this worksheet to describe your residency.  For today’s purposes, it is fine to estimate or guess. </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4</a:t>
            </a:fld>
            <a:endParaRPr lang="en-US"/>
          </a:p>
        </p:txBody>
      </p:sp>
    </p:spTree>
    <p:extLst>
      <p:ext uri="{BB962C8B-B14F-4D97-AF65-F5344CB8AC3E}">
        <p14:creationId xmlns:p14="http://schemas.microsoft.com/office/powerpoint/2010/main" val="117676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5</a:t>
            </a:fld>
            <a:endParaRPr lang="en-US"/>
          </a:p>
        </p:txBody>
      </p:sp>
    </p:spTree>
    <p:extLst>
      <p:ext uri="{BB962C8B-B14F-4D97-AF65-F5344CB8AC3E}">
        <p14:creationId xmlns:p14="http://schemas.microsoft.com/office/powerpoint/2010/main" val="284656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scan:  </a:t>
            </a:r>
          </a:p>
          <a:p>
            <a:r>
              <a:rPr lang="en-US" dirty="0" smtClean="0"/>
              <a:t>1) career</a:t>
            </a:r>
            <a:r>
              <a:rPr lang="en-US" baseline="0" dirty="0" smtClean="0"/>
              <a:t> development:  new: 1-3 years;  middle: 4-10 years or later stage of faculty career in family medicine: 11+ years </a:t>
            </a:r>
          </a:p>
          <a:p>
            <a:r>
              <a:rPr lang="en-US" dirty="0" smtClean="0"/>
              <a:t>2) setting:</a:t>
            </a:r>
            <a:r>
              <a:rPr lang="en-US" baseline="0" dirty="0" smtClean="0"/>
              <a:t>  university, community, hybrid</a:t>
            </a:r>
          </a:p>
          <a:p>
            <a:r>
              <a:rPr lang="en-US" baseline="0" dirty="0" smtClean="0"/>
              <a:t>3) Present curriculum stage:  developing curriculum from scratch   to    well-developed curriculum, where you are making the curriculum your own</a:t>
            </a:r>
            <a:endParaRPr lang="en-US" dirty="0"/>
          </a:p>
        </p:txBody>
      </p:sp>
      <p:sp>
        <p:nvSpPr>
          <p:cNvPr id="4" name="Slide Number Placeholder 3"/>
          <p:cNvSpPr>
            <a:spLocks noGrp="1"/>
          </p:cNvSpPr>
          <p:nvPr>
            <p:ph type="sldNum" sz="quarter" idx="10"/>
          </p:nvPr>
        </p:nvSpPr>
        <p:spPr/>
        <p:txBody>
          <a:bodyPr/>
          <a:lstStyle/>
          <a:p>
            <a:fld id="{BD5FF40C-5D37-6347-B5E2-F7761E8641AA}" type="slidenum">
              <a:rPr lang="en-US" smtClean="0"/>
              <a:t>6</a:t>
            </a:fld>
            <a:endParaRPr lang="en-US"/>
          </a:p>
        </p:txBody>
      </p:sp>
    </p:spTree>
    <p:extLst>
      <p:ext uri="{BB962C8B-B14F-4D97-AF65-F5344CB8AC3E}">
        <p14:creationId xmlns:p14="http://schemas.microsoft.com/office/powerpoint/2010/main" val="286244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7</a:t>
            </a:fld>
            <a:endParaRPr lang="en-US"/>
          </a:p>
        </p:txBody>
      </p:sp>
    </p:spTree>
    <p:extLst>
      <p:ext uri="{BB962C8B-B14F-4D97-AF65-F5344CB8AC3E}">
        <p14:creationId xmlns:p14="http://schemas.microsoft.com/office/powerpoint/2010/main" val="32434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8</a:t>
            </a:fld>
            <a:endParaRPr lang="en-US"/>
          </a:p>
        </p:txBody>
      </p:sp>
    </p:spTree>
    <p:extLst>
      <p:ext uri="{BB962C8B-B14F-4D97-AF65-F5344CB8AC3E}">
        <p14:creationId xmlns:p14="http://schemas.microsoft.com/office/powerpoint/2010/main" val="405600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FF40C-5D37-6347-B5E2-F7761E8641AA}" type="slidenum">
              <a:rPr lang="en-US" smtClean="0"/>
              <a:t>9</a:t>
            </a:fld>
            <a:endParaRPr lang="en-US"/>
          </a:p>
        </p:txBody>
      </p:sp>
    </p:spTree>
    <p:extLst>
      <p:ext uri="{BB962C8B-B14F-4D97-AF65-F5344CB8AC3E}">
        <p14:creationId xmlns:p14="http://schemas.microsoft.com/office/powerpoint/2010/main" val="125057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6990DD1-4D9E-482B-9EE8-3FD9F0330012}" type="datetimeFigureOut">
              <a:rPr lang="en-US" smtClean="0"/>
              <a:t>04/13/2017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4450D5B-9CDB-4EEE-8640-952C591037BE}" type="slidenum">
              <a:rPr lang="en-US" smtClean="0"/>
              <a:t>‹#›</a:t>
            </a:fld>
            <a:endParaRPr lang="en-US"/>
          </a:p>
        </p:txBody>
      </p:sp>
    </p:spTree>
    <p:extLst>
      <p:ext uri="{BB962C8B-B14F-4D97-AF65-F5344CB8AC3E}">
        <p14:creationId xmlns:p14="http://schemas.microsoft.com/office/powerpoint/2010/main" val="3155555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Curriculum Design and Development:  A Behavioral Science and Family Systems Focus</a:t>
            </a:r>
          </a:p>
        </p:txBody>
      </p:sp>
      <p:sp>
        <p:nvSpPr>
          <p:cNvPr id="3" name="Subtitle 2"/>
          <p:cNvSpPr>
            <a:spLocks noGrp="1"/>
          </p:cNvSpPr>
          <p:nvPr>
            <p:ph type="subTitle" idx="1"/>
          </p:nvPr>
        </p:nvSpPr>
        <p:spPr/>
        <p:txBody>
          <a:bodyPr/>
          <a:lstStyle/>
          <a:p>
            <a:r>
              <a:rPr lang="en-US" dirty="0" smtClean="0"/>
              <a:t>Julie M. Schirmer, LCSW</a:t>
            </a:r>
          </a:p>
          <a:p>
            <a:r>
              <a:rPr lang="en-US" dirty="0" smtClean="0"/>
              <a:t>Matt Martin, PhD</a:t>
            </a:r>
          </a:p>
          <a:p>
            <a:r>
              <a:rPr lang="en-US" dirty="0" smtClean="0"/>
              <a:t>Theodore Siedlecki, Jr., PhD</a:t>
            </a:r>
            <a:endParaRPr lang="en-US" dirty="0"/>
          </a:p>
        </p:txBody>
      </p:sp>
    </p:spTree>
    <p:extLst>
      <p:ext uri="{BB962C8B-B14F-4D97-AF65-F5344CB8AC3E}">
        <p14:creationId xmlns:p14="http://schemas.microsoft.com/office/powerpoint/2010/main" val="272187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3175" y="1641310"/>
            <a:ext cx="5380174" cy="2293748"/>
          </a:xfrm>
        </p:spPr>
        <p:txBody>
          <a:bodyPr>
            <a:noAutofit/>
          </a:bodyPr>
          <a:lstStyle/>
          <a:p>
            <a:r>
              <a:rPr lang="en-US" sz="4800" dirty="0" smtClean="0"/>
              <a:t>Standards,</a:t>
            </a:r>
            <a:br>
              <a:rPr lang="en-US" sz="4800" dirty="0" smtClean="0"/>
            </a:br>
            <a:r>
              <a:rPr lang="en-US" sz="2000" dirty="0" smtClean="0"/>
              <a:t> </a:t>
            </a:r>
            <a:r>
              <a:rPr lang="en-US" sz="4800" dirty="0" smtClean="0"/>
              <a:t>Guidelines,</a:t>
            </a:r>
            <a:br>
              <a:rPr lang="en-US" sz="4800" dirty="0" smtClean="0"/>
            </a:br>
            <a:r>
              <a:rPr lang="en-US" sz="4800" dirty="0" smtClean="0"/>
              <a:t>and Milestones</a:t>
            </a:r>
            <a:endParaRPr lang="en-US" sz="4800" dirty="0"/>
          </a:p>
        </p:txBody>
      </p:sp>
      <p:pic>
        <p:nvPicPr>
          <p:cNvPr id="3" name="Picture 2"/>
          <p:cNvPicPr>
            <a:picLocks noChangeAspect="1"/>
          </p:cNvPicPr>
          <p:nvPr/>
        </p:nvPicPr>
        <p:blipFill>
          <a:blip r:embed="rId3"/>
          <a:stretch>
            <a:fillRect/>
          </a:stretch>
        </p:blipFill>
        <p:spPr>
          <a:xfrm>
            <a:off x="448399" y="4434027"/>
            <a:ext cx="2081907" cy="1553423"/>
          </a:xfrm>
          <a:prstGeom prst="rect">
            <a:avLst/>
          </a:prstGeom>
        </p:spPr>
      </p:pic>
      <p:pic>
        <p:nvPicPr>
          <p:cNvPr id="4" name="Picture 3"/>
          <p:cNvPicPr>
            <a:picLocks noChangeAspect="1"/>
          </p:cNvPicPr>
          <p:nvPr/>
        </p:nvPicPr>
        <p:blipFill>
          <a:blip r:embed="rId4"/>
          <a:stretch>
            <a:fillRect/>
          </a:stretch>
        </p:blipFill>
        <p:spPr>
          <a:xfrm>
            <a:off x="3120281" y="4434027"/>
            <a:ext cx="2383869" cy="1553423"/>
          </a:xfrm>
          <a:prstGeom prst="rect">
            <a:avLst/>
          </a:prstGeom>
        </p:spPr>
      </p:pic>
      <p:pic>
        <p:nvPicPr>
          <p:cNvPr id="5" name="Picture 4"/>
          <p:cNvPicPr>
            <a:picLocks noChangeAspect="1"/>
          </p:cNvPicPr>
          <p:nvPr/>
        </p:nvPicPr>
        <p:blipFill>
          <a:blip r:embed="rId5"/>
          <a:stretch>
            <a:fillRect/>
          </a:stretch>
        </p:blipFill>
        <p:spPr>
          <a:xfrm>
            <a:off x="6091686" y="4434027"/>
            <a:ext cx="2651173" cy="1764235"/>
          </a:xfrm>
          <a:prstGeom prst="rect">
            <a:avLst/>
          </a:prstGeom>
        </p:spPr>
      </p:pic>
    </p:spTree>
    <p:extLst>
      <p:ext uri="{BB962C8B-B14F-4D97-AF65-F5344CB8AC3E}">
        <p14:creationId xmlns:p14="http://schemas.microsoft.com/office/powerpoint/2010/main" val="167877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covering the basics?</a:t>
            </a:r>
            <a:endParaRPr lang="en-US" dirty="0"/>
          </a:p>
        </p:txBody>
      </p:sp>
      <p:grpSp>
        <p:nvGrpSpPr>
          <p:cNvPr id="17" name="Group 16"/>
          <p:cNvGrpSpPr/>
          <p:nvPr/>
        </p:nvGrpSpPr>
        <p:grpSpPr>
          <a:xfrm>
            <a:off x="4954520" y="1891637"/>
            <a:ext cx="3897222" cy="2916617"/>
            <a:chOff x="547918" y="3685573"/>
            <a:chExt cx="3580350" cy="2664951"/>
          </a:xfrm>
        </p:grpSpPr>
        <p:sp>
          <p:nvSpPr>
            <p:cNvPr id="15" name="Rectangle 14"/>
            <p:cNvSpPr/>
            <p:nvPr/>
          </p:nvSpPr>
          <p:spPr>
            <a:xfrm>
              <a:off x="547918" y="3685573"/>
              <a:ext cx="3580350" cy="26649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7-04-09 at 10.23.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46" y="3766981"/>
              <a:ext cx="3394804" cy="2473902"/>
            </a:xfrm>
            <a:prstGeom prst="rect">
              <a:avLst/>
            </a:prstGeom>
            <a:ln>
              <a:solidFill>
                <a:schemeClr val="tx1"/>
              </a:solidFill>
            </a:ln>
          </p:spPr>
        </p:pic>
      </p:grpSp>
      <p:grpSp>
        <p:nvGrpSpPr>
          <p:cNvPr id="3" name="Group 2"/>
          <p:cNvGrpSpPr/>
          <p:nvPr/>
        </p:nvGrpSpPr>
        <p:grpSpPr>
          <a:xfrm>
            <a:off x="199479" y="4957717"/>
            <a:ext cx="8657302" cy="1503465"/>
            <a:chOff x="377823" y="2087047"/>
            <a:chExt cx="8138882" cy="1503465"/>
          </a:xfrm>
        </p:grpSpPr>
        <p:sp>
          <p:nvSpPr>
            <p:cNvPr id="16" name="Rectangle 15"/>
            <p:cNvSpPr/>
            <p:nvPr/>
          </p:nvSpPr>
          <p:spPr>
            <a:xfrm>
              <a:off x="377823" y="2087047"/>
              <a:ext cx="8138882" cy="1503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creen Shot 2017-04-09 at 10.26.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35" y="2270531"/>
              <a:ext cx="3378200" cy="1079500"/>
            </a:xfrm>
            <a:prstGeom prst="rect">
              <a:avLst/>
            </a:prstGeom>
          </p:spPr>
        </p:pic>
        <p:pic>
          <p:nvPicPr>
            <p:cNvPr id="20" name="Picture 19" descr="Screen Shot 2017-04-09 at 10.26.1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704" y="2295931"/>
              <a:ext cx="3378200" cy="1054100"/>
            </a:xfrm>
            <a:prstGeom prst="rect">
              <a:avLst/>
            </a:prstGeom>
          </p:spPr>
        </p:pic>
      </p:grpSp>
      <p:grpSp>
        <p:nvGrpSpPr>
          <p:cNvPr id="4" name="Group 3"/>
          <p:cNvGrpSpPr/>
          <p:nvPr/>
        </p:nvGrpSpPr>
        <p:grpSpPr>
          <a:xfrm>
            <a:off x="288429" y="1891637"/>
            <a:ext cx="4239701" cy="2916617"/>
            <a:chOff x="4447099" y="3819475"/>
            <a:chExt cx="4239701" cy="2916617"/>
          </a:xfrm>
        </p:grpSpPr>
        <p:sp>
          <p:nvSpPr>
            <p:cNvPr id="10" name="Rectangle 9"/>
            <p:cNvSpPr/>
            <p:nvPr/>
          </p:nvSpPr>
          <p:spPr>
            <a:xfrm>
              <a:off x="4447099" y="3819475"/>
              <a:ext cx="4239701" cy="29166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Screen Shot 2017-04-09 at 10.32.2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263" y="3908571"/>
              <a:ext cx="3766087" cy="1364716"/>
            </a:xfrm>
            <a:prstGeom prst="rect">
              <a:avLst/>
            </a:prstGeom>
          </p:spPr>
        </p:pic>
        <p:pic>
          <p:nvPicPr>
            <p:cNvPr id="22" name="Picture 21" descr="Screen Shot 2017-04-09 at 10.29.5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8130" y="5380461"/>
              <a:ext cx="4070830" cy="1235637"/>
            </a:xfrm>
            <a:prstGeom prst="rect">
              <a:avLst/>
            </a:prstGeom>
          </p:spPr>
        </p:pic>
      </p:grpSp>
    </p:spTree>
    <p:extLst>
      <p:ext uri="{BB962C8B-B14F-4D97-AF65-F5344CB8AC3E}">
        <p14:creationId xmlns:p14="http://schemas.microsoft.com/office/powerpoint/2010/main" val="16733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ACGME Requirements for Family Medicine</a:t>
            </a:r>
            <a:br>
              <a:rPr lang="en-US" sz="2800" dirty="0"/>
            </a:b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382608405"/>
              </p:ext>
            </p:extLst>
          </p:nvPr>
        </p:nvGraphicFramePr>
        <p:xfrm>
          <a:off x="544302" y="1701477"/>
          <a:ext cx="8142497" cy="4720832"/>
        </p:xfrm>
        <a:graphic>
          <a:graphicData uri="http://schemas.openxmlformats.org/drawingml/2006/table">
            <a:tbl>
              <a:tblPr firstRow="1" bandRow="1">
                <a:tableStyleId>{5C22544A-7EE6-4342-B048-85BDC9FD1C3A}</a:tableStyleId>
              </a:tblPr>
              <a:tblGrid>
                <a:gridCol w="2538613"/>
                <a:gridCol w="5603884"/>
              </a:tblGrid>
              <a:tr h="1315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lt1"/>
                          </a:solidFill>
                          <a:effectLst/>
                          <a:latin typeface="+mn-lt"/>
                          <a:ea typeface="+mn-ea"/>
                          <a:cs typeface="+mn-cs"/>
                        </a:rPr>
                        <a:t>IV.A.5.d) </a:t>
                      </a:r>
                      <a:endParaRPr lang="it-IT" dirty="0" smtClean="0"/>
                    </a:p>
                  </a:txBody>
                  <a:tcPr/>
                </a:tc>
                <a:tc>
                  <a:txBody>
                    <a:bodyPr/>
                    <a:lstStyle/>
                    <a:p>
                      <a:r>
                        <a:rPr lang="en-US" sz="2400" b="1" kern="1200" dirty="0" smtClean="0">
                          <a:solidFill>
                            <a:schemeClr val="lt1"/>
                          </a:solidFill>
                          <a:effectLst/>
                          <a:latin typeface="+mn-lt"/>
                          <a:ea typeface="+mn-ea"/>
                          <a:cs typeface="+mn-cs"/>
                        </a:rPr>
                        <a:t>Interpersonal and Communication Skills </a:t>
                      </a:r>
                      <a:endParaRPr lang="en-US" sz="2400" dirty="0" smtClean="0"/>
                    </a:p>
                    <a:p>
                      <a:r>
                        <a:rPr lang="en-US" sz="1800" b="1" kern="1200" dirty="0" smtClean="0">
                          <a:solidFill>
                            <a:schemeClr val="lt1"/>
                          </a:solidFill>
                          <a:effectLst/>
                          <a:latin typeface="+mn-lt"/>
                          <a:ea typeface="+mn-ea"/>
                          <a:cs typeface="+mn-cs"/>
                        </a:rPr>
                        <a:t>Residents must demonstrate interpersonal and communication skills that result in the effective exchange of information and collaboration with patients, their families, and health professionals.  </a:t>
                      </a:r>
                      <a:endParaRPr lang="en-US" sz="1800" dirty="0" smtClean="0"/>
                    </a:p>
                    <a:p>
                      <a:r>
                        <a:rPr lang="en-US" sz="1800" b="1" kern="1200" dirty="0" smtClean="0">
                          <a:solidFill>
                            <a:schemeClr val="lt1"/>
                          </a:solidFill>
                          <a:effectLst/>
                          <a:latin typeface="+mn-lt"/>
                          <a:ea typeface="+mn-ea"/>
                          <a:cs typeface="+mn-cs"/>
                        </a:rPr>
                        <a:t>Residents are expected to: </a:t>
                      </a:r>
                      <a:endParaRPr lang="en-US" sz="1800" dirty="0"/>
                    </a:p>
                  </a:txBody>
                  <a:tcPr/>
                </a:tc>
              </a:tr>
              <a:tr h="9717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800" b="1" kern="1200" dirty="0" smtClean="0">
                          <a:solidFill>
                            <a:schemeClr val="dk1"/>
                          </a:solidFill>
                          <a:effectLst/>
                          <a:latin typeface="+mn-lt"/>
                          <a:ea typeface="+mn-ea"/>
                          <a:cs typeface="+mn-cs"/>
                        </a:rPr>
                        <a:t>IV.A.5.d).(1) </a:t>
                      </a:r>
                      <a:endParaRPr lang="is-IS" dirty="0" smtClean="0"/>
                    </a:p>
                  </a:txBody>
                  <a:tcPr/>
                </a:tc>
                <a:tc>
                  <a:txBody>
                    <a:bodyPr/>
                    <a:lstStyle/>
                    <a:p>
                      <a:r>
                        <a:rPr lang="en-US" sz="1800" b="1" kern="1200" dirty="0" smtClean="0">
                          <a:solidFill>
                            <a:schemeClr val="dk1"/>
                          </a:solidFill>
                          <a:effectLst/>
                          <a:latin typeface="+mn-lt"/>
                          <a:ea typeface="+mn-ea"/>
                          <a:cs typeface="+mn-cs"/>
                        </a:rPr>
                        <a:t>communicate effectively with patients, families, and the public, as appropriate, across a broad range of socioeconomic and cultural backgrounds; </a:t>
                      </a:r>
                      <a:endParaRPr lang="en-US" dirty="0"/>
                    </a:p>
                  </a:txBody>
                  <a:tcPr/>
                </a:tc>
              </a:tr>
              <a:tr h="6385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800" b="1" kern="1200" dirty="0" smtClean="0">
                          <a:solidFill>
                            <a:schemeClr val="dk1"/>
                          </a:solidFill>
                          <a:effectLst/>
                          <a:latin typeface="+mn-lt"/>
                          <a:ea typeface="+mn-ea"/>
                          <a:cs typeface="+mn-cs"/>
                        </a:rPr>
                        <a:t>IV.A.5.d).(2) </a:t>
                      </a:r>
                      <a:endParaRPr lang="is-I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communicate effectively with physicians, other health professionals, and health related agencies; </a:t>
                      </a:r>
                      <a:endParaRPr lang="en-US" dirty="0" smtClean="0"/>
                    </a:p>
                  </a:txBody>
                  <a:tcPr/>
                </a:tc>
              </a:tr>
              <a:tr h="4000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800" b="1" kern="1200" dirty="0" smtClean="0">
                          <a:solidFill>
                            <a:schemeClr val="dk1"/>
                          </a:solidFill>
                          <a:effectLst/>
                          <a:latin typeface="+mn-lt"/>
                          <a:ea typeface="+mn-ea"/>
                          <a:cs typeface="+mn-cs"/>
                        </a:rPr>
                        <a:t>IV.A.5.d).(3) </a:t>
                      </a:r>
                      <a:endParaRPr lang="is-I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work effectively as a member or leader of a health care team or other professional group; </a:t>
                      </a:r>
                      <a:endParaRPr lang="en-US" dirty="0" smtClean="0"/>
                    </a:p>
                  </a:txBody>
                  <a:tcPr/>
                </a:tc>
              </a:tr>
              <a:tr h="4000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sz="1800" b="1" kern="1200" dirty="0" smtClean="0">
                          <a:solidFill>
                            <a:schemeClr val="dk1"/>
                          </a:solidFill>
                          <a:effectLst/>
                          <a:latin typeface="+mn-lt"/>
                          <a:ea typeface="+mn-ea"/>
                          <a:cs typeface="+mn-cs"/>
                        </a:rPr>
                        <a:t>IV.A.5.d).(4) </a:t>
                      </a:r>
                      <a:endParaRPr lang="is-IS"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act in a consultative role to other physicians and health professionals; and, </a:t>
                      </a:r>
                      <a:endParaRPr lang="en-US" dirty="0" smtClean="0"/>
                    </a:p>
                  </a:txBody>
                  <a:tcPr/>
                </a:tc>
              </a:tr>
            </a:tbl>
          </a:graphicData>
        </a:graphic>
      </p:graphicFrame>
    </p:spTree>
    <p:extLst>
      <p:ext uri="{BB962C8B-B14F-4D97-AF65-F5344CB8AC3E}">
        <p14:creationId xmlns:p14="http://schemas.microsoft.com/office/powerpoint/2010/main" val="199110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Curriculum Guidelines: </a:t>
            </a:r>
            <a:r>
              <a:rPr lang="en-US" dirty="0" smtClean="0"/>
              <a:t/>
            </a:r>
            <a:br>
              <a:rPr lang="en-US" dirty="0" smtClean="0"/>
            </a:br>
            <a:r>
              <a:rPr lang="en-US" dirty="0" smtClean="0"/>
              <a:t>Human </a:t>
            </a:r>
            <a:r>
              <a:rPr lang="en-US" dirty="0"/>
              <a:t>Behavior and Mental Health </a:t>
            </a:r>
          </a:p>
        </p:txBody>
      </p:sp>
      <p:pic>
        <p:nvPicPr>
          <p:cNvPr id="5" name="Picture 4" descr="Screen Shot 2017-04-08 at 6.1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67" y="2299181"/>
            <a:ext cx="7764037" cy="4558819"/>
          </a:xfrm>
          <a:prstGeom prst="rect">
            <a:avLst/>
          </a:prstGeom>
          <a:ln>
            <a:noFill/>
          </a:ln>
        </p:spPr>
      </p:pic>
    </p:spTree>
    <p:extLst>
      <p:ext uri="{BB962C8B-B14F-4D97-AF65-F5344CB8AC3E}">
        <p14:creationId xmlns:p14="http://schemas.microsoft.com/office/powerpoint/2010/main" val="1065558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Curriculum Guidelines: </a:t>
            </a:r>
            <a:r>
              <a:rPr lang="en-US" dirty="0" smtClean="0"/>
              <a:t/>
            </a:r>
            <a:br>
              <a:rPr lang="en-US" dirty="0" smtClean="0"/>
            </a:br>
            <a:r>
              <a:rPr lang="en-US" dirty="0" smtClean="0"/>
              <a:t>Human </a:t>
            </a:r>
            <a:r>
              <a:rPr lang="en-US" dirty="0"/>
              <a:t>Behavior and Mental Health </a:t>
            </a:r>
          </a:p>
        </p:txBody>
      </p:sp>
      <p:pic>
        <p:nvPicPr>
          <p:cNvPr id="3" name="Picture 2" descr="Screen Shot 2017-04-08 at 6.20.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87" y="2188664"/>
            <a:ext cx="8147598" cy="4537094"/>
          </a:xfrm>
          <a:prstGeom prst="rect">
            <a:avLst/>
          </a:prstGeom>
        </p:spPr>
      </p:pic>
    </p:spTree>
    <p:extLst>
      <p:ext uri="{BB962C8B-B14F-4D97-AF65-F5344CB8AC3E}">
        <p14:creationId xmlns:p14="http://schemas.microsoft.com/office/powerpoint/2010/main" val="1213061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Curriculum Guidelines: </a:t>
            </a:r>
            <a:r>
              <a:rPr lang="en-US" dirty="0" smtClean="0"/>
              <a:t/>
            </a:r>
            <a:br>
              <a:rPr lang="en-US" dirty="0" smtClean="0"/>
            </a:br>
            <a:r>
              <a:rPr lang="en-US" dirty="0" smtClean="0"/>
              <a:t>Human </a:t>
            </a:r>
            <a:r>
              <a:rPr lang="en-US" dirty="0"/>
              <a:t>Behavior and Mental Health </a:t>
            </a:r>
          </a:p>
        </p:txBody>
      </p:sp>
      <p:pic>
        <p:nvPicPr>
          <p:cNvPr id="4" name="Picture 3" descr="Screen Shot 2017-04-09 at 10.00.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86" y="2087047"/>
            <a:ext cx="8379614" cy="4668891"/>
          </a:xfrm>
          <a:prstGeom prst="rect">
            <a:avLst/>
          </a:prstGeom>
        </p:spPr>
      </p:pic>
    </p:spTree>
    <p:extLst>
      <p:ext uri="{BB962C8B-B14F-4D97-AF65-F5344CB8AC3E}">
        <p14:creationId xmlns:p14="http://schemas.microsoft.com/office/powerpoint/2010/main" val="337454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Medicine Milestones</a:t>
            </a:r>
          </a:p>
        </p:txBody>
      </p:sp>
      <p:graphicFrame>
        <p:nvGraphicFramePr>
          <p:cNvPr id="6" name="Table 5"/>
          <p:cNvGraphicFramePr>
            <a:graphicFrameLocks noGrp="1"/>
          </p:cNvGraphicFramePr>
          <p:nvPr>
            <p:extLst>
              <p:ext uri="{D42A27DB-BD31-4B8C-83A1-F6EECF244321}">
                <p14:modId xmlns:p14="http://schemas.microsoft.com/office/powerpoint/2010/main" val="176700342"/>
              </p:ext>
            </p:extLst>
          </p:nvPr>
        </p:nvGraphicFramePr>
        <p:xfrm>
          <a:off x="457200" y="2574226"/>
          <a:ext cx="7866094" cy="3606193"/>
        </p:xfrm>
        <a:graphic>
          <a:graphicData uri="http://schemas.openxmlformats.org/drawingml/2006/table">
            <a:tbl>
              <a:tblPr firstRow="1" bandRow="1">
                <a:tableStyleId>{5C22544A-7EE6-4342-B048-85BDC9FD1C3A}</a:tableStyleId>
              </a:tblPr>
              <a:tblGrid>
                <a:gridCol w="5643332"/>
                <a:gridCol w="2222762"/>
              </a:tblGrid>
              <a:tr h="805639">
                <a:tc>
                  <a:txBody>
                    <a:bodyPr/>
                    <a:lstStyle/>
                    <a:p>
                      <a:pPr algn="ctr"/>
                      <a:r>
                        <a:rPr lang="en-US" sz="3200" dirty="0" smtClean="0"/>
                        <a:t>ACGME</a:t>
                      </a:r>
                      <a:r>
                        <a:rPr lang="en-US" sz="3200" baseline="0" dirty="0" smtClean="0"/>
                        <a:t> Competency</a:t>
                      </a:r>
                      <a:endParaRPr lang="en-US" sz="3200" dirty="0"/>
                    </a:p>
                  </a:txBody>
                  <a:tcPr/>
                </a:tc>
                <a:tc>
                  <a:txBody>
                    <a:bodyPr/>
                    <a:lstStyle/>
                    <a:p>
                      <a:pPr algn="ctr"/>
                      <a:r>
                        <a:rPr lang="en-US" sz="2000" dirty="0" smtClean="0"/>
                        <a:t>Family Medicine</a:t>
                      </a:r>
                    </a:p>
                    <a:p>
                      <a:pPr algn="ctr"/>
                      <a:r>
                        <a:rPr lang="en-US" sz="2000" dirty="0" smtClean="0"/>
                        <a:t>Sub-competencies</a:t>
                      </a:r>
                      <a:endParaRPr lang="en-US" sz="2000" dirty="0"/>
                    </a:p>
                  </a:txBody>
                  <a:tcPr/>
                </a:tc>
              </a:tr>
              <a:tr h="4667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PATIENT CARE </a:t>
                      </a:r>
                      <a:endParaRPr lang="en-US" dirty="0" smtClean="0"/>
                    </a:p>
                  </a:txBody>
                  <a:tcPr/>
                </a:tc>
                <a:tc>
                  <a:txBody>
                    <a:bodyPr/>
                    <a:lstStyle/>
                    <a:p>
                      <a:pPr algn="ctr"/>
                      <a:r>
                        <a:rPr lang="en-US" dirty="0" smtClean="0"/>
                        <a:t>5</a:t>
                      </a:r>
                      <a:endParaRPr lang="en-US" dirty="0"/>
                    </a:p>
                  </a:txBody>
                  <a:tcPr/>
                </a:tc>
              </a:tr>
              <a:tr h="4667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MEDICAL KNOWLEDGE </a:t>
                      </a:r>
                      <a:endParaRPr lang="en-US" dirty="0" smtClean="0"/>
                    </a:p>
                  </a:txBody>
                  <a:tcPr/>
                </a:tc>
                <a:tc>
                  <a:txBody>
                    <a:bodyPr/>
                    <a:lstStyle/>
                    <a:p>
                      <a:pPr algn="ctr"/>
                      <a:r>
                        <a:rPr lang="en-US" dirty="0" smtClean="0"/>
                        <a:t>2</a:t>
                      </a:r>
                      <a:endParaRPr lang="en-US" dirty="0"/>
                    </a:p>
                  </a:txBody>
                  <a:tcPr/>
                </a:tc>
              </a:tr>
              <a:tr h="466759">
                <a:tc>
                  <a:txBody>
                    <a:bodyPr/>
                    <a:lstStyle/>
                    <a:p>
                      <a:r>
                        <a:rPr lang="en-US" sz="1800" b="1" kern="1200" dirty="0" smtClean="0">
                          <a:solidFill>
                            <a:schemeClr val="dk1"/>
                          </a:solidFill>
                          <a:effectLst/>
                          <a:latin typeface="+mn-lt"/>
                          <a:ea typeface="+mn-ea"/>
                          <a:cs typeface="+mn-cs"/>
                        </a:rPr>
                        <a:t>SYSTEMS-BASED PRACTICE </a:t>
                      </a:r>
                      <a:endParaRPr lang="en-US" dirty="0"/>
                    </a:p>
                  </a:txBody>
                  <a:tcPr/>
                </a:tc>
                <a:tc>
                  <a:txBody>
                    <a:bodyPr/>
                    <a:lstStyle/>
                    <a:p>
                      <a:pPr algn="ctr"/>
                      <a:r>
                        <a:rPr lang="en-US" dirty="0" smtClean="0"/>
                        <a:t>4</a:t>
                      </a:r>
                      <a:endParaRPr lang="en-US" dirty="0"/>
                    </a:p>
                  </a:txBody>
                  <a:tcPr/>
                </a:tc>
              </a:tr>
              <a:tr h="4667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PRACTICE-BASED LEARNING AND IMPROVEMENT </a:t>
                      </a:r>
                      <a:endParaRPr lang="en-US" dirty="0" smtClean="0"/>
                    </a:p>
                  </a:txBody>
                  <a:tcPr/>
                </a:tc>
                <a:tc>
                  <a:txBody>
                    <a:bodyPr/>
                    <a:lstStyle/>
                    <a:p>
                      <a:pPr algn="ctr"/>
                      <a:r>
                        <a:rPr lang="en-US" dirty="0" smtClean="0"/>
                        <a:t>3</a:t>
                      </a:r>
                      <a:endParaRPr lang="en-US" dirty="0"/>
                    </a:p>
                  </a:txBody>
                  <a:tcPr/>
                </a:tc>
              </a:tr>
              <a:tr h="4667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PROFESSIONALISM </a:t>
                      </a:r>
                      <a:endParaRPr lang="en-US" dirty="0" smtClean="0"/>
                    </a:p>
                  </a:txBody>
                  <a:tcPr/>
                </a:tc>
                <a:tc>
                  <a:txBody>
                    <a:bodyPr/>
                    <a:lstStyle/>
                    <a:p>
                      <a:pPr algn="ctr"/>
                      <a:r>
                        <a:rPr lang="en-US" dirty="0" smtClean="0"/>
                        <a:t>4</a:t>
                      </a:r>
                      <a:endParaRPr lang="en-US" dirty="0"/>
                    </a:p>
                  </a:txBody>
                  <a:tcPr/>
                </a:tc>
              </a:tr>
              <a:tr h="4667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COMMUNICATION </a:t>
                      </a:r>
                      <a:endParaRPr lang="en-US" dirty="0" smtClean="0"/>
                    </a:p>
                  </a:txBody>
                  <a:tcPr/>
                </a:tc>
                <a:tc>
                  <a:txBody>
                    <a:bodyPr/>
                    <a:lstStyle/>
                    <a:p>
                      <a:pPr algn="ctr"/>
                      <a:r>
                        <a:rPr lang="en-US" dirty="0" smtClean="0"/>
                        <a:t>4</a:t>
                      </a:r>
                      <a:endParaRPr lang="en-US" dirty="0"/>
                    </a:p>
                  </a:txBody>
                  <a:tcPr/>
                </a:tc>
              </a:tr>
            </a:tbl>
          </a:graphicData>
        </a:graphic>
      </p:graphicFrame>
    </p:spTree>
    <p:extLst>
      <p:ext uri="{BB962C8B-B14F-4D97-AF65-F5344CB8AC3E}">
        <p14:creationId xmlns:p14="http://schemas.microsoft.com/office/powerpoint/2010/main" val="146656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08 at 5.32.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3" y="2247172"/>
            <a:ext cx="8325559" cy="4610828"/>
          </a:xfrm>
          <a:prstGeom prst="rect">
            <a:avLst/>
          </a:prstGeom>
        </p:spPr>
      </p:pic>
      <p:sp>
        <p:nvSpPr>
          <p:cNvPr id="2" name="Title 1"/>
          <p:cNvSpPr>
            <a:spLocks noGrp="1"/>
          </p:cNvSpPr>
          <p:nvPr>
            <p:ph type="title"/>
          </p:nvPr>
        </p:nvSpPr>
        <p:spPr/>
        <p:txBody>
          <a:bodyPr/>
          <a:lstStyle/>
          <a:p>
            <a:r>
              <a:rPr lang="en-US" dirty="0"/>
              <a:t>Family Medicine Milestones</a:t>
            </a:r>
          </a:p>
        </p:txBody>
      </p:sp>
      <p:pic>
        <p:nvPicPr>
          <p:cNvPr id="4" name="Picture 3" descr="Screen Shot 2017-04-08 at 5.59.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33" y="2042132"/>
            <a:ext cx="8070813" cy="3164866"/>
          </a:xfrm>
          <a:prstGeom prst="rect">
            <a:avLst/>
          </a:prstGeom>
        </p:spPr>
      </p:pic>
    </p:spTree>
    <p:extLst>
      <p:ext uri="{BB962C8B-B14F-4D97-AF65-F5344CB8AC3E}">
        <p14:creationId xmlns:p14="http://schemas.microsoft.com/office/powerpoint/2010/main" val="989521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overing the Basics</a:t>
            </a:r>
            <a:endParaRPr lang="en-US" dirty="0"/>
          </a:p>
        </p:txBody>
      </p:sp>
      <p:sp>
        <p:nvSpPr>
          <p:cNvPr id="3" name="Content Placeholder 2"/>
          <p:cNvSpPr>
            <a:spLocks noGrp="1"/>
          </p:cNvSpPr>
          <p:nvPr>
            <p:ph idx="1"/>
          </p:nvPr>
        </p:nvSpPr>
        <p:spPr>
          <a:xfrm>
            <a:off x="457200" y="2269609"/>
            <a:ext cx="6221846" cy="3946879"/>
          </a:xfrm>
          <a:ln>
            <a:noFill/>
          </a:ln>
        </p:spPr>
        <p:txBody>
          <a:bodyPr>
            <a:normAutofit fontScale="92500" lnSpcReduction="20000"/>
          </a:bodyPr>
          <a:lstStyle/>
          <a:p>
            <a:pPr>
              <a:buFont typeface="Wingdings" charset="2"/>
              <a:buChar char="Ø"/>
            </a:pPr>
            <a:r>
              <a:rPr lang="en-US" dirty="0"/>
              <a:t>ACGME </a:t>
            </a:r>
            <a:r>
              <a:rPr lang="en-US" dirty="0" smtClean="0"/>
              <a:t>Requirements </a:t>
            </a:r>
            <a:r>
              <a:rPr lang="en-US" dirty="0"/>
              <a:t>for </a:t>
            </a:r>
            <a:r>
              <a:rPr lang="en-US" dirty="0" smtClean="0"/>
              <a:t>Family Medicine</a:t>
            </a:r>
          </a:p>
          <a:p>
            <a:pPr>
              <a:buFont typeface="Wingdings" charset="2"/>
              <a:buChar char="Ø"/>
            </a:pPr>
            <a:endParaRPr lang="en-US" dirty="0" smtClean="0"/>
          </a:p>
          <a:p>
            <a:pPr>
              <a:buFont typeface="Wingdings" charset="2"/>
              <a:buChar char="Ø"/>
            </a:pPr>
            <a:r>
              <a:rPr lang="en-US" dirty="0"/>
              <a:t>Curriculum Guidelines: Human Behavior and Mental Health (AAFP</a:t>
            </a:r>
            <a:r>
              <a:rPr lang="en-US" dirty="0" smtClean="0"/>
              <a:t>)</a:t>
            </a:r>
          </a:p>
          <a:p>
            <a:pPr>
              <a:buFont typeface="Wingdings" charset="2"/>
              <a:buChar char="Ø"/>
            </a:pPr>
            <a:endParaRPr lang="en-US" dirty="0"/>
          </a:p>
          <a:p>
            <a:pPr>
              <a:buFont typeface="Wingdings" charset="2"/>
              <a:buChar char="Ø"/>
            </a:pPr>
            <a:r>
              <a:rPr lang="en-US" dirty="0" smtClean="0"/>
              <a:t>Family Medicine Milestones (ACGME &amp; ABFM)</a:t>
            </a:r>
          </a:p>
          <a:p>
            <a:pPr>
              <a:buFont typeface="Wingdings" charset="2"/>
              <a:buChar char="Ø"/>
            </a:pPr>
            <a:endParaRPr lang="en-US" dirty="0" smtClean="0"/>
          </a:p>
        </p:txBody>
      </p:sp>
      <p:pic>
        <p:nvPicPr>
          <p:cNvPr id="4" name="Picture 3"/>
          <p:cNvPicPr>
            <a:picLocks noChangeAspect="1"/>
          </p:cNvPicPr>
          <p:nvPr/>
        </p:nvPicPr>
        <p:blipFill>
          <a:blip r:embed="rId3"/>
          <a:stretch>
            <a:fillRect/>
          </a:stretch>
        </p:blipFill>
        <p:spPr>
          <a:xfrm>
            <a:off x="6928518" y="2087047"/>
            <a:ext cx="1702203" cy="1270106"/>
          </a:xfrm>
          <a:prstGeom prst="rect">
            <a:avLst/>
          </a:prstGeom>
        </p:spPr>
      </p:pic>
      <p:pic>
        <p:nvPicPr>
          <p:cNvPr id="5" name="Picture 4"/>
          <p:cNvPicPr>
            <a:picLocks noChangeAspect="1"/>
          </p:cNvPicPr>
          <p:nvPr/>
        </p:nvPicPr>
        <p:blipFill>
          <a:blip r:embed="rId4"/>
          <a:stretch>
            <a:fillRect/>
          </a:stretch>
        </p:blipFill>
        <p:spPr>
          <a:xfrm>
            <a:off x="6928518" y="3549490"/>
            <a:ext cx="1818768" cy="1185181"/>
          </a:xfrm>
          <a:prstGeom prst="rect">
            <a:avLst/>
          </a:prstGeom>
        </p:spPr>
      </p:pic>
      <p:pic>
        <p:nvPicPr>
          <p:cNvPr id="6" name="Picture 5"/>
          <p:cNvPicPr>
            <a:picLocks noChangeAspect="1"/>
          </p:cNvPicPr>
          <p:nvPr/>
        </p:nvPicPr>
        <p:blipFill>
          <a:blip r:embed="rId5"/>
          <a:stretch>
            <a:fillRect/>
          </a:stretch>
        </p:blipFill>
        <p:spPr>
          <a:xfrm>
            <a:off x="6928518" y="5148461"/>
            <a:ext cx="1814341" cy="1207361"/>
          </a:xfrm>
          <a:prstGeom prst="rect">
            <a:avLst/>
          </a:prstGeom>
        </p:spPr>
      </p:pic>
    </p:spTree>
    <p:extLst>
      <p:ext uri="{BB962C8B-B14F-4D97-AF65-F5344CB8AC3E}">
        <p14:creationId xmlns:p14="http://schemas.microsoft.com/office/powerpoint/2010/main" val="341179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 Development</a:t>
            </a:r>
            <a:endParaRPr lang="en-US" dirty="0"/>
          </a:p>
        </p:txBody>
      </p:sp>
    </p:spTree>
    <p:extLst>
      <p:ext uri="{BB962C8B-B14F-4D97-AF65-F5344CB8AC3E}">
        <p14:creationId xmlns:p14="http://schemas.microsoft.com/office/powerpoint/2010/main" val="1053083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lgn="ctr">
              <a:buNone/>
            </a:pPr>
            <a:r>
              <a:rPr lang="en-US" dirty="0" smtClean="0"/>
              <a:t>We have </a:t>
            </a:r>
            <a:r>
              <a:rPr lang="en-US" dirty="0" smtClean="0"/>
              <a:t>nothing to disclose.</a:t>
            </a:r>
            <a:endParaRPr lang="en-US" dirty="0"/>
          </a:p>
        </p:txBody>
      </p:sp>
      <p:pic>
        <p:nvPicPr>
          <p:cNvPr id="4" name="Picture 3"/>
          <p:cNvPicPr>
            <a:picLocks noChangeAspect="1"/>
          </p:cNvPicPr>
          <p:nvPr/>
        </p:nvPicPr>
        <p:blipFill>
          <a:blip r:embed="rId3"/>
          <a:stretch>
            <a:fillRect/>
          </a:stretch>
        </p:blipFill>
        <p:spPr>
          <a:xfrm>
            <a:off x="2884954" y="3428999"/>
            <a:ext cx="3105150" cy="2409825"/>
          </a:xfrm>
          <a:prstGeom prst="rect">
            <a:avLst/>
          </a:prstGeom>
        </p:spPr>
      </p:pic>
    </p:spTree>
    <p:extLst>
      <p:ext uri="{BB962C8B-B14F-4D97-AF65-F5344CB8AC3E}">
        <p14:creationId xmlns:p14="http://schemas.microsoft.com/office/powerpoint/2010/main" val="396772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a:t>
            </a:r>
            <a:endParaRPr lang="en-US" dirty="0"/>
          </a:p>
        </p:txBody>
      </p:sp>
      <p:sp>
        <p:nvSpPr>
          <p:cNvPr id="4" name="Content Placeholder 3"/>
          <p:cNvSpPr>
            <a:spLocks noGrp="1"/>
          </p:cNvSpPr>
          <p:nvPr>
            <p:ph sz="half" idx="1"/>
          </p:nvPr>
        </p:nvSpPr>
        <p:spPr>
          <a:xfrm>
            <a:off x="628650" y="2226469"/>
            <a:ext cx="3886200" cy="4351338"/>
          </a:xfrm>
        </p:spPr>
        <p:txBody>
          <a:bodyPr>
            <a:normAutofit/>
          </a:bodyPr>
          <a:lstStyle/>
          <a:p>
            <a:r>
              <a:rPr lang="en-US" sz="2200" dirty="0" smtClean="0"/>
              <a:t>Goal: make it easy for the learner</a:t>
            </a:r>
          </a:p>
          <a:p>
            <a:r>
              <a:rPr lang="en-US" sz="2200" dirty="0" smtClean="0"/>
              <a:t>Three levels</a:t>
            </a:r>
          </a:p>
          <a:p>
            <a:pPr lvl="1"/>
            <a:r>
              <a:rPr lang="en-US" sz="2000" dirty="0" smtClean="0"/>
              <a:t>Cognitive: what should I study?</a:t>
            </a:r>
          </a:p>
          <a:p>
            <a:pPr lvl="1"/>
            <a:r>
              <a:rPr lang="en-US" sz="2000" dirty="0" smtClean="0"/>
              <a:t>Affective: why should I study?</a:t>
            </a:r>
          </a:p>
          <a:p>
            <a:pPr lvl="1"/>
            <a:r>
              <a:rPr lang="en-US" sz="2000" dirty="0" smtClean="0"/>
              <a:t>Metacognitive: How do I study?</a:t>
            </a:r>
            <a:endParaRPr lang="en-US" sz="20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0498" y="2226469"/>
            <a:ext cx="3263504" cy="3263504"/>
          </a:xfrm>
        </p:spPr>
      </p:pic>
    </p:spTree>
    <p:extLst>
      <p:ext uri="{BB962C8B-B14F-4D97-AF65-F5344CB8AC3E}">
        <p14:creationId xmlns:p14="http://schemas.microsoft.com/office/powerpoint/2010/main" val="18541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 Application</a:t>
            </a:r>
            <a:endParaRPr lang="en-US" dirty="0"/>
          </a:p>
        </p:txBody>
      </p:sp>
      <p:sp>
        <p:nvSpPr>
          <p:cNvPr id="4" name="Content Placeholder 3"/>
          <p:cNvSpPr>
            <a:spLocks noGrp="1"/>
          </p:cNvSpPr>
          <p:nvPr>
            <p:ph sz="half" idx="1"/>
          </p:nvPr>
        </p:nvSpPr>
        <p:spPr>
          <a:xfrm>
            <a:off x="628650" y="2209647"/>
            <a:ext cx="3886200" cy="4351338"/>
          </a:xfrm>
        </p:spPr>
        <p:txBody>
          <a:bodyPr>
            <a:normAutofit fontScale="70000" lnSpcReduction="20000"/>
          </a:bodyPr>
          <a:lstStyle/>
          <a:p>
            <a:r>
              <a:rPr lang="en-US" dirty="0" smtClean="0"/>
              <a:t>Create clear objectives, methods, and outcomes</a:t>
            </a:r>
          </a:p>
          <a:p>
            <a:r>
              <a:rPr lang="en-US" dirty="0" smtClean="0"/>
              <a:t>Example: alcohol screening</a:t>
            </a:r>
          </a:p>
          <a:p>
            <a:pPr lvl="1"/>
            <a:r>
              <a:rPr lang="en-US" dirty="0" smtClean="0"/>
              <a:t>Objective: to understand and demonstrate evidence-based alcohol screening protocol</a:t>
            </a:r>
          </a:p>
          <a:p>
            <a:pPr lvl="1"/>
            <a:r>
              <a:rPr lang="en-US" dirty="0" smtClean="0"/>
              <a:t>Method: lecture, video, role play</a:t>
            </a:r>
          </a:p>
          <a:p>
            <a:pPr lvl="1"/>
            <a:r>
              <a:rPr lang="en-US" dirty="0" smtClean="0"/>
              <a:t>Outcome: you observe resident skillfully using AUDIT</a:t>
            </a:r>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68036" y="2503964"/>
            <a:ext cx="3083484" cy="2594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55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 Application</a:t>
            </a:r>
            <a:endParaRPr lang="en-US" dirty="0"/>
          </a:p>
        </p:txBody>
      </p:sp>
      <p:sp>
        <p:nvSpPr>
          <p:cNvPr id="4" name="Content Placeholder 3"/>
          <p:cNvSpPr>
            <a:spLocks noGrp="1"/>
          </p:cNvSpPr>
          <p:nvPr>
            <p:ph sz="half" idx="1"/>
          </p:nvPr>
        </p:nvSpPr>
        <p:spPr>
          <a:xfrm>
            <a:off x="628650" y="2226469"/>
            <a:ext cx="3886200" cy="4351338"/>
          </a:xfrm>
        </p:spPr>
        <p:txBody>
          <a:bodyPr>
            <a:normAutofit/>
          </a:bodyPr>
          <a:lstStyle/>
          <a:p>
            <a:pPr lvl="0"/>
            <a:r>
              <a:rPr lang="en-US" sz="2200" dirty="0"/>
              <a:t>Allow learners to periodically choose topics that interest them</a:t>
            </a:r>
          </a:p>
          <a:p>
            <a:r>
              <a:rPr lang="en-US" sz="2200" dirty="0" smtClean="0"/>
              <a:t>Example: resident teaching</a:t>
            </a:r>
          </a:p>
          <a:p>
            <a:pPr lvl="1"/>
            <a:r>
              <a:rPr lang="en-US" sz="2000" dirty="0" smtClean="0"/>
              <a:t>Require residents to present or lead a discussion on a topic of their choosing</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5259" y="2619786"/>
            <a:ext cx="3115571" cy="2324696"/>
          </a:xfrm>
        </p:spPr>
      </p:pic>
    </p:spTree>
    <p:extLst>
      <p:ext uri="{BB962C8B-B14F-4D97-AF65-F5344CB8AC3E}">
        <p14:creationId xmlns:p14="http://schemas.microsoft.com/office/powerpoint/2010/main" val="19049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Theory: Application</a:t>
            </a:r>
            <a:endParaRPr lang="en-US" dirty="0"/>
          </a:p>
        </p:txBody>
      </p:sp>
      <p:sp>
        <p:nvSpPr>
          <p:cNvPr id="4" name="Content Placeholder 3"/>
          <p:cNvSpPr>
            <a:spLocks noGrp="1"/>
          </p:cNvSpPr>
          <p:nvPr>
            <p:ph sz="half" idx="1"/>
          </p:nvPr>
        </p:nvSpPr>
        <p:spPr>
          <a:xfrm>
            <a:off x="628650" y="2030342"/>
            <a:ext cx="3886200" cy="4351338"/>
          </a:xfrm>
        </p:spPr>
        <p:txBody>
          <a:bodyPr>
            <a:normAutofit/>
          </a:bodyPr>
          <a:lstStyle/>
          <a:p>
            <a:pPr lvl="0"/>
            <a:r>
              <a:rPr lang="en-US" sz="2200" dirty="0"/>
              <a:t>Evaluate the quality of the learning experience and make </a:t>
            </a:r>
            <a:r>
              <a:rPr lang="en-US" sz="2200" dirty="0" smtClean="0"/>
              <a:t>adjustments</a:t>
            </a:r>
          </a:p>
          <a:p>
            <a:r>
              <a:rPr lang="en-US" sz="2200" dirty="0" smtClean="0"/>
              <a:t>Collect data</a:t>
            </a:r>
          </a:p>
          <a:p>
            <a:pPr lvl="1"/>
            <a:r>
              <a:rPr lang="en-US" sz="2000" dirty="0" smtClean="0"/>
              <a:t>OSCE: beginning and end of year</a:t>
            </a:r>
          </a:p>
          <a:p>
            <a:pPr lvl="1"/>
            <a:r>
              <a:rPr lang="en-US" sz="2000" dirty="0" smtClean="0"/>
              <a:t>Satisfaction surveys</a:t>
            </a:r>
          </a:p>
          <a:p>
            <a:pPr lvl="1"/>
            <a:r>
              <a:rPr lang="en-US" sz="2000" dirty="0" smtClean="0"/>
              <a:t>Make adjustments based on feedback and performance</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1838" y="2597206"/>
            <a:ext cx="3502222" cy="21863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34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Science</a:t>
            </a:r>
            <a:endParaRPr lang="en-US" dirty="0"/>
          </a:p>
        </p:txBody>
      </p:sp>
      <p:sp>
        <p:nvSpPr>
          <p:cNvPr id="3" name="Content Placeholder 2"/>
          <p:cNvSpPr>
            <a:spLocks noGrp="1"/>
          </p:cNvSpPr>
          <p:nvPr>
            <p:ph sz="half" idx="1"/>
          </p:nvPr>
        </p:nvSpPr>
        <p:spPr>
          <a:xfrm>
            <a:off x="785599" y="2398831"/>
            <a:ext cx="3886200" cy="4351338"/>
          </a:xfrm>
        </p:spPr>
        <p:txBody>
          <a:bodyPr/>
          <a:lstStyle/>
          <a:p>
            <a:r>
              <a:rPr lang="en-US" sz="2700" dirty="0" smtClean="0"/>
              <a:t>Take advantage of brain research by reading “Brain Rules” (John Medina)</a:t>
            </a:r>
          </a:p>
          <a:p>
            <a:r>
              <a:rPr lang="en-US" sz="2700" dirty="0" smtClean="0"/>
              <a:t>Read it with entire faculty</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88186" y="2486136"/>
            <a:ext cx="2260242" cy="2879289"/>
          </a:xfrm>
        </p:spPr>
      </p:pic>
    </p:spTree>
    <p:extLst>
      <p:ext uri="{BB962C8B-B14F-4D97-AF65-F5344CB8AC3E}">
        <p14:creationId xmlns:p14="http://schemas.microsoft.com/office/powerpoint/2010/main" val="380037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Favorite Rules</a:t>
            </a:r>
            <a:endParaRPr lang="en-US" dirty="0"/>
          </a:p>
        </p:txBody>
      </p:sp>
      <p:sp>
        <p:nvSpPr>
          <p:cNvPr id="3" name="Content Placeholder 2"/>
          <p:cNvSpPr>
            <a:spLocks noGrp="1"/>
          </p:cNvSpPr>
          <p:nvPr>
            <p:ph sz="half" idx="1"/>
          </p:nvPr>
        </p:nvSpPr>
        <p:spPr>
          <a:xfrm>
            <a:off x="457200" y="2356123"/>
            <a:ext cx="5185296" cy="3263504"/>
          </a:xfrm>
        </p:spPr>
        <p:txBody>
          <a:bodyPr>
            <a:normAutofit fontScale="55000" lnSpcReduction="20000"/>
          </a:bodyPr>
          <a:lstStyle/>
          <a:p>
            <a:r>
              <a:rPr lang="en-US" sz="3500" dirty="0" smtClean="0"/>
              <a:t>Rule #3: </a:t>
            </a:r>
            <a:r>
              <a:rPr lang="en-US" sz="3500" dirty="0"/>
              <a:t>People don’t pay attention to boring </a:t>
            </a:r>
            <a:r>
              <a:rPr lang="en-US" sz="3500" dirty="0" smtClean="0"/>
              <a:t>things</a:t>
            </a:r>
          </a:p>
          <a:p>
            <a:pPr lvl="1"/>
            <a:r>
              <a:rPr lang="en-US" dirty="0" smtClean="0"/>
              <a:t>Make transitions every 10 minutes using engaging, emotion-laden events</a:t>
            </a:r>
          </a:p>
          <a:p>
            <a:r>
              <a:rPr lang="en-US" sz="3500" dirty="0" smtClean="0"/>
              <a:t>Rule #7: </a:t>
            </a:r>
            <a:r>
              <a:rPr lang="en-US" sz="3500" dirty="0"/>
              <a:t>Stressed brains do not learn the same ways as non-stressed brains</a:t>
            </a:r>
          </a:p>
          <a:p>
            <a:pPr lvl="1"/>
            <a:r>
              <a:rPr lang="en-US" dirty="0" smtClean="0"/>
              <a:t>Lead mindfulness exercise before your presentation</a:t>
            </a:r>
          </a:p>
          <a:p>
            <a:r>
              <a:rPr lang="en-US" dirty="0" smtClean="0"/>
              <a:t>Rule#10: </a:t>
            </a:r>
            <a:r>
              <a:rPr lang="en-US" dirty="0"/>
              <a:t>We are powerful and natural explorers</a:t>
            </a:r>
          </a:p>
          <a:p>
            <a:pPr lvl="1"/>
            <a:r>
              <a:rPr lang="en-US" dirty="0" smtClean="0"/>
              <a:t>Give learners cases to diagnose using the DSM-5</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3946" y="2226469"/>
            <a:ext cx="2875909" cy="2867621"/>
          </a:xfrm>
        </p:spPr>
      </p:pic>
    </p:spTree>
    <p:extLst>
      <p:ext uri="{BB962C8B-B14F-4D97-AF65-F5344CB8AC3E}">
        <p14:creationId xmlns:p14="http://schemas.microsoft.com/office/powerpoint/2010/main" val="1898274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Core Principles</a:t>
            </a:r>
            <a:endParaRPr lang="en-US" dirty="0"/>
          </a:p>
        </p:txBody>
      </p:sp>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076364" y="1090241"/>
            <a:ext cx="1360274" cy="1338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66" y="2591084"/>
            <a:ext cx="789305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16991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Maine Medical  Center FMRP</a:t>
            </a:r>
            <a:endParaRPr lang="en-US" dirty="0"/>
          </a:p>
        </p:txBody>
      </p:sp>
      <p:sp>
        <p:nvSpPr>
          <p:cNvPr id="3" name="Content Placeholder 2"/>
          <p:cNvSpPr>
            <a:spLocks noGrp="1"/>
          </p:cNvSpPr>
          <p:nvPr>
            <p:ph sz="half" idx="1"/>
          </p:nvPr>
        </p:nvSpPr>
        <p:spPr>
          <a:xfrm>
            <a:off x="600075" y="2012460"/>
            <a:ext cx="3886200" cy="4351338"/>
          </a:xfrm>
        </p:spPr>
        <p:txBody>
          <a:bodyPr>
            <a:normAutofit lnSpcReduction="10000"/>
          </a:bodyPr>
          <a:lstStyle/>
          <a:p>
            <a:pPr marL="0" indent="0">
              <a:buNone/>
            </a:pPr>
            <a:r>
              <a:rPr lang="en-US" dirty="0" smtClean="0"/>
              <a:t>What we do well:</a:t>
            </a:r>
          </a:p>
          <a:p>
            <a:r>
              <a:rPr lang="en-US" sz="2600" dirty="0" err="1" smtClean="0"/>
              <a:t>Interprofessional</a:t>
            </a:r>
            <a:r>
              <a:rPr lang="en-US" sz="2600" dirty="0" smtClean="0"/>
              <a:t> student teams</a:t>
            </a:r>
          </a:p>
          <a:p>
            <a:r>
              <a:rPr lang="en-US" sz="2600" dirty="0" smtClean="0"/>
              <a:t>Integrated behavioral health</a:t>
            </a:r>
          </a:p>
          <a:p>
            <a:r>
              <a:rPr lang="en-US" sz="2600" dirty="0" smtClean="0"/>
              <a:t>5</a:t>
            </a:r>
            <a:r>
              <a:rPr lang="en-US" sz="2600" baseline="30000" dirty="0" smtClean="0"/>
              <a:t>th</a:t>
            </a:r>
            <a:r>
              <a:rPr lang="en-US" sz="2600" dirty="0" smtClean="0"/>
              <a:t> Stage: all faculty “own” behavioral health</a:t>
            </a:r>
            <a:endParaRPr lang="en-US" sz="2600" dirty="0"/>
          </a:p>
        </p:txBody>
      </p:sp>
      <p:sp>
        <p:nvSpPr>
          <p:cNvPr id="4" name="Content Placeholder 3"/>
          <p:cNvSpPr>
            <a:spLocks noGrp="1"/>
          </p:cNvSpPr>
          <p:nvPr>
            <p:ph sz="half" idx="2"/>
          </p:nvPr>
        </p:nvSpPr>
        <p:spPr>
          <a:xfrm>
            <a:off x="4643437" y="2010434"/>
            <a:ext cx="3886200" cy="4351338"/>
          </a:xfrm>
        </p:spPr>
        <p:txBody>
          <a:bodyPr>
            <a:normAutofit lnSpcReduction="10000"/>
          </a:bodyPr>
          <a:lstStyle/>
          <a:p>
            <a:pPr marL="0" indent="0">
              <a:buNone/>
            </a:pPr>
            <a:r>
              <a:rPr lang="en-US" dirty="0" smtClean="0"/>
              <a:t>Curriculum Development Goals:</a:t>
            </a:r>
          </a:p>
          <a:p>
            <a:r>
              <a:rPr lang="en-US" sz="2600" dirty="0" smtClean="0"/>
              <a:t>Behavioral Health rotation</a:t>
            </a:r>
          </a:p>
          <a:p>
            <a:r>
              <a:rPr lang="en-US" sz="2600" dirty="0" smtClean="0"/>
              <a:t>Spread of SBIRT throughout the teams</a:t>
            </a:r>
          </a:p>
          <a:p>
            <a:r>
              <a:rPr lang="en-US" sz="2600" dirty="0" smtClean="0"/>
              <a:t>Enhanced integration of behavioral health issues into monthly SIM cases</a:t>
            </a:r>
          </a:p>
          <a:p>
            <a:endParaRPr lang="en-US" sz="2600" dirty="0" smtClean="0"/>
          </a:p>
          <a:p>
            <a:endParaRPr lang="en-US" sz="2600" dirty="0" smtClean="0"/>
          </a:p>
          <a:p>
            <a:endParaRPr lang="en-US" sz="26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807022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Virginia FMRP</a:t>
            </a:r>
            <a:endParaRPr lang="en-US" dirty="0"/>
          </a:p>
        </p:txBody>
      </p:sp>
      <p:sp>
        <p:nvSpPr>
          <p:cNvPr id="3" name="Content Placeholder 2"/>
          <p:cNvSpPr>
            <a:spLocks noGrp="1"/>
          </p:cNvSpPr>
          <p:nvPr>
            <p:ph sz="half" idx="1"/>
          </p:nvPr>
        </p:nvSpPr>
        <p:spPr>
          <a:xfrm>
            <a:off x="628650" y="2154320"/>
            <a:ext cx="3886200" cy="4351338"/>
          </a:xfrm>
        </p:spPr>
        <p:txBody>
          <a:bodyPr/>
          <a:lstStyle/>
          <a:p>
            <a:pPr marL="0" indent="0">
              <a:buNone/>
            </a:pPr>
            <a:r>
              <a:rPr lang="en-US" dirty="0" smtClean="0"/>
              <a:t>What we do well:</a:t>
            </a:r>
          </a:p>
          <a:p>
            <a:r>
              <a:rPr lang="en-US" sz="2600" dirty="0" smtClean="0"/>
              <a:t>Interprofessional training with Clinical Psychology</a:t>
            </a:r>
          </a:p>
          <a:p>
            <a:r>
              <a:rPr lang="en-US" sz="2600" dirty="0" smtClean="0"/>
              <a:t>Brief counseling; BATHE; M.I.</a:t>
            </a:r>
          </a:p>
          <a:p>
            <a:r>
              <a:rPr lang="en-US" sz="2600" dirty="0" smtClean="0"/>
              <a:t>Emotional intelligence and awareness.</a:t>
            </a:r>
          </a:p>
          <a:p>
            <a:r>
              <a:rPr lang="en-US" sz="2600" dirty="0" smtClean="0"/>
              <a:t>Self-care.</a:t>
            </a:r>
            <a:endParaRPr lang="en-US" sz="2600" dirty="0"/>
          </a:p>
        </p:txBody>
      </p:sp>
      <p:sp>
        <p:nvSpPr>
          <p:cNvPr id="4" name="Content Placeholder 3"/>
          <p:cNvSpPr>
            <a:spLocks noGrp="1"/>
          </p:cNvSpPr>
          <p:nvPr>
            <p:ph sz="half" idx="2"/>
          </p:nvPr>
        </p:nvSpPr>
        <p:spPr>
          <a:xfrm>
            <a:off x="4629150" y="2154320"/>
            <a:ext cx="3886200" cy="4351338"/>
          </a:xfrm>
        </p:spPr>
        <p:txBody>
          <a:bodyPr/>
          <a:lstStyle/>
          <a:p>
            <a:pPr marL="0" indent="0">
              <a:buNone/>
            </a:pPr>
            <a:r>
              <a:rPr lang="en-US" dirty="0" smtClean="0"/>
              <a:t>Curriculum Development Goals:</a:t>
            </a:r>
          </a:p>
          <a:p>
            <a:r>
              <a:rPr lang="en-US" sz="2600" dirty="0" smtClean="0"/>
              <a:t>Enhance video observations</a:t>
            </a:r>
          </a:p>
          <a:p>
            <a:r>
              <a:rPr lang="en-US" sz="2600" dirty="0" smtClean="0"/>
              <a:t>Non-pharmacological pain interventions</a:t>
            </a:r>
          </a:p>
          <a:p>
            <a:r>
              <a:rPr lang="en-US" sz="2600" dirty="0" smtClean="0"/>
              <a:t>SBIRT training and incorporation into clinic routine</a:t>
            </a:r>
          </a:p>
          <a:p>
            <a:pPr marL="0" indent="0">
              <a:buNone/>
            </a:pPr>
            <a:endParaRPr lang="en-US" sz="2600" dirty="0"/>
          </a:p>
        </p:txBody>
      </p:sp>
    </p:spTree>
    <p:extLst>
      <p:ext uri="{BB962C8B-B14F-4D97-AF65-F5344CB8AC3E}">
        <p14:creationId xmlns:p14="http://schemas.microsoft.com/office/powerpoint/2010/main" val="1444611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Duke/SR-AHEC FMRP</a:t>
            </a:r>
            <a:endParaRPr lang="en-US" dirty="0"/>
          </a:p>
        </p:txBody>
      </p:sp>
      <p:sp>
        <p:nvSpPr>
          <p:cNvPr id="3" name="Content Placeholder 2"/>
          <p:cNvSpPr>
            <a:spLocks noGrp="1"/>
          </p:cNvSpPr>
          <p:nvPr>
            <p:ph sz="half" idx="1"/>
          </p:nvPr>
        </p:nvSpPr>
        <p:spPr>
          <a:xfrm>
            <a:off x="685800" y="2128466"/>
            <a:ext cx="3886200" cy="4351338"/>
          </a:xfrm>
        </p:spPr>
        <p:txBody>
          <a:bodyPr>
            <a:normAutofit/>
          </a:bodyPr>
          <a:lstStyle/>
          <a:p>
            <a:pPr marL="0" indent="0">
              <a:buNone/>
            </a:pPr>
            <a:r>
              <a:rPr lang="en-US" dirty="0" smtClean="0"/>
              <a:t>What we do well:</a:t>
            </a:r>
          </a:p>
          <a:p>
            <a:r>
              <a:rPr lang="en-US" sz="2600" dirty="0" smtClean="0"/>
              <a:t>Substance use prevention</a:t>
            </a:r>
          </a:p>
          <a:p>
            <a:r>
              <a:rPr lang="en-US" sz="2600" dirty="0" smtClean="0"/>
              <a:t>Health literacy</a:t>
            </a:r>
          </a:p>
          <a:p>
            <a:r>
              <a:rPr lang="en-US" sz="2600" dirty="0" smtClean="0"/>
              <a:t>Integrated behavioral health</a:t>
            </a:r>
          </a:p>
          <a:p>
            <a:r>
              <a:rPr lang="en-US" sz="2600" dirty="0" smtClean="0"/>
              <a:t>Community medicine</a:t>
            </a:r>
          </a:p>
          <a:p>
            <a:r>
              <a:rPr lang="en-US" sz="2600" dirty="0" smtClean="0"/>
              <a:t>Quality Improvement</a:t>
            </a:r>
            <a:endParaRPr lang="en-US" sz="2600" dirty="0"/>
          </a:p>
        </p:txBody>
      </p:sp>
      <p:sp>
        <p:nvSpPr>
          <p:cNvPr id="4" name="Content Placeholder 3"/>
          <p:cNvSpPr>
            <a:spLocks noGrp="1"/>
          </p:cNvSpPr>
          <p:nvPr>
            <p:ph sz="half" idx="2"/>
          </p:nvPr>
        </p:nvSpPr>
        <p:spPr>
          <a:xfrm>
            <a:off x="4572000" y="2128466"/>
            <a:ext cx="3668487" cy="4351338"/>
          </a:xfrm>
        </p:spPr>
        <p:txBody>
          <a:bodyPr>
            <a:normAutofit/>
          </a:bodyPr>
          <a:lstStyle/>
          <a:p>
            <a:pPr marL="0" indent="0">
              <a:buNone/>
            </a:pPr>
            <a:r>
              <a:rPr lang="en-US" dirty="0" smtClean="0"/>
              <a:t>Curriculum Development Goals:</a:t>
            </a:r>
          </a:p>
          <a:p>
            <a:r>
              <a:rPr lang="en-US" sz="2600" dirty="0" smtClean="0"/>
              <a:t>Inpatient observation    and teaching</a:t>
            </a:r>
          </a:p>
          <a:p>
            <a:r>
              <a:rPr lang="en-US" sz="2600" dirty="0" smtClean="0"/>
              <a:t>Outcome-based learning</a:t>
            </a:r>
          </a:p>
          <a:p>
            <a:pPr marL="457200" lvl="1" indent="0">
              <a:buNone/>
            </a:pPr>
            <a:endParaRPr lang="en-US" dirty="0"/>
          </a:p>
        </p:txBody>
      </p:sp>
    </p:spTree>
    <p:extLst>
      <p:ext uri="{BB962C8B-B14F-4D97-AF65-F5344CB8AC3E}">
        <p14:creationId xmlns:p14="http://schemas.microsoft.com/office/powerpoint/2010/main" val="1598306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1)  </a:t>
            </a:r>
            <a:r>
              <a:rPr lang="en-US" dirty="0" smtClean="0"/>
              <a:t>Apply </a:t>
            </a:r>
            <a:r>
              <a:rPr lang="en-US" dirty="0"/>
              <a:t>the Core Principles of Behavioral Science</a:t>
            </a:r>
            <a:r>
              <a:rPr lang="en-US" dirty="0" smtClean="0"/>
              <a:t>, Family Medicine </a:t>
            </a:r>
            <a:r>
              <a:rPr lang="en-US" dirty="0"/>
              <a:t>residency requirements, </a:t>
            </a:r>
            <a:r>
              <a:rPr lang="en-US" dirty="0" smtClean="0"/>
              <a:t>and </a:t>
            </a:r>
            <a:r>
              <a:rPr lang="en-US" dirty="0"/>
              <a:t>stage theory to guide curriculum </a:t>
            </a:r>
            <a:r>
              <a:rPr lang="en-US" dirty="0" smtClean="0"/>
              <a:t>design.</a:t>
            </a:r>
            <a:endParaRPr lang="en-US" dirty="0"/>
          </a:p>
          <a:p>
            <a:pPr marL="0" indent="0">
              <a:buNone/>
            </a:pPr>
            <a:r>
              <a:rPr lang="en-US" dirty="0"/>
              <a:t> </a:t>
            </a:r>
          </a:p>
          <a:p>
            <a:pPr marL="0" indent="0">
              <a:buNone/>
            </a:pPr>
            <a:r>
              <a:rPr lang="en-US" dirty="0"/>
              <a:t>2)  Understand the multiple factors and use </a:t>
            </a:r>
            <a:r>
              <a:rPr lang="en-US" dirty="0" smtClean="0"/>
              <a:t>available </a:t>
            </a:r>
            <a:r>
              <a:rPr lang="en-US" dirty="0"/>
              <a:t>resources that contribute to effective curriculum </a:t>
            </a:r>
            <a:r>
              <a:rPr lang="en-US" dirty="0" smtClean="0"/>
              <a:t>design.</a:t>
            </a:r>
            <a:endParaRPr lang="en-US" dirty="0"/>
          </a:p>
          <a:p>
            <a:pPr marL="0" indent="0">
              <a:buNone/>
            </a:pPr>
            <a:r>
              <a:rPr lang="en-US" dirty="0"/>
              <a:t> </a:t>
            </a:r>
          </a:p>
          <a:p>
            <a:pPr marL="0" indent="0">
              <a:buNone/>
            </a:pPr>
            <a:r>
              <a:rPr lang="en-US" dirty="0"/>
              <a:t>3)  Develop a beginning action plan, with multiple stages, that will guide </a:t>
            </a:r>
            <a:r>
              <a:rPr lang="en-US" dirty="0" smtClean="0"/>
              <a:t>curriculum </a:t>
            </a:r>
            <a:r>
              <a:rPr lang="en-US" dirty="0"/>
              <a:t>efforts immediately and in the years to come. </a:t>
            </a:r>
          </a:p>
          <a:p>
            <a:pPr marL="0" indent="0">
              <a:buNone/>
            </a:pPr>
            <a:r>
              <a:rPr lang="en-US" dirty="0"/>
              <a:t> </a:t>
            </a:r>
          </a:p>
          <a:p>
            <a:endParaRPr lang="en-US" dirty="0"/>
          </a:p>
        </p:txBody>
      </p:sp>
    </p:spTree>
    <p:extLst>
      <p:ext uri="{BB962C8B-B14F-4D97-AF65-F5344CB8AC3E}">
        <p14:creationId xmlns:p14="http://schemas.microsoft.com/office/powerpoint/2010/main" val="129583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 Curriculum Worksheet</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79853"/>
            <a:ext cx="8467299" cy="2852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91621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Curriculum Plans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2250" y="2262926"/>
            <a:ext cx="6705600" cy="3360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3529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Triads </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4570" y="2586037"/>
            <a:ext cx="4594860" cy="3314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32262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3651"/>
            <a:ext cx="8229600" cy="1187865"/>
          </a:xfrm>
        </p:spPr>
        <p:txBody>
          <a:bodyPr/>
          <a:lstStyle/>
          <a:p>
            <a:r>
              <a:rPr lang="en-US" dirty="0" smtClean="0"/>
              <a:t>Take Home Points</a:t>
            </a:r>
            <a:endParaRPr lang="en-US" dirty="0"/>
          </a:p>
        </p:txBody>
      </p:sp>
      <p:sp>
        <p:nvSpPr>
          <p:cNvPr id="3" name="Content Placeholder 2"/>
          <p:cNvSpPr>
            <a:spLocks noGrp="1"/>
          </p:cNvSpPr>
          <p:nvPr>
            <p:ph sz="half" idx="1"/>
          </p:nvPr>
        </p:nvSpPr>
        <p:spPr>
          <a:xfrm>
            <a:off x="396637" y="2117883"/>
            <a:ext cx="4100299" cy="4351338"/>
          </a:xfrm>
        </p:spPr>
        <p:txBody>
          <a:bodyPr>
            <a:normAutofit fontScale="85000" lnSpcReduction="20000"/>
          </a:bodyPr>
          <a:lstStyle/>
          <a:p>
            <a:r>
              <a:rPr lang="en-US" dirty="0"/>
              <a:t>C</a:t>
            </a:r>
            <a:r>
              <a:rPr lang="en-US" dirty="0" smtClean="0"/>
              <a:t>urriculum building is an ongoing developmental process </a:t>
            </a:r>
          </a:p>
          <a:p>
            <a:r>
              <a:rPr lang="en-US" dirty="0" smtClean="0"/>
              <a:t>Standards guide what you do and how you build </a:t>
            </a:r>
          </a:p>
          <a:p>
            <a:r>
              <a:rPr lang="en-US" dirty="0" smtClean="0"/>
              <a:t>Resources ground your curriculum</a:t>
            </a:r>
          </a:p>
          <a:p>
            <a:r>
              <a:rPr lang="en-US" dirty="0" smtClean="0"/>
              <a:t>Department resources enhance or limit what you can do</a:t>
            </a:r>
          </a:p>
        </p:txBody>
      </p:sp>
      <p:sp>
        <p:nvSpPr>
          <p:cNvPr id="5" name="Content Placeholder 4"/>
          <p:cNvSpPr>
            <a:spLocks noGrp="1"/>
          </p:cNvSpPr>
          <p:nvPr>
            <p:ph sz="half" idx="2"/>
          </p:nvPr>
        </p:nvSpPr>
        <p:spPr>
          <a:xfrm>
            <a:off x="4629150" y="2145763"/>
            <a:ext cx="3886200" cy="4351338"/>
          </a:xfrm>
        </p:spPr>
        <p:txBody>
          <a:bodyPr>
            <a:normAutofit fontScale="85000" lnSpcReduction="20000"/>
          </a:bodyPr>
          <a:lstStyle/>
          <a:p>
            <a:r>
              <a:rPr lang="en-US" dirty="0" smtClean="0"/>
              <a:t>Next steps: evaluate and measure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439" y="3309580"/>
            <a:ext cx="2663333" cy="2072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062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When you have seen one FM residency</a:t>
            </a:r>
            <a:r>
              <a:rPr lang="is-IS" sz="3200" dirty="0" smtClean="0"/>
              <a:t>…</a:t>
            </a:r>
            <a:endParaRPr lang="en-US" sz="3200" dirty="0"/>
          </a:p>
        </p:txBody>
      </p:sp>
      <p:pic>
        <p:nvPicPr>
          <p:cNvPr id="4" name="Content Placeholder 3"/>
          <p:cNvPicPr>
            <a:picLocks noGrp="1" noChangeAspect="1"/>
          </p:cNvPicPr>
          <p:nvPr>
            <p:ph idx="1"/>
          </p:nvPr>
        </p:nvPicPr>
        <p:blipFill>
          <a:blip r:embed="rId3"/>
          <a:srcRect t="301" b="301"/>
          <a:stretch>
            <a:fillRect/>
          </a:stretch>
        </p:blipFill>
        <p:spPr>
          <a:xfrm>
            <a:off x="71666" y="1838345"/>
            <a:ext cx="3804345" cy="1824547"/>
          </a:xfrm>
        </p:spPr>
      </p:pic>
      <p:pic>
        <p:nvPicPr>
          <p:cNvPr id="5" name="Picture 4"/>
          <p:cNvPicPr>
            <a:picLocks noChangeAspect="1"/>
          </p:cNvPicPr>
          <p:nvPr/>
        </p:nvPicPr>
        <p:blipFill>
          <a:blip r:embed="rId4"/>
          <a:stretch>
            <a:fillRect/>
          </a:stretch>
        </p:blipFill>
        <p:spPr>
          <a:xfrm>
            <a:off x="3749136" y="1838345"/>
            <a:ext cx="5156730" cy="2062692"/>
          </a:xfrm>
          <a:prstGeom prst="rect">
            <a:avLst/>
          </a:prstGeom>
        </p:spPr>
      </p:pic>
      <p:pic>
        <p:nvPicPr>
          <p:cNvPr id="6" name="Picture 5"/>
          <p:cNvPicPr>
            <a:picLocks noChangeAspect="1"/>
          </p:cNvPicPr>
          <p:nvPr/>
        </p:nvPicPr>
        <p:blipFill>
          <a:blip r:embed="rId5"/>
          <a:stretch>
            <a:fillRect/>
          </a:stretch>
        </p:blipFill>
        <p:spPr>
          <a:xfrm>
            <a:off x="261403" y="3748400"/>
            <a:ext cx="4660000" cy="2621251"/>
          </a:xfrm>
          <a:prstGeom prst="rect">
            <a:avLst/>
          </a:prstGeom>
        </p:spPr>
      </p:pic>
      <p:pic>
        <p:nvPicPr>
          <p:cNvPr id="7" name="Picture 6"/>
          <p:cNvPicPr>
            <a:picLocks noChangeAspect="1"/>
          </p:cNvPicPr>
          <p:nvPr/>
        </p:nvPicPr>
        <p:blipFill>
          <a:blip r:embed="rId6"/>
          <a:stretch>
            <a:fillRect/>
          </a:stretch>
        </p:blipFill>
        <p:spPr>
          <a:xfrm>
            <a:off x="5054258" y="3748400"/>
            <a:ext cx="4089741" cy="2724790"/>
          </a:xfrm>
          <a:prstGeom prst="rect">
            <a:avLst/>
          </a:prstGeom>
        </p:spPr>
      </p:pic>
    </p:spTree>
    <p:extLst>
      <p:ext uri="{BB962C8B-B14F-4D97-AF65-F5344CB8AC3E}">
        <p14:creationId xmlns:p14="http://schemas.microsoft.com/office/powerpoint/2010/main" val="124674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audience?</a:t>
            </a:r>
            <a:endParaRPr lang="en-US" dirty="0"/>
          </a:p>
        </p:txBody>
      </p:sp>
      <p:sp>
        <p:nvSpPr>
          <p:cNvPr id="4" name="Content Placeholder 3"/>
          <p:cNvSpPr>
            <a:spLocks noGrp="1"/>
          </p:cNvSpPr>
          <p:nvPr>
            <p:ph sz="half" idx="1"/>
          </p:nvPr>
        </p:nvSpPr>
        <p:spPr>
          <a:xfrm>
            <a:off x="628650" y="2347415"/>
            <a:ext cx="3936526" cy="3829548"/>
          </a:xfrm>
        </p:spPr>
        <p:txBody>
          <a:bodyPr>
            <a:normAutofit/>
          </a:bodyPr>
          <a:lstStyle/>
          <a:p>
            <a:r>
              <a:rPr lang="en-US" sz="2800" dirty="0" smtClean="0"/>
              <a:t>Stage of career development</a:t>
            </a:r>
          </a:p>
          <a:p>
            <a:pPr lvl="1"/>
            <a:r>
              <a:rPr lang="en-US" sz="2400" dirty="0" smtClean="0"/>
              <a:t>New: 1-3 years</a:t>
            </a:r>
          </a:p>
          <a:p>
            <a:pPr lvl="1"/>
            <a:r>
              <a:rPr lang="en-US" sz="2400" dirty="0" smtClean="0"/>
              <a:t>Mid: 4-10 years</a:t>
            </a:r>
          </a:p>
          <a:p>
            <a:pPr lvl="1"/>
            <a:r>
              <a:rPr lang="en-US" sz="2400" dirty="0" smtClean="0"/>
              <a:t>Seasoned: 11+ years</a:t>
            </a:r>
            <a:endParaRPr lang="en-US" sz="2800" dirty="0"/>
          </a:p>
          <a:p>
            <a:r>
              <a:rPr lang="en-US" sz="2800" dirty="0" smtClean="0"/>
              <a:t>University versus community based?</a:t>
            </a:r>
            <a:endParaRPr lang="en-US" sz="2800" dirty="0"/>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82566" y="2775965"/>
            <a:ext cx="3804234" cy="1822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18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the audience?</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1744" y="2108272"/>
            <a:ext cx="5893550" cy="2572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98393" y="4237630"/>
            <a:ext cx="2586251" cy="646331"/>
          </a:xfrm>
          <a:prstGeom prst="rect">
            <a:avLst/>
          </a:prstGeom>
          <a:noFill/>
        </p:spPr>
        <p:txBody>
          <a:bodyPr wrap="square" rtlCol="0">
            <a:spAutoFit/>
          </a:bodyPr>
          <a:lstStyle/>
          <a:p>
            <a:r>
              <a:rPr lang="en-US" b="1" dirty="0" smtClean="0"/>
              <a:t>Developing curriculum from scratch</a:t>
            </a:r>
            <a:endParaRPr lang="en-US" b="1" dirty="0"/>
          </a:p>
        </p:txBody>
      </p:sp>
      <p:sp>
        <p:nvSpPr>
          <p:cNvPr id="5" name="TextBox 4"/>
          <p:cNvSpPr txBox="1"/>
          <p:nvPr/>
        </p:nvSpPr>
        <p:spPr>
          <a:xfrm>
            <a:off x="6325737" y="4237630"/>
            <a:ext cx="2736376" cy="646331"/>
          </a:xfrm>
          <a:prstGeom prst="rect">
            <a:avLst/>
          </a:prstGeom>
          <a:noFill/>
        </p:spPr>
        <p:txBody>
          <a:bodyPr wrap="square" rtlCol="0">
            <a:spAutoFit/>
          </a:bodyPr>
          <a:lstStyle/>
          <a:p>
            <a:r>
              <a:rPr lang="en-US" b="1" dirty="0" smtClean="0"/>
              <a:t>Making a well-developed curriculum your own </a:t>
            </a:r>
            <a:endParaRPr lang="en-US" b="1" dirty="0"/>
          </a:p>
        </p:txBody>
      </p:sp>
      <p:sp>
        <p:nvSpPr>
          <p:cNvPr id="6" name="TextBox 5"/>
          <p:cNvSpPr txBox="1"/>
          <p:nvPr/>
        </p:nvSpPr>
        <p:spPr>
          <a:xfrm>
            <a:off x="3452884" y="4503761"/>
            <a:ext cx="2599898" cy="369332"/>
          </a:xfrm>
          <a:prstGeom prst="rect">
            <a:avLst/>
          </a:prstGeom>
          <a:noFill/>
        </p:spPr>
        <p:txBody>
          <a:bodyPr wrap="square" rtlCol="0">
            <a:spAutoFit/>
          </a:bodyPr>
          <a:lstStyle/>
          <a:p>
            <a:r>
              <a:rPr lang="en-US" b="1" dirty="0" smtClean="0"/>
              <a:t>Fulcrum* in the middle</a:t>
            </a:r>
            <a:endParaRPr lang="en-US" b="1" dirty="0"/>
          </a:p>
        </p:txBody>
      </p:sp>
      <p:sp>
        <p:nvSpPr>
          <p:cNvPr id="7" name="TextBox 6"/>
          <p:cNvSpPr txBox="1"/>
          <p:nvPr/>
        </p:nvSpPr>
        <p:spPr>
          <a:xfrm>
            <a:off x="798393" y="5479576"/>
            <a:ext cx="7472150" cy="338554"/>
          </a:xfrm>
          <a:prstGeom prst="rect">
            <a:avLst/>
          </a:prstGeom>
          <a:noFill/>
        </p:spPr>
        <p:txBody>
          <a:bodyPr wrap="square" rtlCol="0">
            <a:spAutoFit/>
          </a:bodyPr>
          <a:lstStyle/>
          <a:p>
            <a:r>
              <a:rPr lang="en-US" sz="1600" dirty="0" smtClean="0"/>
              <a:t>* Fulcrum: the point on which </a:t>
            </a:r>
            <a:r>
              <a:rPr lang="en-US" sz="1600" dirty="0"/>
              <a:t>a structure rests or is supported and on which it pivots.</a:t>
            </a:r>
          </a:p>
        </p:txBody>
      </p:sp>
    </p:spTree>
    <p:extLst>
      <p:ext uri="{BB962C8B-B14F-4D97-AF65-F5344CB8AC3E}">
        <p14:creationId xmlns:p14="http://schemas.microsoft.com/office/powerpoint/2010/main" val="152531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0" cy="7652254"/>
          </a:xfrm>
          <a:prstGeom prst="rect">
            <a:avLst/>
          </a:prstGeom>
        </p:spPr>
      </p:pic>
      <p:sp>
        <p:nvSpPr>
          <p:cNvPr id="5" name="TextBox 4"/>
          <p:cNvSpPr txBox="1"/>
          <p:nvPr/>
        </p:nvSpPr>
        <p:spPr>
          <a:xfrm>
            <a:off x="464457" y="812800"/>
            <a:ext cx="4659086" cy="707886"/>
          </a:xfrm>
          <a:prstGeom prst="rect">
            <a:avLst/>
          </a:prstGeom>
          <a:noFill/>
        </p:spPr>
        <p:txBody>
          <a:bodyPr wrap="square" rtlCol="0">
            <a:spAutoFit/>
          </a:bodyPr>
          <a:lstStyle/>
          <a:p>
            <a:r>
              <a:rPr lang="en-US" sz="4000" b="1" dirty="0" smtClean="0">
                <a:latin typeface="Helvetica" panose="020B0604020202020204" pitchFamily="34" charset="0"/>
                <a:cs typeface="Helvetica" panose="020B0604020202020204" pitchFamily="34" charset="0"/>
              </a:rPr>
              <a:t>Stage Theory</a:t>
            </a:r>
            <a:endParaRPr lang="en-US" sz="4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24260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8371" y="1333045"/>
            <a:ext cx="8326877" cy="4385584"/>
          </a:xfrm>
          <a:prstGeom prst="rect">
            <a:avLst/>
          </a:prstGeom>
        </p:spPr>
      </p:pic>
      <p:sp>
        <p:nvSpPr>
          <p:cNvPr id="2" name="TextBox 1"/>
          <p:cNvSpPr txBox="1"/>
          <p:nvPr/>
        </p:nvSpPr>
        <p:spPr>
          <a:xfrm>
            <a:off x="5434418" y="1333045"/>
            <a:ext cx="3709582" cy="830997"/>
          </a:xfrm>
          <a:prstGeom prst="rect">
            <a:avLst/>
          </a:prstGeom>
          <a:noFill/>
        </p:spPr>
        <p:txBody>
          <a:bodyPr wrap="square" rtlCol="0">
            <a:spAutoFit/>
          </a:bodyPr>
          <a:lstStyle/>
          <a:p>
            <a:r>
              <a:rPr lang="en-US" sz="2400" b="1" dirty="0" smtClean="0"/>
              <a:t>     The </a:t>
            </a:r>
            <a:r>
              <a:rPr lang="en-US" sz="2400" b="1" dirty="0" smtClean="0"/>
              <a:t>importance of </a:t>
            </a:r>
            <a:endParaRPr lang="en-US" sz="2400" b="1" dirty="0" smtClean="0"/>
          </a:p>
          <a:p>
            <a:r>
              <a:rPr lang="en-US" sz="2400" b="1" dirty="0"/>
              <a:t> </a:t>
            </a:r>
            <a:r>
              <a:rPr lang="en-US" sz="2400" b="1" dirty="0" smtClean="0"/>
              <a:t>       proper</a:t>
            </a:r>
            <a:r>
              <a:rPr lang="en-US" sz="2400" b="1" dirty="0" smtClean="0"/>
              <a:t> scaffolding</a:t>
            </a:r>
            <a:endParaRPr lang="en-US" sz="2400" b="1" dirty="0"/>
          </a:p>
        </p:txBody>
      </p:sp>
    </p:spTree>
    <p:extLst>
      <p:ext uri="{BB962C8B-B14F-4D97-AF65-F5344CB8AC3E}">
        <p14:creationId xmlns:p14="http://schemas.microsoft.com/office/powerpoint/2010/main" val="146533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32229"/>
            <a:ext cx="9144000" cy="7254346"/>
          </a:xfrm>
          <a:prstGeom prst="rect">
            <a:avLst/>
          </a:prstGeom>
        </p:spPr>
      </p:pic>
      <p:sp>
        <p:nvSpPr>
          <p:cNvPr id="2" name="TextBox 1"/>
          <p:cNvSpPr txBox="1"/>
          <p:nvPr/>
        </p:nvSpPr>
        <p:spPr>
          <a:xfrm>
            <a:off x="376518" y="0"/>
            <a:ext cx="5378823" cy="584775"/>
          </a:xfrm>
          <a:prstGeom prst="rect">
            <a:avLst/>
          </a:prstGeom>
          <a:noFill/>
        </p:spPr>
        <p:txBody>
          <a:bodyPr wrap="square" rtlCol="0">
            <a:spAutoFit/>
          </a:bodyPr>
          <a:lstStyle/>
          <a:p>
            <a:r>
              <a:rPr lang="en-US" sz="3200" b="1" dirty="0" smtClean="0"/>
              <a:t>Elegant structures that last</a:t>
            </a:r>
            <a:endParaRPr lang="en-US" sz="3200" b="1" dirty="0"/>
          </a:p>
        </p:txBody>
      </p:sp>
    </p:spTree>
    <p:extLst>
      <p:ext uri="{BB962C8B-B14F-4D97-AF65-F5344CB8AC3E}">
        <p14:creationId xmlns:p14="http://schemas.microsoft.com/office/powerpoint/2010/main" val="18615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TotalTime>
  <Words>1546</Words>
  <Application>Microsoft Office PowerPoint</Application>
  <PresentationFormat>On-screen Show (4:3)</PresentationFormat>
  <Paragraphs>210</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Helvetica</vt:lpstr>
      <vt:lpstr>Wingdings</vt:lpstr>
      <vt:lpstr>Office Theme</vt:lpstr>
      <vt:lpstr>Curriculum Design and Development:  A Behavioral Science and Family Systems Focus</vt:lpstr>
      <vt:lpstr>Disclosures</vt:lpstr>
      <vt:lpstr>Objectives</vt:lpstr>
      <vt:lpstr>When you have seen one FM residency…</vt:lpstr>
      <vt:lpstr>Who is in the audience?</vt:lpstr>
      <vt:lpstr>Who is in the audience?</vt:lpstr>
      <vt:lpstr>PowerPoint Presentation</vt:lpstr>
      <vt:lpstr>PowerPoint Presentation</vt:lpstr>
      <vt:lpstr>PowerPoint Presentation</vt:lpstr>
      <vt:lpstr>Standards,  Guidelines, and Milestones</vt:lpstr>
      <vt:lpstr>Are we covering the basics?</vt:lpstr>
      <vt:lpstr>ACGME Requirements for Family Medicine </vt:lpstr>
      <vt:lpstr>Curriculum Guidelines:  Human Behavior and Mental Health </vt:lpstr>
      <vt:lpstr>Curriculum Guidelines:  Human Behavior and Mental Health </vt:lpstr>
      <vt:lpstr>Curriculum Guidelines:  Human Behavior and Mental Health </vt:lpstr>
      <vt:lpstr>Family Medicine Milestones</vt:lpstr>
      <vt:lpstr>Family Medicine Milestones</vt:lpstr>
      <vt:lpstr>Covering the Basics</vt:lpstr>
      <vt:lpstr>Curriculum Development</vt:lpstr>
      <vt:lpstr>Learning Theory</vt:lpstr>
      <vt:lpstr>Learning Theory: Application</vt:lpstr>
      <vt:lpstr>Learning Theory: Application</vt:lpstr>
      <vt:lpstr>Learning Theory: Application</vt:lpstr>
      <vt:lpstr>Learning Science</vt:lpstr>
      <vt:lpstr>My Favorite Rules</vt:lpstr>
      <vt:lpstr>           Core Principles</vt:lpstr>
      <vt:lpstr>Maine Medical  Center FMRP</vt:lpstr>
      <vt:lpstr>University of Virginia FMRP</vt:lpstr>
      <vt:lpstr>Duke/SR-AHEC FMRP</vt:lpstr>
      <vt:lpstr>Individual Curriculum Worksheet</vt:lpstr>
      <vt:lpstr>Individual Curriculum Plans</vt:lpstr>
      <vt:lpstr>Triads </vt:lpstr>
      <vt:lpstr>Take Home Points</vt:lpstr>
      <vt:lpstr>PowerPoint Presentation</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Julie Schirmer</cp:lastModifiedBy>
  <cp:revision>97</cp:revision>
  <cp:lastPrinted>2017-04-12T14:29:47Z</cp:lastPrinted>
  <dcterms:created xsi:type="dcterms:W3CDTF">2013-07-17T19:19:39Z</dcterms:created>
  <dcterms:modified xsi:type="dcterms:W3CDTF">2017-04-13T19:06:40Z</dcterms:modified>
</cp:coreProperties>
</file>