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9" r:id="rId2"/>
    <p:sldId id="292" r:id="rId3"/>
    <p:sldId id="260" r:id="rId4"/>
    <p:sldId id="261" r:id="rId5"/>
    <p:sldId id="264" r:id="rId6"/>
    <p:sldId id="266" r:id="rId7"/>
    <p:sldId id="268" r:id="rId8"/>
    <p:sldId id="271" r:id="rId9"/>
    <p:sldId id="272" r:id="rId10"/>
    <p:sldId id="273" r:id="rId11"/>
    <p:sldId id="274" r:id="rId12"/>
    <p:sldId id="276" r:id="rId13"/>
    <p:sldId id="275" r:id="rId14"/>
    <p:sldId id="278" r:id="rId15"/>
    <p:sldId id="279" r:id="rId16"/>
    <p:sldId id="280" r:id="rId17"/>
    <p:sldId id="281" r:id="rId18"/>
    <p:sldId id="283" r:id="rId19"/>
    <p:sldId id="285" r:id="rId20"/>
    <p:sldId id="286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6" r:id="rId32"/>
    <p:sldId id="303" r:id="rId33"/>
    <p:sldId id="304" r:id="rId34"/>
    <p:sldId id="305" r:id="rId35"/>
    <p:sldId id="289" r:id="rId36"/>
    <p:sldId id="291" r:id="rId37"/>
    <p:sldId id="257" r:id="rId38"/>
    <p:sldId id="25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9"/>
    <p:restoredTop sz="94856" autoAdjust="0"/>
  </p:normalViewPr>
  <p:slideViewPr>
    <p:cSldViewPr snapToGrid="0" snapToObjects="1">
      <p:cViewPr>
        <p:scale>
          <a:sx n="113" d="100"/>
          <a:sy n="113" d="100"/>
        </p:scale>
        <p:origin x="-10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3A4E2-5A75-4672-A248-27A46D603EB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A558A-8C17-4210-B393-963DAC460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91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83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06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5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Helvetica Neue LT Std 67 Medium Condensed" charset="0"/>
                <a:cs typeface="Helvetica Neue LT Std 67 Medium Condensed" charset="0"/>
              </a:rPr>
              <a:t>Most learners start at the beginning and then proceed in order…</a:t>
            </a:r>
          </a:p>
          <a:p>
            <a:r>
              <a:rPr lang="en-US" dirty="0" smtClean="0">
                <a:ea typeface="Helvetica Neue LT Std 67 Medium Condensed" charset="0"/>
                <a:cs typeface="Helvetica Neue LT Std 67 Medium Condensed" charset="0"/>
              </a:rPr>
              <a:t>…but many pick a timely topic or two to start with, then proceed in order from the beginning</a:t>
            </a:r>
          </a:p>
          <a:p>
            <a:endParaRPr lang="en-US" dirty="0" smtClean="0">
              <a:ea typeface="Helvetica Neue LT Std 67 Medium Condensed" charset="0"/>
              <a:cs typeface="Helvetica Neue LT Std 67 Medium Condensed" charset="0"/>
            </a:endParaRPr>
          </a:p>
          <a:p>
            <a:r>
              <a:rPr lang="en-US" sz="1200" dirty="0" smtClean="0">
                <a:latin typeface="+mn-lt"/>
                <a:ea typeface="Helvetica Neue LT Std 67 Medium Condensed" charset="0"/>
                <a:cs typeface="Helvetica Neue LT Std 67 Medium Condensed" charset="0"/>
              </a:rPr>
              <a:t>93% said the material was at the right level for them</a:t>
            </a:r>
          </a:p>
          <a:p>
            <a:r>
              <a:rPr lang="en-US" sz="1200" dirty="0" smtClean="0">
                <a:latin typeface="+mn-lt"/>
                <a:ea typeface="Helvetica Neue LT Std 67 Medium Condensed" charset="0"/>
                <a:cs typeface="Helvetica Neue LT Std 67 Medium Condensed" charset="0"/>
              </a:rPr>
              <a:t>95% said the feedback from the faculty was helpful</a:t>
            </a:r>
          </a:p>
          <a:p>
            <a:endParaRPr lang="en-US" dirty="0" smtClean="0">
              <a:ea typeface="Helvetica Neue LT Std 67 Medium Condensed" charset="0"/>
              <a:cs typeface="Helvetica Neue LT Std 67 Medium Condensed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A558A-8C17-4210-B393-963DAC4602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9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31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7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5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00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4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28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429A-C6A8-46A1-8E24-59CCF6CC790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9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0857" y="1480616"/>
            <a:ext cx="6959286" cy="1470025"/>
          </a:xfrm>
        </p:spPr>
        <p:txBody>
          <a:bodyPr anchor="b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46732" y="3092116"/>
            <a:ext cx="6853411" cy="923330"/>
          </a:xfrm>
          <a:gradFill flip="none" rotWithShape="1">
            <a:gsLst>
              <a:gs pos="1000">
                <a:schemeClr val="accent6"/>
              </a:gs>
              <a:gs pos="1000">
                <a:schemeClr val="bg1"/>
              </a:gs>
            </a:gsLst>
            <a:lin ang="0" scaled="1"/>
            <a:tileRect/>
          </a:gradFill>
          <a:effectLst/>
        </p:spPr>
        <p:txBody>
          <a:bodyPr lIns="274320" tIns="0" bIns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1068404"/>
            <a:ext cx="8229600" cy="84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088683"/>
            <a:ext cx="8229600" cy="412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13CAF-5F83-774F-A930-5B042D24A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078029"/>
            <a:ext cx="4114800" cy="1414914"/>
          </a:xfrm>
          <a:ln>
            <a:noFill/>
          </a:ln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here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7CFB4D8-0201-784A-BCD3-3F8B8F114C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078029"/>
            <a:ext cx="3913188" cy="5005271"/>
          </a:xfrm>
        </p:spPr>
        <p:txBody>
          <a:bodyPr/>
          <a:lstStyle/>
          <a:p>
            <a:r>
              <a:rPr lang="en-US" dirty="0"/>
              <a:t>Click icon to add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64D75E5E-3848-A541-AEEB-66EED540A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2685448"/>
            <a:ext cx="4114800" cy="33978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67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6444EF1-F302-D147-B06A-519B00527A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73612" y="1078029"/>
            <a:ext cx="3913188" cy="5005271"/>
          </a:xfrm>
        </p:spPr>
        <p:txBody>
          <a:bodyPr/>
          <a:lstStyle/>
          <a:p>
            <a:r>
              <a:rPr lang="en-US" dirty="0"/>
              <a:t>Click icon to add photo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08603B33-C2A0-794C-9A54-72D5E506D8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2685448"/>
            <a:ext cx="4114800" cy="33978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7BF78AD-A83B-F943-9798-1A8055EE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78029"/>
            <a:ext cx="4114800" cy="1414914"/>
          </a:xfrm>
          <a:ln>
            <a:noFill/>
          </a:ln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here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386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59120F-C578-2C4A-B9F7-1DED2AE5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5C2C1448-C593-CF4B-8DBA-BA9F8135E2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9" y="2300537"/>
            <a:ext cx="4008923" cy="38211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98A6E4B8-8718-CD49-B746-84311C80F4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7877" y="2300537"/>
            <a:ext cx="4008923" cy="38211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04C41D-6B53-4113-8C48-090D026B0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400">
                <a:solidFill>
                  <a:schemeClr val="tx1"/>
                </a:solidFill>
              </a:defRPr>
            </a:lvl1pPr>
          </a:lstStyle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Title style, Arial, size 32-48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F3D4E5-E80D-4114-B02D-C96B4F46DD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11558"/>
            <a:ext cx="7886700" cy="4351338"/>
          </a:xfrm>
        </p:spPr>
        <p:txBody>
          <a:bodyPr/>
          <a:lstStyle>
            <a:lvl1pPr marL="129616" marR="0" indent="-129616" algn="l" defTabSz="518465" rtl="0" eaLnBrk="1" fontAlgn="auto" latinLnBrk="0" hangingPunct="1">
              <a:lnSpc>
                <a:spcPct val="90000"/>
              </a:lnSpc>
              <a:spcBef>
                <a:spcPts val="56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chemeClr val="tx1"/>
                </a:solidFill>
              </a:defRPr>
            </a:lvl1pPr>
            <a:lvl2pPr marL="388849" marR="0" indent="-129616" algn="l" defTabSz="518465" rtl="0" eaLnBrk="1" fontAlgn="auto" latinLnBrk="0" hangingPunct="1">
              <a:lnSpc>
                <a:spcPct val="90000"/>
              </a:lnSpc>
              <a:spcBef>
                <a:spcPts val="28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/>
            </a:lvl2pPr>
          </a:lstStyle>
          <a:p>
            <a:pPr marL="129616" marR="0" lvl="0" indent="-129616" algn="l" defTabSz="518465" rtl="0" eaLnBrk="1" fontAlgn="auto" latinLnBrk="0" hangingPunct="1">
              <a:lnSpc>
                <a:spcPct val="90000"/>
              </a:lnSpc>
              <a:spcBef>
                <a:spcPts val="56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Body text style, Arial, size 18-32</a:t>
            </a:r>
          </a:p>
          <a:p>
            <a:pPr marL="388849" marR="0" lvl="1" indent="-129616" algn="l" defTabSz="518465" rtl="0" eaLnBrk="1" fontAlgn="auto" latinLnBrk="0" hangingPunct="1">
              <a:lnSpc>
                <a:spcPct val="90000"/>
              </a:lnSpc>
              <a:spcBef>
                <a:spcPts val="56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31EDC9-20C4-4679-9EE4-5CC70D850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8650" y="6311902"/>
            <a:ext cx="358578" cy="365125"/>
          </a:xfrm>
          <a:prstGeom prst="rect">
            <a:avLst/>
          </a:prstGeom>
        </p:spPr>
        <p:txBody>
          <a:bodyPr lIns="64008" tIns="32004" rIns="64008" bIns="32004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613A9-0196-4103-A730-64D9B0C7CD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5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65E17D-64C9-4F00-8FA9-CB931FC3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080C3-2465-4F27-B903-E88824D60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ABAD61-7B5D-4753-B34B-DDEAFFB12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72037DF-F692-40D1-8720-DE0FA3FF6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8650" y="6311902"/>
            <a:ext cx="358578" cy="365125"/>
          </a:xfrm>
          <a:prstGeom prst="rect">
            <a:avLst/>
          </a:prstGeom>
        </p:spPr>
        <p:txBody>
          <a:bodyPr lIns="64008" tIns="32004" rIns="64008" bIns="32004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613A9-0196-4103-A730-64D9B0C7CD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6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3D9BAC-59E9-684D-A5B8-CF2D4F14D04D}"/>
              </a:ext>
            </a:extLst>
          </p:cNvPr>
          <p:cNvSpPr txBox="1"/>
          <p:nvPr userDrawn="1"/>
        </p:nvSpPr>
        <p:spPr>
          <a:xfrm>
            <a:off x="-59635" y="6410739"/>
            <a:ext cx="3568149" cy="276999"/>
          </a:xfrm>
          <a:prstGeom prst="rect">
            <a:avLst/>
          </a:prstGeom>
          <a:solidFill>
            <a:schemeClr val="accent6"/>
          </a:solidFill>
        </p:spPr>
        <p:txBody>
          <a:bodyPr wrap="square" lIns="36576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Join the conversation on Twitter: #STFM19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A537069-74CB-414B-A376-180A604F2714}"/>
              </a:ext>
            </a:extLst>
          </p:cNvPr>
          <p:cNvSpPr txBox="1"/>
          <p:nvPr userDrawn="1"/>
        </p:nvSpPr>
        <p:spPr>
          <a:xfrm>
            <a:off x="8441355" y="6410739"/>
            <a:ext cx="762281" cy="276999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rIns="365760" rtlCol="0">
            <a:spAutoFit/>
          </a:bodyPr>
          <a:lstStyle/>
          <a:p>
            <a:pPr algn="l"/>
            <a:fld id="{4FEC295B-1AF7-4C4C-BF81-648092A4489C}" type="slidenum">
              <a:rPr lang="en-US" sz="1200" b="1" smtClean="0">
                <a:solidFill>
                  <a:schemeClr val="bg1"/>
                </a:solidFill>
                <a:latin typeface="Helvetica" pitchFamily="2" charset="0"/>
              </a:rPr>
              <a:pPr algn="l"/>
              <a:t>‹#›</a:t>
            </a:fld>
            <a:endParaRPr lang="en-US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6F679A-DEA0-9A4D-8836-E8BAC9E813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55258" y="79142"/>
            <a:ext cx="1496292" cy="653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8074C25-55F0-014B-9234-93FA875A15D8}"/>
              </a:ext>
            </a:extLst>
          </p:cNvPr>
          <p:cNvSpPr txBox="1"/>
          <p:nvPr userDrawn="1"/>
        </p:nvSpPr>
        <p:spPr>
          <a:xfrm>
            <a:off x="363572" y="182805"/>
            <a:ext cx="524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latin typeface="Helvetica" pitchFamily="2" charset="0"/>
              </a:rPr>
              <a:t>2019 Annual Spring Conference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b="3540"/>
          <a:stretch/>
        </p:blipFill>
        <p:spPr>
          <a:xfrm>
            <a:off x="2717800" y="3623733"/>
            <a:ext cx="3640666" cy="276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7C298-A0B1-4E23-B1CA-E09B088B6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680" y="1382488"/>
            <a:ext cx="8585200" cy="971245"/>
          </a:xfrm>
        </p:spPr>
        <p:txBody>
          <a:bodyPr anchor="t">
            <a:noAutofit/>
          </a:bodyPr>
          <a:lstStyle/>
          <a:p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Our Educators</a:t>
            </a:r>
            <a:r>
              <a:rPr lang="en-US" sz="5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D7BBD6F-60DE-45C0-B616-B053AA2F4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947" y="2356190"/>
            <a:ext cx="8470446" cy="1267543"/>
          </a:xfrm>
          <a:gradFill>
            <a:gsLst>
              <a:gs pos="1000">
                <a:schemeClr val="accent6">
                  <a:lumMod val="93000"/>
                </a:schemeClr>
              </a:gs>
              <a:gs pos="1000">
                <a:schemeClr val="bg1"/>
              </a:gs>
            </a:gsLst>
          </a:gradFill>
        </p:spPr>
        <p:txBody>
          <a:bodyPr>
            <a:no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Using the STFM Residency Faculty Fundamentals Certificate Program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16558" y="1030258"/>
            <a:ext cx="63007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Residency Faculty Fundamentals Certificate Program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2253" y="2432053"/>
            <a:ext cx="3638628" cy="3355451"/>
          </a:xfrm>
        </p:spPr>
        <p:txBody>
          <a:bodyPr>
            <a:normAutofit/>
          </a:bodyPr>
          <a:lstStyle/>
          <a:p>
            <a:pPr>
              <a:spcBef>
                <a:spcPts val="1008"/>
              </a:spcBef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Developed by STFM under the </a:t>
            </a:r>
            <a:r>
              <a:rPr lang="en-US" sz="2000" dirty="0" smtClean="0">
                <a:ea typeface="Helvetica Neue LT Std 67 Medium Condensed" charset="0"/>
                <a:cs typeface="Helvetica Neue LT Std 67 Medium Condensed" charset="0"/>
              </a:rPr>
              <a:t>guidance </a:t>
            </a: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of the GME Committee</a:t>
            </a:r>
          </a:p>
          <a:p>
            <a:pPr>
              <a:spcBef>
                <a:spcPts val="1008"/>
              </a:spcBef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Launched June 2017</a:t>
            </a:r>
          </a:p>
          <a:p>
            <a:pPr>
              <a:spcBef>
                <a:spcPts val="1008"/>
              </a:spcBef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30 CME credits available</a:t>
            </a:r>
          </a:p>
          <a:p>
            <a:pPr>
              <a:spcBef>
                <a:spcPts val="1008"/>
              </a:spcBef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Online training in fundamental topics pertinent to ALL faculty</a:t>
            </a:r>
          </a:p>
          <a:p>
            <a:pPr>
              <a:spcBef>
                <a:spcPts val="1008"/>
              </a:spcBef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$995 for STFM members </a:t>
            </a:r>
            <a:br>
              <a:rPr lang="en-US" sz="2000" dirty="0">
                <a:ea typeface="Helvetica Neue LT Std 67 Medium Condensed" charset="0"/>
                <a:cs typeface="Helvetica Neue LT Std 67 Medium Condensed" charset="0"/>
              </a:rPr>
            </a:b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$1,495 for non-members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6D03BD-B03E-044D-8042-280EF74D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298">
            <a:off x="4807148" y="2872638"/>
            <a:ext cx="3312739" cy="30661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1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7788"/>
            <a:ext cx="7886700" cy="793034"/>
          </a:xfrm>
        </p:spPr>
        <p:txBody>
          <a:bodyPr>
            <a:normAutofit/>
          </a:bodyPr>
          <a:lstStyle/>
          <a:p>
            <a:r>
              <a:rPr lang="en-US" sz="3100" dirty="0">
                <a:ea typeface="Helvetica Neue LT Std 77 Bold Condensed" charset="0"/>
                <a:cs typeface="Helvetica Neue LT Std 77 Bold Condensed" charset="0"/>
              </a:rPr>
              <a:t>Certificate Program 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42DC7F-6788-7A40-AEE8-17EBA6F8B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199701"/>
            <a:ext cx="3809999" cy="3562761"/>
          </a:xfrm>
        </p:spPr>
        <p:txBody>
          <a:bodyPr/>
          <a:lstStyle/>
          <a:p>
            <a:r>
              <a:rPr lang="en-US" dirty="0">
                <a:ea typeface="Helvetica Neue LT Std 67 Medium Condensed" charset="0"/>
                <a:cs typeface="Helvetica Neue LT Std 67 Medium Condensed" charset="0"/>
              </a:rPr>
              <a:t>14 courses on key topics</a:t>
            </a:r>
          </a:p>
          <a:p>
            <a:r>
              <a:rPr lang="en-US" dirty="0">
                <a:ea typeface="Helvetica Neue LT Std 67 Medium Condensed" charset="0"/>
                <a:cs typeface="Helvetica Neue LT Std 67 Medium Condensed" charset="0"/>
              </a:rPr>
              <a:t>Individual courses include:     </a:t>
            </a:r>
          </a:p>
          <a:p>
            <a:pPr lvl="1"/>
            <a:r>
              <a:rPr lang="en-US" sz="2200" dirty="0">
                <a:ea typeface="Helvetica Neue LT Std 67 Medium Condensed" charset="0"/>
                <a:cs typeface="Helvetica Neue LT Std 67 Medium Condensed" charset="0"/>
              </a:rPr>
              <a:t>Interactive learning </a:t>
            </a:r>
            <a:r>
              <a:rPr lang="en-US" sz="2200" dirty="0" smtClean="0">
                <a:ea typeface="Helvetica Neue LT Std 67 Medium Condensed" charset="0"/>
                <a:cs typeface="Helvetica Neue LT Std 67 Medium Condensed" charset="0"/>
              </a:rPr>
              <a:t>modules</a:t>
            </a:r>
            <a:endParaRPr lang="en-US" sz="2200" dirty="0">
              <a:ea typeface="Helvetica Neue LT Std 67 Medium Condensed" charset="0"/>
              <a:cs typeface="Helvetica Neue LT Std 67 Medium Condensed" charset="0"/>
            </a:endParaRPr>
          </a:p>
          <a:p>
            <a:pPr lvl="1"/>
            <a:r>
              <a:rPr lang="en-US" sz="2200" dirty="0" smtClean="0">
                <a:ea typeface="Helvetica Neue LT Std 67 Medium Condensed" charset="0"/>
                <a:cs typeface="Helvetica Neue LT Std 67 Medium Condensed" charset="0"/>
              </a:rPr>
              <a:t>Readings</a:t>
            </a:r>
          </a:p>
          <a:p>
            <a:pPr lvl="1"/>
            <a:r>
              <a:rPr lang="en-US" sz="2200" dirty="0">
                <a:ea typeface="Helvetica Neue LT Std 67 Medium Condensed" charset="0"/>
                <a:cs typeface="Helvetica Neue LT Std 67 Medium Condensed" charset="0"/>
              </a:rPr>
              <a:t>V</a:t>
            </a:r>
            <a:r>
              <a:rPr lang="en-US" sz="2200" dirty="0" smtClean="0">
                <a:ea typeface="Helvetica Neue LT Std 67 Medium Condensed" charset="0"/>
                <a:cs typeface="Helvetica Neue LT Std 67 Medium Condensed" charset="0"/>
              </a:rPr>
              <a:t>ideos</a:t>
            </a:r>
            <a:endParaRPr lang="en-US" sz="2200" dirty="0">
              <a:ea typeface="Helvetica Neue LT Std 67 Medium Condensed" charset="0"/>
              <a:cs typeface="Helvetica Neue LT Std 67 Medium Condensed" charset="0"/>
            </a:endParaRPr>
          </a:p>
          <a:p>
            <a:pPr lvl="1"/>
            <a:r>
              <a:rPr lang="en-US" sz="2200" dirty="0">
                <a:ea typeface="Helvetica Neue LT Std 67 Medium Condensed" charset="0"/>
                <a:cs typeface="Helvetica Neue LT Std 67 Medium Condensed" charset="0"/>
              </a:rPr>
              <a:t>Assignments                </a:t>
            </a:r>
          </a:p>
          <a:p>
            <a:pPr lvl="1"/>
            <a:r>
              <a:rPr lang="en-US" sz="2200" dirty="0">
                <a:ea typeface="Helvetica Neue LT Std 67 Medium Condensed" charset="0"/>
                <a:cs typeface="Helvetica Neue LT Std 67 Medium Condensed" charset="0"/>
              </a:rPr>
              <a:t>Reflective activities</a:t>
            </a:r>
          </a:p>
          <a:p>
            <a:pPr lvl="1"/>
            <a:r>
              <a:rPr lang="en-US" sz="2200" dirty="0">
                <a:ea typeface="Helvetica Neue LT Std 67 Medium Condensed" charset="0"/>
                <a:cs typeface="Helvetica Neue LT Std 67 Medium Condensed" charset="0"/>
              </a:rPr>
              <a:t>Quizzes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E9F9AB-00A6-5E45-BC39-262A021F1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058413"/>
            <a:ext cx="2345267" cy="370404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8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234" y="888803"/>
            <a:ext cx="6172200" cy="711396"/>
          </a:xfrm>
        </p:spPr>
        <p:txBody>
          <a:bodyPr/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Course List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46605" y="1818701"/>
            <a:ext cx="4343400" cy="3350199"/>
          </a:xfrm>
        </p:spPr>
        <p:txBody>
          <a:bodyPr numCol="1">
            <a:noAutofit/>
          </a:bodyPr>
          <a:lstStyle/>
          <a:p>
            <a:pPr>
              <a:spcBef>
                <a:spcPts val="756"/>
              </a:spcBef>
              <a:spcAft>
                <a:spcPts val="420"/>
              </a:spcAft>
            </a:pP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ACGME Program Requirements</a:t>
            </a:r>
          </a:p>
          <a:p>
            <a:pPr>
              <a:spcBef>
                <a:spcPts val="756"/>
              </a:spcBef>
              <a:spcAft>
                <a:spcPts val="420"/>
              </a:spcAft>
            </a:pP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Competencies, Milestones, and EPAs</a:t>
            </a:r>
          </a:p>
          <a:p>
            <a:pPr>
              <a:spcBef>
                <a:spcPts val="756"/>
              </a:spcBef>
              <a:spcAft>
                <a:spcPts val="420"/>
              </a:spcAft>
            </a:pP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Structure and Funding of Residency Programs</a:t>
            </a:r>
          </a:p>
          <a:p>
            <a:pPr>
              <a:spcBef>
                <a:spcPts val="756"/>
              </a:spcBef>
              <a:spcAft>
                <a:spcPts val="420"/>
              </a:spcAft>
            </a:pP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Billing and Documentation Requirements</a:t>
            </a:r>
          </a:p>
          <a:p>
            <a:pPr>
              <a:spcBef>
                <a:spcPts val="756"/>
              </a:spcBef>
              <a:spcAft>
                <a:spcPts val="420"/>
              </a:spcAft>
            </a:pP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Recruiting and Interviewing Residents</a:t>
            </a:r>
          </a:p>
          <a:p>
            <a:pPr>
              <a:spcBef>
                <a:spcPts val="756"/>
              </a:spcBef>
              <a:spcAft>
                <a:spcPts val="420"/>
              </a:spcAft>
            </a:pP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ABFM Rules and Requirements</a:t>
            </a:r>
          </a:p>
          <a:p>
            <a:pPr>
              <a:spcBef>
                <a:spcPts val="756"/>
              </a:spcBef>
              <a:spcAft>
                <a:spcPts val="420"/>
              </a:spcAft>
            </a:pP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Scholarly Activity</a:t>
            </a:r>
            <a:endParaRPr lang="en-US" sz="1400" dirty="0">
              <a:ea typeface="Helvetica Neue LT Std 67 Medium Condensed" charset="0"/>
              <a:cs typeface="Helvetica Neue LT Std 67 Medium Condense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317002-A983-7941-B1F2-B6642AF95F8A}"/>
              </a:ext>
            </a:extLst>
          </p:cNvPr>
          <p:cNvSpPr txBox="1"/>
          <p:nvPr/>
        </p:nvSpPr>
        <p:spPr>
          <a:xfrm>
            <a:off x="4690005" y="1842469"/>
            <a:ext cx="4168245" cy="3532249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pPr marL="240030" indent="-240030">
              <a:spcBef>
                <a:spcPts val="756"/>
              </a:spcBef>
              <a:spcAft>
                <a:spcPts val="42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Writing for Academic Publication</a:t>
            </a:r>
          </a:p>
          <a:p>
            <a:pPr marL="240030" indent="-240030">
              <a:spcBef>
                <a:spcPts val="756"/>
              </a:spcBef>
              <a:spcAft>
                <a:spcPts val="42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Curriculum Development</a:t>
            </a:r>
          </a:p>
          <a:p>
            <a:pPr marL="240030" indent="-240030">
              <a:spcBef>
                <a:spcPts val="756"/>
              </a:spcBef>
              <a:spcAft>
                <a:spcPts val="42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Didactic Teaching Skills</a:t>
            </a:r>
          </a:p>
          <a:p>
            <a:pPr marL="240030" indent="-240030">
              <a:spcBef>
                <a:spcPts val="756"/>
              </a:spcBef>
              <a:spcAft>
                <a:spcPts val="42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Clinical Teaching Skills</a:t>
            </a:r>
          </a:p>
          <a:p>
            <a:pPr marL="240030" indent="-240030">
              <a:spcBef>
                <a:spcPts val="756"/>
              </a:spcBef>
              <a:spcAft>
                <a:spcPts val="42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Assessment and Evaluation</a:t>
            </a:r>
          </a:p>
          <a:p>
            <a:pPr marL="240030" indent="-240030">
              <a:spcBef>
                <a:spcPts val="756"/>
              </a:spcBef>
              <a:spcAft>
                <a:spcPts val="42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Giving Feedback</a:t>
            </a:r>
          </a:p>
          <a:p>
            <a:pPr marL="240030" indent="-240030">
              <a:spcBef>
                <a:spcPts val="756"/>
              </a:spcBef>
              <a:spcAft>
                <a:spcPts val="42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Residents in Difficulty: Academic and Behavioral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5999"/>
            <a:ext cx="8229600" cy="863601"/>
          </a:xfrm>
        </p:spPr>
        <p:txBody>
          <a:bodyPr>
            <a:normAutofit/>
          </a:bodyPr>
          <a:lstStyle/>
          <a:p>
            <a:r>
              <a:rPr lang="en-US" sz="3200" dirty="0">
                <a:ea typeface="Helvetica Neue LT Std 77 Bold Condensed" charset="0"/>
                <a:cs typeface="Helvetica Neue LT Std 77 Bold Condensed" charset="0"/>
              </a:rPr>
              <a:t>Certificate Program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3" y="2057399"/>
            <a:ext cx="3361268" cy="34798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ea typeface="Helvetica Neue LT Std 67 Medium Condensed" charset="0"/>
                <a:cs typeface="Helvetica Neue LT Std 67 Medium Condensed" charset="0"/>
              </a:rPr>
              <a:t>Subject matter experts created the </a:t>
            </a:r>
            <a:r>
              <a:rPr lang="en-US" dirty="0" smtClean="0">
                <a:ea typeface="Helvetica Neue LT Std 67 Medium Condensed" charset="0"/>
                <a:cs typeface="Helvetica Neue LT Std 67 Medium Condensed" charset="0"/>
              </a:rPr>
              <a:t>content of each course</a:t>
            </a:r>
            <a:endParaRPr lang="en-US" dirty="0">
              <a:ea typeface="Helvetica Neue LT Std 67 Medium Condensed" charset="0"/>
              <a:cs typeface="Helvetica Neue LT Std 67 Medium Condensed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ea typeface="Helvetica Neue LT Std 67 Medium Condensed" charset="0"/>
                <a:cs typeface="Helvetica Neue LT Std 67 Medium Condensed" charset="0"/>
              </a:rPr>
              <a:t>Developed &amp; reviewed by the GME Committee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ea typeface="Helvetica Neue LT Std 67 Medium Condensed" charset="0"/>
                <a:cs typeface="Helvetica Neue LT Std 67 Medium Condensed" charset="0"/>
              </a:rPr>
              <a:t>Pre-test </a:t>
            </a:r>
            <a:r>
              <a:rPr lang="en-US" dirty="0">
                <a:ea typeface="Helvetica Neue LT Std 67 Medium Condensed" charset="0"/>
                <a:cs typeface="Helvetica Neue LT Std 67 Medium Condensed" charset="0"/>
              </a:rPr>
              <a:t>and post-test to evaluate improvement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a typeface="Helvetica Neue LT Std 67 Medium Condensed" charset="0"/>
                <a:cs typeface="Helvetica Neue LT Std 67 Medium Condensed" charset="0"/>
              </a:rPr>
              <a:t>Faculty Instructors provide feedback on select </a:t>
            </a:r>
            <a:r>
              <a:rPr lang="en-US" dirty="0" smtClean="0">
                <a:ea typeface="Helvetica Neue LT Std 67 Medium Condensed" charset="0"/>
                <a:cs typeface="Helvetica Neue LT Std 67 Medium Condensed" charset="0"/>
              </a:rPr>
              <a:t>assignments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ea typeface="Helvetica Neue LT Std 67 Medium Condensed" charset="0"/>
              <a:cs typeface="Helvetica Neue LT Std 67 Medium Condense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r="13272"/>
          <a:stretch/>
        </p:blipFill>
        <p:spPr>
          <a:xfrm>
            <a:off x="4861306" y="2128466"/>
            <a:ext cx="2832781" cy="367435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7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6"/>
          <a:stretch/>
        </p:blipFill>
        <p:spPr>
          <a:xfrm>
            <a:off x="4936502" y="1854200"/>
            <a:ext cx="3178273" cy="4065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40602"/>
            <a:ext cx="6172200" cy="751295"/>
          </a:xfrm>
        </p:spPr>
        <p:txBody>
          <a:bodyPr/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Self-Directed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E96634-03C8-094D-928D-B16A2C1C1140}"/>
              </a:ext>
            </a:extLst>
          </p:cNvPr>
          <p:cNvSpPr txBox="1"/>
          <p:nvPr/>
        </p:nvSpPr>
        <p:spPr>
          <a:xfrm>
            <a:off x="751415" y="1854200"/>
            <a:ext cx="3651251" cy="4111895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pPr marL="240030" indent="-24003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Clear, concise content in </a:t>
            </a:r>
            <a:b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</a:b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multiple modalities</a:t>
            </a:r>
          </a:p>
          <a:p>
            <a:pPr marL="240030" indent="-24003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Frequent quizzing and </a:t>
            </a:r>
            <a:b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</a:b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learning checks</a:t>
            </a:r>
          </a:p>
          <a:p>
            <a:pPr marL="240030" indent="-24003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Video mentors: stories &amp; advice from experienced faculty</a:t>
            </a:r>
          </a:p>
          <a:p>
            <a:pPr marL="240030" indent="-24003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Assignments that require interactions with senior </a:t>
            </a:r>
            <a:b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</a:b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faculty and </a:t>
            </a:r>
            <a:r>
              <a:rPr lang="en-US" sz="2000" dirty="0" smtClean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others at the program</a:t>
            </a:r>
            <a:endParaRPr lang="en-US" sz="2000" dirty="0">
              <a:latin typeface="Helvetica" panose="020B0504020202030204" pitchFamily="34" charset="0"/>
              <a:ea typeface="Helvetica Neue LT Std 67 Medium Condensed" charset="0"/>
              <a:cs typeface="Helvetica Neue LT Std 67 Medium Condensed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001971" y="3022599"/>
            <a:ext cx="5140059" cy="7196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3775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E7C854-2540-450B-9066-5D25017A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4" y="1193800"/>
            <a:ext cx="6651625" cy="1619666"/>
          </a:xfrm>
        </p:spPr>
        <p:txBody>
          <a:bodyPr>
            <a:normAutofit/>
          </a:bodyPr>
          <a:lstStyle/>
          <a:p>
            <a:r>
              <a:rPr lang="en-US" sz="3000" dirty="0">
                <a:ea typeface="Helvetica Neue LT Std 77 Bold Condensed" charset="0"/>
                <a:cs typeface="Helvetica Neue LT Std 77 Bold Condensed" charset="0"/>
              </a:rPr>
              <a:t>Data from </a:t>
            </a:r>
            <a:r>
              <a:rPr lang="en-US" sz="3000" dirty="0" smtClean="0">
                <a:ea typeface="Helvetica Neue LT Std 77 Bold Condensed" charset="0"/>
                <a:cs typeface="Helvetica Neue LT Std 77 Bold Condensed" charset="0"/>
              </a:rPr>
              <a:t>22 </a:t>
            </a:r>
            <a:r>
              <a:rPr lang="en-US" sz="3000" dirty="0">
                <a:ea typeface="Helvetica Neue LT Std 77 Bold Condensed" charset="0"/>
                <a:cs typeface="Helvetica Neue LT Std 77 Bold Condensed" charset="0"/>
              </a:rPr>
              <a:t>months </a:t>
            </a:r>
            <a:r>
              <a:rPr lang="en-US" sz="3000" dirty="0" smtClean="0">
                <a:ea typeface="Helvetica Neue LT Std 77 Bold Condensed" charset="0"/>
                <a:cs typeface="Helvetica Neue LT Std 77 Bold Condensed" charset="0"/>
              </a:rPr>
              <a:t>since the launch of </a:t>
            </a:r>
            <a:r>
              <a:rPr lang="en-US" sz="3000" dirty="0">
                <a:ea typeface="Helvetica Neue LT Std 77 Bold Condensed" charset="0"/>
                <a:cs typeface="Helvetica Neue LT Std 77 Bold Condensed" charset="0"/>
              </a:rPr>
              <a:t>the </a:t>
            </a:r>
            <a:r>
              <a:rPr lang="en-US" sz="3000" i="1" dirty="0">
                <a:ea typeface="Helvetica Neue LT Std 77 Bold Condensed" charset="0"/>
                <a:cs typeface="Helvetica Neue LT Std 77 Bold Condensed" charset="0"/>
              </a:rPr>
              <a:t>C</a:t>
            </a:r>
            <a:r>
              <a:rPr lang="en-US" sz="3000" i="1" dirty="0" smtClean="0">
                <a:ea typeface="Helvetica Neue LT Std 77 Bold Condensed" charset="0"/>
                <a:cs typeface="Helvetica Neue LT Std 77 Bold Condensed" charset="0"/>
              </a:rPr>
              <a:t>ertificate </a:t>
            </a:r>
            <a:r>
              <a:rPr lang="en-US" sz="3000" i="1" dirty="0">
                <a:ea typeface="Helvetica Neue LT Std 77 Bold Condensed" charset="0"/>
                <a:cs typeface="Helvetica Neue LT Std 77 Bold Condensed" charset="0"/>
              </a:rPr>
              <a:t>P</a:t>
            </a:r>
            <a:r>
              <a:rPr lang="en-US" sz="3000" i="1" dirty="0" smtClean="0">
                <a:ea typeface="Helvetica Neue LT Std 77 Bold Condensed Oblique" charset="0"/>
                <a:cs typeface="Helvetica Neue LT Std 77 Bold Condensed Oblique" charset="0"/>
              </a:rPr>
              <a:t>rogram</a:t>
            </a:r>
            <a:endParaRPr lang="en-US" sz="3000" i="1" dirty="0">
              <a:ea typeface="Helvetica Neue LT Std 77 Bold Condensed Oblique" charset="0"/>
              <a:cs typeface="Helvetica Neue LT Std 77 Bold Condensed Oblique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C72072-2A42-9848-B604-A0DFAC9C1B1A}"/>
              </a:ext>
            </a:extLst>
          </p:cNvPr>
          <p:cNvSpPr txBox="1"/>
          <p:nvPr/>
        </p:nvSpPr>
        <p:spPr>
          <a:xfrm>
            <a:off x="745067" y="2876550"/>
            <a:ext cx="7687733" cy="3404009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pPr marL="320040" indent="-3200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Over </a:t>
            </a:r>
            <a:r>
              <a:rPr lang="en-US" sz="2400" dirty="0" smtClean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296 learners enrolled since launch in June 2017</a:t>
            </a:r>
            <a:endParaRPr lang="en-US" sz="2400" dirty="0">
              <a:latin typeface="Helvetica" panose="020B0504020202030204" pitchFamily="34" charset="0"/>
              <a:ea typeface="Helvetica Neue LT Std 67 Medium Condensed" charset="0"/>
              <a:cs typeface="Helvetica Neue LT Std 67 Medium Condensed" charset="0"/>
            </a:endParaRPr>
          </a:p>
          <a:p>
            <a:pPr marL="320040" indent="-3200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Over </a:t>
            </a:r>
            <a:r>
              <a:rPr lang="en-US" sz="24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111 institutions have </a:t>
            </a:r>
            <a:r>
              <a:rPr lang="en-US" sz="2400" dirty="0" smtClean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had faculty </a:t>
            </a:r>
            <a:r>
              <a:rPr lang="en-US" sz="24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in the program</a:t>
            </a:r>
          </a:p>
          <a:p>
            <a:pPr marL="320040" indent="-3200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Includes learners from 40 </a:t>
            </a:r>
            <a:r>
              <a:rPr lang="en-US" sz="2400" dirty="0" smtClean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states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4020202030204" pitchFamily="34" charset="0"/>
              </a:rPr>
              <a:t>41% of graduates have less than 1 year experience as faculty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4020202030204" pitchFamily="34" charset="0"/>
              </a:rPr>
              <a:t>47% of graduates have 2-5 years experience as faculty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US" sz="2400" dirty="0">
              <a:latin typeface="Helvetica" panose="020B0504020202030204" pitchFamily="34" charset="0"/>
              <a:ea typeface="Helvetica Neue LT Std 67 Medium Condensed" charset="0"/>
              <a:cs typeface="Helvetica Neue LT Std 67 Medium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9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E309CC-3345-4927-9258-5F84B597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4904"/>
            <a:ext cx="7886700" cy="720724"/>
          </a:xfrm>
        </p:spPr>
        <p:txBody>
          <a:bodyPr>
            <a:normAutofit/>
          </a:bodyPr>
          <a:lstStyle/>
          <a:p>
            <a:r>
              <a:rPr lang="en-US" sz="2800" dirty="0">
                <a:ea typeface="Helvetica Neue LT Std 77 Bold Condensed" charset="0"/>
                <a:cs typeface="Helvetica Neue LT Std 77 Bold Condensed" charset="0"/>
              </a:rPr>
              <a:t>Learner Professional Roles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="" xmlns:a16="http://schemas.microsoft.com/office/drawing/2014/main" id="{27CFC3A6-3426-CA49-98E9-CE0DC7EB9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/>
          <a:stretch/>
        </p:blipFill>
        <p:spPr>
          <a:xfrm>
            <a:off x="736600" y="1495628"/>
            <a:ext cx="7778750" cy="4884023"/>
          </a:xfrm>
        </p:spPr>
      </p:pic>
    </p:spTree>
    <p:extLst>
      <p:ext uri="{BB962C8B-B14F-4D97-AF65-F5344CB8AC3E}">
        <p14:creationId xmlns:p14="http://schemas.microsoft.com/office/powerpoint/2010/main" val="10170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E309CC-3345-4927-9258-5F84B597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9091"/>
            <a:ext cx="7886700" cy="764267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13B179-0A76-4DD3-B859-BCD31C1E9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084" y="2202968"/>
            <a:ext cx="4023783" cy="31310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Average pre-test score: 55.49%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Average post-test score: </a:t>
            </a:r>
            <a:r>
              <a:rPr lang="en-US" sz="2000" dirty="0" smtClean="0">
                <a:ea typeface="Helvetica Neue LT Std 67 Medium Condensed" charset="0"/>
                <a:cs typeface="Helvetica Neue LT Std 67 Medium Condensed" charset="0"/>
              </a:rPr>
              <a:t>93.68%</a:t>
            </a:r>
            <a:endParaRPr lang="en-US" sz="2000" dirty="0">
              <a:ea typeface="Helvetica Neue LT Std 67 Medium Condensed" charset="0"/>
              <a:cs typeface="Helvetica Neue LT Std 67 Medium Condensed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ea typeface="Helvetica Neue LT Std 67 Medium Condensed" charset="0"/>
                <a:cs typeface="Helvetica Neue LT Std 67 Medium Condensed" charset="0"/>
              </a:rPr>
              <a:t>Many learners pick </a:t>
            </a: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a timely topic or two to start with, then proceed in order from the </a:t>
            </a:r>
            <a:r>
              <a:rPr lang="en-US" sz="2000" dirty="0" smtClean="0">
                <a:ea typeface="Helvetica Neue LT Std 67 Medium Condensed" charset="0"/>
                <a:cs typeface="Helvetica Neue LT Std 67 Medium Condensed" charset="0"/>
              </a:rPr>
              <a:t>beginning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Self-reported hours to complete the course averaged 40-50 hours. </a:t>
            </a:r>
          </a:p>
          <a:p>
            <a:pPr>
              <a:spcAft>
                <a:spcPts val="600"/>
              </a:spcAft>
            </a:pPr>
            <a:endParaRPr lang="en-US" dirty="0">
              <a:ea typeface="Helvetica Neue LT Std 67 Medium Condensed" charset="0"/>
              <a:cs typeface="Helvetica Neue LT Std 67 Medium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2202968"/>
            <a:ext cx="40640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The top 3 most effective courses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Structure and Funding of Residency Programs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Curriculum Development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Giving </a:t>
            </a:r>
            <a:r>
              <a:rPr lang="en-US" sz="2000" dirty="0" smtClean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Feedback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93% of graduates said the information in the program was at the right level for </a:t>
            </a:r>
            <a:r>
              <a:rPr lang="en-US" sz="2000" dirty="0" smtClean="0">
                <a:latin typeface="Helvetica" panose="020B0504020202030204" pitchFamily="34" charset="0"/>
                <a:ea typeface="Helvetica Neue LT Std 67 Medium Condensed" charset="0"/>
                <a:cs typeface="Helvetica Neue LT Std 67 Medium Condensed" charset="0"/>
              </a:rPr>
              <a:t>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313373-D6B8-4226-BCC3-BE7E0136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2066"/>
            <a:ext cx="7886700" cy="728134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Feedback from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81243F-555A-4A07-BFE3-F359FDA8F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7" y="1686076"/>
            <a:ext cx="8144933" cy="4359123"/>
          </a:xfrm>
        </p:spPr>
        <p:txBody>
          <a:bodyPr>
            <a:normAutofit/>
          </a:bodyPr>
          <a:lstStyle/>
          <a:p>
            <a:pPr marL="0" indent="0">
              <a:spcBef>
                <a:spcPts val="1008"/>
              </a:spcBef>
              <a:spcAft>
                <a:spcPts val="400"/>
              </a:spcAft>
              <a:buNone/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“Forced the learner to dig deeper than I would have as a normal core faculty. I also thought the research module was very helpful as doctors including myself get scared of the word ‘research’.”</a:t>
            </a:r>
          </a:p>
          <a:p>
            <a:pPr marL="0" indent="0">
              <a:spcBef>
                <a:spcPts val="1008"/>
              </a:spcBef>
              <a:spcAft>
                <a:spcPts val="400"/>
              </a:spcAft>
              <a:buNone/>
            </a:pP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ea typeface="Helvetica Neue LT Std 67 Medium Condensed Oblique" charset="0"/>
                <a:cs typeface="Helvetica Neue LT Std 67 Medium Condensed Oblique" charset="0"/>
              </a:rPr>
              <a:t>“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I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liked that it was an internet based program that allowed me to do it at my own pace based on my clinical schedule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.”</a:t>
            </a:r>
          </a:p>
          <a:p>
            <a:pPr marL="0" indent="0">
              <a:spcBef>
                <a:spcPts val="1008"/>
              </a:spcBef>
              <a:spcAft>
                <a:spcPts val="4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Helvetica Neue LT Std 67 Medium Condensed Oblique" charset="0"/>
                <a:cs typeface="Helvetica Neue LT Std 67 Medium Condensed Oblique" charset="0"/>
              </a:rPr>
              <a:t> </a:t>
            </a:r>
            <a:r>
              <a:rPr lang="en-US" sz="2000" dirty="0" smtClean="0">
                <a:ea typeface="Helvetica Neue LT Std 67 Medium Condensed" charset="0"/>
                <a:cs typeface="Helvetica Neue LT Std 67 Medium Condensed" charset="0"/>
              </a:rPr>
              <a:t>“It felt comprehensive, for a new faculty member.  It allowed me the time and space to develop a research project, multiple curricular endeavors, and gave me a bunch of new approaches to clinical precepting.  Well written!  Loved the video interviews!  Appreciated the mini quizzes and all of the written assignments!”</a:t>
            </a:r>
          </a:p>
          <a:p>
            <a:pPr marL="0" indent="0">
              <a:spcBef>
                <a:spcPts val="1008"/>
              </a:spcBef>
              <a:spcAft>
                <a:spcPts val="400"/>
              </a:spcAft>
              <a:buNone/>
            </a:pPr>
            <a:r>
              <a:rPr lang="en-US" sz="2000" i="1" dirty="0" smtClean="0">
                <a:solidFill>
                  <a:srgbClr val="25558E"/>
                </a:solidFill>
                <a:ea typeface="Helvetica Neue LT Std 67 Medium Condensed Oblique" charset="0"/>
                <a:cs typeface="Helvetica Neue LT Std 67 Medium Condensed Oblique" charset="0"/>
              </a:rPr>
              <a:t>Several </a:t>
            </a:r>
            <a:r>
              <a:rPr lang="en-US" sz="2000" i="1" dirty="0">
                <a:solidFill>
                  <a:srgbClr val="25558E"/>
                </a:solidFill>
                <a:ea typeface="Helvetica Neue LT Std 67 Medium Condensed Oblique" charset="0"/>
                <a:cs typeface="Helvetica Neue LT Std 67 Medium Condensed Oblique" charset="0"/>
              </a:rPr>
              <a:t>learners were surprised at how often they needed to “bother” their program directors.</a:t>
            </a:r>
          </a:p>
        </p:txBody>
      </p:sp>
    </p:spTree>
    <p:extLst>
      <p:ext uri="{BB962C8B-B14F-4D97-AF65-F5344CB8AC3E}">
        <p14:creationId xmlns:p14="http://schemas.microsoft.com/office/powerpoint/2010/main" val="23027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Presenters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8333"/>
            <a:ext cx="3945467" cy="2585322"/>
          </a:xfrm>
        </p:spPr>
        <p:txBody>
          <a:bodyPr>
            <a:noAutofit/>
          </a:bodyPr>
          <a:lstStyle/>
          <a:p>
            <a:r>
              <a:rPr lang="en-US" sz="2400" dirty="0"/>
              <a:t>Paul </a:t>
            </a:r>
            <a:r>
              <a:rPr lang="en-US" sz="2400" dirty="0" err="1"/>
              <a:t>Afek</a:t>
            </a:r>
            <a:r>
              <a:rPr lang="en-US" sz="2400" dirty="0"/>
              <a:t>, </a:t>
            </a:r>
            <a:r>
              <a:rPr lang="en-US" sz="2400" dirty="0" smtClean="0"/>
              <a:t>MD</a:t>
            </a:r>
          </a:p>
          <a:p>
            <a:r>
              <a:rPr lang="en-US" sz="2400" dirty="0">
                <a:latin typeface="Helvetica" panose="020B0504020202030204" pitchFamily="34" charset="0"/>
              </a:rPr>
              <a:t>Jennie Jarrett, PharmD, </a:t>
            </a:r>
            <a:r>
              <a:rPr lang="en-US" sz="2400" dirty="0" smtClean="0">
                <a:latin typeface="Helvetica" panose="020B0504020202030204" pitchFamily="34" charset="0"/>
              </a:rPr>
              <a:t>MMedEd</a:t>
            </a:r>
          </a:p>
          <a:p>
            <a:r>
              <a:rPr lang="en-US" sz="2400" dirty="0" err="1" smtClean="0"/>
              <a:t>Anjani</a:t>
            </a:r>
            <a:r>
              <a:rPr lang="en-US" sz="2400" dirty="0" smtClean="0"/>
              <a:t> </a:t>
            </a:r>
            <a:r>
              <a:rPr lang="en-US" sz="2400" dirty="0" err="1"/>
              <a:t>Kolahi</a:t>
            </a:r>
            <a:r>
              <a:rPr lang="en-US" sz="2400" dirty="0"/>
              <a:t>, </a:t>
            </a:r>
            <a:r>
              <a:rPr lang="en-US" sz="2400" dirty="0" smtClean="0"/>
              <a:t>MD</a:t>
            </a:r>
          </a:p>
          <a:p>
            <a:r>
              <a:rPr lang="en-US" sz="2400" dirty="0" smtClean="0">
                <a:latin typeface="Helvetica" panose="020B0504020202030204" pitchFamily="34" charset="0"/>
              </a:rPr>
              <a:t>David </a:t>
            </a:r>
            <a:r>
              <a:rPr lang="en-US" sz="2400" dirty="0">
                <a:latin typeface="Helvetica" panose="020B0504020202030204" pitchFamily="34" charset="0"/>
              </a:rPr>
              <a:t>Lick, MD, MPH, MBA;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04266" y="2328331"/>
            <a:ext cx="4580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504020202030204" pitchFamily="34" charset="0"/>
              </a:rPr>
              <a:t>Kate </a:t>
            </a:r>
            <a:r>
              <a:rPr lang="en-US" sz="2400" dirty="0" err="1">
                <a:latin typeface="Helvetica" panose="020B0504020202030204" pitchFamily="34" charset="0"/>
              </a:rPr>
              <a:t>McCalmont</a:t>
            </a:r>
            <a:r>
              <a:rPr lang="en-US" sz="2400" dirty="0">
                <a:latin typeface="Helvetica" panose="020B0504020202030204" pitchFamily="34" charset="0"/>
              </a:rPr>
              <a:t>, </a:t>
            </a:r>
            <a:r>
              <a:rPr lang="en-US" sz="2400" dirty="0" smtClean="0">
                <a:latin typeface="Helvetica" panose="020B0504020202030204" pitchFamily="34" charset="0"/>
              </a:rPr>
              <a:t>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504020202030204" pitchFamily="34" charset="0"/>
              </a:rPr>
              <a:t>Minerva </a:t>
            </a:r>
            <a:r>
              <a:rPr lang="en-US" sz="2400" dirty="0">
                <a:latin typeface="Helvetica" panose="020B0504020202030204" pitchFamily="34" charset="0"/>
              </a:rPr>
              <a:t>Medrano de Ramirez, MD </a:t>
            </a:r>
            <a:endParaRPr lang="en-US" sz="2400" b="1" dirty="0" smtClean="0">
              <a:latin typeface="Helvetica" panose="020B0504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504020202030204" pitchFamily="34" charset="0"/>
              </a:rPr>
              <a:t>Daniel </a:t>
            </a:r>
            <a:r>
              <a:rPr lang="en-US" sz="2400" dirty="0" err="1">
                <a:latin typeface="Helvetica" panose="020B0504020202030204" pitchFamily="34" charset="0"/>
              </a:rPr>
              <a:t>Stulberg</a:t>
            </a:r>
            <a:r>
              <a:rPr lang="en-US" sz="2400" dirty="0">
                <a:latin typeface="Helvetica" panose="020B0504020202030204" pitchFamily="34" charset="0"/>
              </a:rPr>
              <a:t>, </a:t>
            </a:r>
            <a:r>
              <a:rPr lang="en-US" sz="2400" dirty="0" smtClean="0">
                <a:latin typeface="Helvetica" panose="020B0504020202030204" pitchFamily="34" charset="0"/>
              </a:rPr>
              <a:t>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504020202030204" pitchFamily="34" charset="0"/>
              </a:rPr>
              <a:t>Emily Walters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504020202030204" pitchFamily="34" charset="0"/>
              </a:rPr>
              <a:t>Christine </a:t>
            </a:r>
            <a:r>
              <a:rPr lang="en-US" sz="2400" dirty="0">
                <a:latin typeface="Helvetica" panose="020B0504020202030204" pitchFamily="34" charset="0"/>
              </a:rPr>
              <a:t>Young,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313373-D6B8-4226-BCC3-BE7E0136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8011"/>
            <a:ext cx="7886700" cy="780144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A Graduate’s Experience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2DFC27-FA90-C14C-8879-3E85CC4D2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32" y="2381759"/>
            <a:ext cx="2186968" cy="2346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391A265-A42B-034E-8B4A-ECE3ADCAAD6F}"/>
              </a:ext>
            </a:extLst>
          </p:cNvPr>
          <p:cNvSpPr txBox="1"/>
          <p:nvPr/>
        </p:nvSpPr>
        <p:spPr>
          <a:xfrm>
            <a:off x="4002013" y="2643178"/>
            <a:ext cx="5014988" cy="1959511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pPr>
              <a:lnSpc>
                <a:spcPct val="110000"/>
              </a:lnSpc>
              <a:spcBef>
                <a:spcPts val="1008"/>
              </a:spcBef>
            </a:pPr>
            <a:r>
              <a:rPr lang="en-US" sz="2800" dirty="0">
                <a:latin typeface="Helvetica" panose="020B0504020202030204" pitchFamily="34" charset="0"/>
                <a:cs typeface="Arial" panose="020B0604020202020204" pitchFamily="34" charset="0"/>
              </a:rPr>
              <a:t>Christine Young, MD</a:t>
            </a:r>
          </a:p>
          <a:p>
            <a:pPr>
              <a:lnSpc>
                <a:spcPct val="110000"/>
              </a:lnSpc>
              <a:spcBef>
                <a:spcPts val="1008"/>
              </a:spcBef>
            </a:pPr>
            <a:r>
              <a:rPr lang="en-US" sz="2000" i="1" dirty="0">
                <a:latin typeface="Helvetica" panose="020B0504020202030204" pitchFamily="34" charset="0"/>
                <a:ea typeface="Helvetica Neue LT Std 67 Medium Condensed Oblique" charset="0"/>
                <a:cs typeface="Arial" panose="020B0604020202020204" pitchFamily="34" charset="0"/>
              </a:rPr>
              <a:t>Assistant Program Director</a:t>
            </a:r>
            <a:br>
              <a:rPr lang="en-US" sz="2000" i="1" dirty="0">
                <a:latin typeface="Helvetica" panose="020B0504020202030204" pitchFamily="34" charset="0"/>
                <a:ea typeface="Helvetica Neue LT Std 67 Medium Condensed Oblique" charset="0"/>
                <a:cs typeface="Arial" panose="020B0604020202020204" pitchFamily="34" charset="0"/>
              </a:rPr>
            </a:br>
            <a:r>
              <a:rPr lang="en-US" sz="2000" i="1" dirty="0">
                <a:latin typeface="Helvetica" panose="020B0504020202030204" pitchFamily="34" charset="0"/>
                <a:ea typeface="Helvetica Neue LT Std 67 Medium Condensed Oblique" charset="0"/>
                <a:cs typeface="Arial" panose="020B0604020202020204" pitchFamily="34" charset="0"/>
              </a:rPr>
              <a:t>Mount Carmel Family Medicine Residency</a:t>
            </a:r>
            <a:br>
              <a:rPr lang="en-US" sz="2000" i="1" dirty="0">
                <a:latin typeface="Helvetica" panose="020B0504020202030204" pitchFamily="34" charset="0"/>
                <a:ea typeface="Helvetica Neue LT Std 67 Medium Condensed Oblique" charset="0"/>
                <a:cs typeface="Arial" panose="020B0604020202020204" pitchFamily="34" charset="0"/>
              </a:rPr>
            </a:br>
            <a:r>
              <a:rPr lang="en-US" sz="2000" i="1" dirty="0">
                <a:latin typeface="Helvetica" panose="020B0504020202030204" pitchFamily="34" charset="0"/>
                <a:ea typeface="Helvetica Neue LT Std 67 Medium Condensed Oblique" charset="0"/>
                <a:cs typeface="Arial" panose="020B0604020202020204" pitchFamily="34" charset="0"/>
              </a:rPr>
              <a:t>Westerville, OH</a:t>
            </a:r>
            <a:endParaRPr lang="en-US" sz="2000" i="1" dirty="0">
              <a:latin typeface="Helvetica" panose="020B0504020202030204" pitchFamily="34" charset="0"/>
              <a:ea typeface="Helvetica Neue LT Std 67 Medium Condensed Oblique" charset="0"/>
              <a:cs typeface="Helvetica Neue LT Std 67 Medium Condensed Oblique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E89DF-0EF5-434D-B72D-B4ED6A1F2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345" y="893754"/>
            <a:ext cx="8304522" cy="2665585"/>
          </a:xfrm>
        </p:spPr>
        <p:txBody>
          <a:bodyPr/>
          <a:lstStyle/>
          <a:p>
            <a:pPr algn="ctr"/>
            <a:r>
              <a:rPr lang="en-US" dirty="0"/>
              <a:t>Residency Faculty Fundamentals in New Mexico: </a:t>
            </a:r>
            <a:br>
              <a:rPr lang="en-US" dirty="0"/>
            </a:br>
            <a:r>
              <a:rPr lang="en-US" sz="2800" b="0" dirty="0"/>
              <a:t>Integrating E-Learning Modules with Interactive Multi-Residency Collaboration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F7F3CA3-99B1-284E-B0D8-D27D038AA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732" y="3703626"/>
            <a:ext cx="6853411" cy="1606594"/>
          </a:xfrm>
        </p:spPr>
        <p:txBody>
          <a:bodyPr/>
          <a:lstStyle/>
          <a:p>
            <a:pPr algn="ctr"/>
            <a:r>
              <a:rPr lang="en-US" sz="1800" dirty="0"/>
              <a:t>Kate McCalmont, MD</a:t>
            </a:r>
          </a:p>
          <a:p>
            <a:pPr algn="ctr"/>
            <a:r>
              <a:rPr lang="en-US" sz="1800" dirty="0"/>
              <a:t>Dan </a:t>
            </a:r>
            <a:r>
              <a:rPr lang="en-US" sz="1800" dirty="0" err="1"/>
              <a:t>Stulberg</a:t>
            </a:r>
            <a:r>
              <a:rPr lang="en-US" sz="1800" dirty="0"/>
              <a:t>, MD</a:t>
            </a:r>
          </a:p>
          <a:p>
            <a:pPr algn="ctr"/>
            <a:r>
              <a:rPr lang="en-US" sz="1800" dirty="0"/>
              <a:t>Paul </a:t>
            </a:r>
            <a:r>
              <a:rPr lang="en-US" sz="1800" dirty="0" err="1"/>
              <a:t>Afek</a:t>
            </a:r>
            <a:r>
              <a:rPr lang="en-US" sz="1800" dirty="0"/>
              <a:t>, MD</a:t>
            </a:r>
          </a:p>
          <a:p>
            <a:pPr algn="ctr"/>
            <a:r>
              <a:rPr lang="en-US" sz="1800" dirty="0"/>
              <a:t>Minerva Ramirez, MD</a:t>
            </a:r>
          </a:p>
          <a:p>
            <a:pPr algn="ctr"/>
            <a:r>
              <a:rPr lang="en-US" sz="1800" dirty="0" err="1"/>
              <a:t>Anjani</a:t>
            </a:r>
            <a:r>
              <a:rPr lang="en-US" sz="1800" dirty="0"/>
              <a:t> </a:t>
            </a:r>
            <a:r>
              <a:rPr lang="en-US" sz="1800" dirty="0" err="1"/>
              <a:t>Kolahi</a:t>
            </a:r>
            <a:r>
              <a:rPr lang="en-US" sz="1800" dirty="0"/>
              <a:t>, MD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3188" y="57858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UNM_SchoolOfMedicine_Horizontal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5" y="5538846"/>
            <a:ext cx="3104177" cy="888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54" t="34872" r="2232" b="34951"/>
          <a:stretch/>
        </p:blipFill>
        <p:spPr>
          <a:xfrm>
            <a:off x="6372999" y="5522566"/>
            <a:ext cx="2657034" cy="863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67" t="16160" r="2061" b="20052"/>
          <a:stretch/>
        </p:blipFill>
        <p:spPr>
          <a:xfrm>
            <a:off x="3907518" y="5298869"/>
            <a:ext cx="2149136" cy="148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10AA2D-2136-BE4D-A8C1-3AA0EACF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406DAC-D8DA-9441-8761-83D7ADE19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8683"/>
            <a:ext cx="5563025" cy="412780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 Addressed need for formal faculty development</a:t>
            </a:r>
          </a:p>
          <a:p>
            <a:r>
              <a:rPr lang="en-US" sz="2400" dirty="0"/>
              <a:t>  Collaborative approach with New Mexico Primary Care Training Consortium</a:t>
            </a:r>
          </a:p>
          <a:p>
            <a:pPr lvl="1"/>
            <a:r>
              <a:rPr lang="en-US" dirty="0"/>
              <a:t>Mission of NMPCTC to promote education, faculty development</a:t>
            </a:r>
          </a:p>
          <a:p>
            <a:pPr lvl="1"/>
            <a:r>
              <a:rPr lang="en-US" dirty="0"/>
              <a:t>Three programs across the state were engaged</a:t>
            </a:r>
          </a:p>
          <a:p>
            <a:r>
              <a:rPr lang="en-US" sz="2400" dirty="0"/>
              <a:t>  Payment for course by respective programs for faculty to participate</a:t>
            </a:r>
          </a:p>
          <a:p>
            <a:endParaRPr lang="en-US" dirty="0"/>
          </a:p>
        </p:txBody>
      </p:sp>
      <p:pic>
        <p:nvPicPr>
          <p:cNvPr id="4" name="Picture 3" descr="IMG_0443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52" y="2088683"/>
            <a:ext cx="3083114" cy="41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Residency Programs in New Mexico </a:t>
            </a:r>
            <a:br>
              <a:rPr lang="en-US" dirty="0"/>
            </a:br>
            <a:r>
              <a:rPr lang="en-US" sz="2200" dirty="0"/>
              <a:t>Two 3 year programs and one 1+2 program participated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4069" y="42335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113" y="2206950"/>
            <a:ext cx="3889045" cy="4053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13" y="4092456"/>
            <a:ext cx="1690580" cy="1744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06950"/>
            <a:ext cx="1622477" cy="1674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655" y="3883520"/>
            <a:ext cx="1893073" cy="195330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079677" y="3267277"/>
            <a:ext cx="26105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703566" y="3711233"/>
            <a:ext cx="1670503" cy="995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4374070" y="4860174"/>
            <a:ext cx="2445585" cy="6973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Commitment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8683"/>
            <a:ext cx="4512621" cy="412780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 Meetings: </a:t>
            </a:r>
          </a:p>
          <a:p>
            <a:pPr lvl="1"/>
            <a:r>
              <a:rPr lang="en-US" dirty="0"/>
              <a:t>Every other month for 2 hours (after hours or on weekend)</a:t>
            </a:r>
          </a:p>
          <a:p>
            <a:pPr lvl="1"/>
            <a:r>
              <a:rPr lang="en-US" dirty="0"/>
              <a:t>Met 7 times over the course of 1 year</a:t>
            </a:r>
          </a:p>
          <a:p>
            <a:r>
              <a:rPr lang="en-US" sz="2400" dirty="0"/>
              <a:t> Difficult for all faculty participating in the course to attend every meeting, but dates and times were adjusted to accommodate schedules as much as possible</a:t>
            </a:r>
          </a:p>
          <a:p>
            <a:endParaRPr lang="en-US" dirty="0"/>
          </a:p>
        </p:txBody>
      </p:sp>
      <p:pic>
        <p:nvPicPr>
          <p:cNvPr id="4" name="Picture 3" descr="IMG_1454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90" y="2507138"/>
            <a:ext cx="4108989" cy="30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of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66" y="2039843"/>
            <a:ext cx="5257541" cy="412780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Moved locations throughout the state</a:t>
            </a:r>
          </a:p>
          <a:p>
            <a:pPr lvl="1"/>
            <a:r>
              <a:rPr lang="en-US" dirty="0"/>
              <a:t>Albuquerque, Socorro, Santa Fe</a:t>
            </a:r>
          </a:p>
          <a:p>
            <a:r>
              <a:rPr lang="en-US" sz="2400" dirty="0"/>
              <a:t> Used Zoom to allow participants to call in/attend by video</a:t>
            </a:r>
          </a:p>
          <a:p>
            <a:r>
              <a:rPr lang="en-US" sz="2400" dirty="0"/>
              <a:t> Reviewed content and assignments from RFF modules</a:t>
            </a:r>
          </a:p>
          <a:p>
            <a:r>
              <a:rPr lang="en-US" sz="2400" dirty="0"/>
              <a:t> Group discussion, small group or partner activities	</a:t>
            </a:r>
          </a:p>
          <a:p>
            <a:pPr lvl="1"/>
            <a:r>
              <a:rPr lang="en-US" dirty="0"/>
              <a:t>Role playing</a:t>
            </a:r>
          </a:p>
          <a:p>
            <a:endParaRPr lang="en-US" dirty="0"/>
          </a:p>
        </p:txBody>
      </p:sp>
      <p:pic>
        <p:nvPicPr>
          <p:cNvPr id="4" name="Picture 3" descr="IMG_18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23" y="2588538"/>
            <a:ext cx="3720728" cy="27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 Covered 2 modules from the RFF course each time</a:t>
            </a:r>
          </a:p>
          <a:p>
            <a:pPr lvl="1"/>
            <a:r>
              <a:rPr lang="en-US" dirty="0"/>
              <a:t>Group selected modules that were pertinent to activities at that time of year </a:t>
            </a:r>
          </a:p>
          <a:p>
            <a:pPr lvl="2"/>
            <a:r>
              <a:rPr lang="en-US" dirty="0"/>
              <a:t>Reviewed resident evaluation module before CCC meetings </a:t>
            </a:r>
          </a:p>
          <a:p>
            <a:pPr lvl="2"/>
            <a:r>
              <a:rPr lang="en-US" dirty="0"/>
              <a:t>Scholarly activities before STFM abstract submission deadline</a:t>
            </a:r>
          </a:p>
          <a:p>
            <a:r>
              <a:rPr lang="en-US" sz="2400" dirty="0"/>
              <a:t> Shared experiences and responses to activities</a:t>
            </a:r>
          </a:p>
          <a:p>
            <a:pPr lvl="1"/>
            <a:r>
              <a:rPr lang="en-US" dirty="0"/>
              <a:t>Contacted residency director and DIO as a group for responses to certain assignments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8683"/>
            <a:ext cx="5421926" cy="4127806"/>
          </a:xfrm>
        </p:spPr>
        <p:txBody>
          <a:bodyPr/>
          <a:lstStyle/>
          <a:p>
            <a:r>
              <a:rPr lang="en-US" sz="2400" dirty="0"/>
              <a:t> Number of total participants</a:t>
            </a:r>
          </a:p>
          <a:p>
            <a:pPr lvl="1"/>
            <a:r>
              <a:rPr lang="en-US" dirty="0"/>
              <a:t>8 UNM, 2 Las Cruces, 2 Santa Fe </a:t>
            </a:r>
          </a:p>
          <a:p>
            <a:pPr lvl="1"/>
            <a:r>
              <a:rPr lang="en-US" dirty="0"/>
              <a:t>Guest participants (new faculty)</a:t>
            </a:r>
          </a:p>
          <a:p>
            <a:r>
              <a:rPr lang="en-US" sz="2400" dirty="0"/>
              <a:t> Participants at meetings</a:t>
            </a:r>
          </a:p>
          <a:p>
            <a:pPr lvl="1"/>
            <a:r>
              <a:rPr lang="en-US" dirty="0"/>
              <a:t>6 average (range 3-9)</a:t>
            </a:r>
          </a:p>
          <a:p>
            <a:r>
              <a:rPr lang="en-US" sz="2400" dirty="0"/>
              <a:t> Number who completed the course</a:t>
            </a:r>
          </a:p>
          <a:p>
            <a:pPr lvl="1"/>
            <a:r>
              <a:rPr lang="en-US" dirty="0"/>
              <a:t>5 completed</a:t>
            </a:r>
          </a:p>
          <a:p>
            <a:pPr lvl="1"/>
            <a:r>
              <a:rPr lang="en-US" dirty="0"/>
              <a:t>3 extended</a:t>
            </a:r>
          </a:p>
          <a:p>
            <a:endParaRPr lang="en-US" dirty="0"/>
          </a:p>
        </p:txBody>
      </p:sp>
      <p:pic>
        <p:nvPicPr>
          <p:cNvPr id="4" name="Picture 3" descr="IMG_0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26" y="1901190"/>
            <a:ext cx="3075604" cy="41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3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Integration into Existing Promotion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8683"/>
            <a:ext cx="5061339" cy="412780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UNM requires completion of courses through the Office of Medical Education</a:t>
            </a:r>
          </a:p>
          <a:p>
            <a:pPr lvl="1"/>
            <a:r>
              <a:rPr lang="en-US" dirty="0"/>
              <a:t>Large group teaching, small group teaching, feedback, mentorship, developing curriculum</a:t>
            </a:r>
          </a:p>
          <a:p>
            <a:pPr lvl="1"/>
            <a:endParaRPr lang="en-US" dirty="0"/>
          </a:p>
          <a:p>
            <a:r>
              <a:rPr lang="en-US" sz="2400" dirty="0"/>
              <a:t> The RFF course was accepted as an equivalent pathway for promotion to Assoc. Prof.</a:t>
            </a:r>
          </a:p>
          <a:p>
            <a:endParaRPr lang="en-US" dirty="0"/>
          </a:p>
        </p:txBody>
      </p:sp>
      <p:pic>
        <p:nvPicPr>
          <p:cNvPr id="4" name="Picture 3" descr="IMG_18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85" y="1978912"/>
            <a:ext cx="3283815" cy="43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Reflections from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8683"/>
            <a:ext cx="6096065" cy="412780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 Teaching theory, strategies for </a:t>
            </a:r>
            <a:r>
              <a:rPr lang="en-US" sz="2400" dirty="0" err="1"/>
              <a:t>precepting</a:t>
            </a:r>
            <a:r>
              <a:rPr lang="en-US" sz="2400" dirty="0"/>
              <a:t> were helpful</a:t>
            </a:r>
          </a:p>
          <a:p>
            <a:r>
              <a:rPr lang="en-US" sz="2400" dirty="0"/>
              <a:t> Contributed to sense of camaraderie and wellness among </a:t>
            </a:r>
            <a:r>
              <a:rPr lang="en-US" sz="2400" dirty="0" smtClean="0"/>
              <a:t>faculty</a:t>
            </a:r>
          </a:p>
          <a:p>
            <a:pPr lvl="1"/>
            <a:r>
              <a:rPr lang="en-US" sz="2000" dirty="0" smtClean="0"/>
              <a:t>Working together was less isolating</a:t>
            </a:r>
            <a:endParaRPr lang="en-US" sz="2000" dirty="0"/>
          </a:p>
          <a:p>
            <a:r>
              <a:rPr lang="en-US" sz="2400" dirty="0"/>
              <a:t> Some aspects very specific to residency administration</a:t>
            </a:r>
          </a:p>
          <a:p>
            <a:r>
              <a:rPr lang="en-US" sz="2400" dirty="0"/>
              <a:t> Useful to share ideas across residency programs (from long-established programs to newly developing residencies)</a:t>
            </a:r>
          </a:p>
          <a:p>
            <a:pPr lvl="1"/>
            <a:r>
              <a:rPr lang="en-US" sz="1900" dirty="0"/>
              <a:t>Large and small programs </a:t>
            </a:r>
          </a:p>
        </p:txBody>
      </p:sp>
      <p:pic>
        <p:nvPicPr>
          <p:cNvPr id="4" name="Picture 3" descr="IMG_10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64" y="2414286"/>
            <a:ext cx="2525641" cy="33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05516"/>
            <a:ext cx="6172200" cy="747084"/>
          </a:xfrm>
        </p:spPr>
        <p:txBody>
          <a:bodyPr/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33" y="1965915"/>
            <a:ext cx="7763933" cy="3952285"/>
          </a:xfrm>
          <a:effectLst>
            <a:outerShdw dist="19050" dir="252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Affirm the importance of timely faculty development for new faculty that provides the proper tools to ensure success as an educator.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Use a faculty development framework that addresses common gaps in the fundamental skills and knowledge of residency faculty educators.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Describe specific ways that graduates of the certificate program have gained institutional support and made time in their busy schedules for this model of faculty development</a:t>
            </a:r>
          </a:p>
        </p:txBody>
      </p:sp>
    </p:spTree>
    <p:extLst>
      <p:ext uri="{BB962C8B-B14F-4D97-AF65-F5344CB8AC3E}">
        <p14:creationId xmlns:p14="http://schemas.microsoft.com/office/powerpoint/2010/main" val="39579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Models for Professional Development at UNM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8683"/>
            <a:ext cx="5014306" cy="412780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400" dirty="0"/>
              <a:t>Medical Education Scholars </a:t>
            </a:r>
            <a:r>
              <a:rPr lang="en-US" sz="2400" dirty="0" smtClean="0"/>
              <a:t>Program</a:t>
            </a:r>
            <a:endParaRPr lang="en-US" sz="2400" dirty="0"/>
          </a:p>
          <a:p>
            <a:r>
              <a:rPr lang="en-US" sz="2400" dirty="0"/>
              <a:t> Stanford Course: Excellence in Clinical Teaching </a:t>
            </a:r>
            <a:r>
              <a:rPr lang="en-US" sz="2400" dirty="0" smtClean="0"/>
              <a:t>Program</a:t>
            </a:r>
            <a:endParaRPr lang="en-US" sz="2400" dirty="0"/>
          </a:p>
          <a:p>
            <a:r>
              <a:rPr lang="en-US" sz="2400" dirty="0"/>
              <a:t> Achievement in Medical Education Program (prescribe courses through Office of Medical Education required for promotion)</a:t>
            </a:r>
          </a:p>
          <a:p>
            <a:endParaRPr lang="en-US" dirty="0"/>
          </a:p>
        </p:txBody>
      </p:sp>
      <p:pic>
        <p:nvPicPr>
          <p:cNvPr id="4" name="Picture 3" descr="IMG_1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44" y="2186363"/>
            <a:ext cx="3033497" cy="40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3220541"/>
            <a:ext cx="8229600" cy="718063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474"/>
            <a:ext cx="8229600" cy="718063"/>
          </a:xfrm>
        </p:spPr>
        <p:txBody>
          <a:bodyPr/>
          <a:lstStyle/>
          <a:p>
            <a:r>
              <a:rPr lang="en-US" dirty="0" smtClean="0"/>
              <a:t>Audience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483"/>
            <a:ext cx="8229600" cy="4127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Discuss with the person next to you: </a:t>
            </a:r>
            <a:br>
              <a:rPr lang="en-US" dirty="0" smtClean="0"/>
            </a:br>
            <a:endParaRPr lang="en-US" dirty="0" smtClean="0"/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1.) What </a:t>
            </a:r>
            <a:r>
              <a:rPr lang="en-US" dirty="0"/>
              <a:t>are the topics for faculty development that are most needed at your </a:t>
            </a:r>
            <a:r>
              <a:rPr lang="en-US" dirty="0" smtClean="0"/>
              <a:t>site? </a:t>
            </a:r>
            <a:r>
              <a:rPr lang="en-US" sz="2400" dirty="0"/>
              <a:t>(</a:t>
            </a:r>
            <a:r>
              <a:rPr lang="en-US" sz="2400" i="1" dirty="0"/>
              <a:t>strategies for teaching in clinic, best practices for precepting, resident evaluation, supporting a struggling learner, presentation of didactics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12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474"/>
            <a:ext cx="8229600" cy="718063"/>
          </a:xfrm>
        </p:spPr>
        <p:txBody>
          <a:bodyPr/>
          <a:lstStyle/>
          <a:p>
            <a:r>
              <a:rPr lang="en-US" dirty="0" smtClean="0"/>
              <a:t>Audience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483"/>
            <a:ext cx="8229600" cy="4127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Discuss with the person next to you: </a:t>
            </a:r>
            <a:br>
              <a:rPr lang="en-US" dirty="0" smtClean="0"/>
            </a:br>
            <a:endParaRPr lang="en-US" dirty="0" smtClean="0"/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2.) What </a:t>
            </a:r>
            <a:r>
              <a:rPr lang="en-US" dirty="0"/>
              <a:t>format for faculty development do you see being the most useful and practical at your site </a:t>
            </a:r>
            <a:r>
              <a:rPr lang="en-US" sz="2400" i="1" dirty="0"/>
              <a:t>(online, small group, presentation in large faculty meeting)</a:t>
            </a:r>
            <a:r>
              <a:rPr lang="en-US" dirty="0"/>
              <a:t>?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474"/>
            <a:ext cx="8229600" cy="718063"/>
          </a:xfrm>
        </p:spPr>
        <p:txBody>
          <a:bodyPr/>
          <a:lstStyle/>
          <a:p>
            <a:r>
              <a:rPr lang="en-US" dirty="0" smtClean="0"/>
              <a:t>Audience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483"/>
            <a:ext cx="8229600" cy="4127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Discuss these questions with the person next to you: </a:t>
            </a:r>
            <a:br>
              <a:rPr lang="en-US" dirty="0" smtClean="0"/>
            </a:br>
            <a:endParaRPr lang="en-US" dirty="0" smtClean="0"/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3.) What </a:t>
            </a:r>
            <a:r>
              <a:rPr lang="en-US" dirty="0"/>
              <a:t>are the next steps for implementing a program for faculty development at your site?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8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49867"/>
            <a:ext cx="6172200" cy="914400"/>
          </a:xfrm>
        </p:spPr>
        <p:txBody>
          <a:bodyPr/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Take-Home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0795"/>
            <a:ext cx="7501467" cy="32794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Programs need to equip faculty with the necessary tools to succeed as educators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Online education such as the STFM Residency Faculty Fundamentals Certificate Program can prepare new faculty members or provide additional training to established ones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ea typeface="Helvetica Neue LT Std 67 Medium Condensed" charset="0"/>
                <a:cs typeface="Helvetica Neue LT Std 67 Medium Condensed" charset="0"/>
              </a:rPr>
              <a:t>The </a:t>
            </a: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program </a:t>
            </a:r>
            <a:r>
              <a:rPr lang="en-US" sz="2000" dirty="0" smtClean="0">
                <a:ea typeface="Helvetica Neue LT Std 67 Medium Condensed" charset="0"/>
                <a:cs typeface="Helvetica Neue LT Std 67 Medium Condensed" charset="0"/>
              </a:rPr>
              <a:t>can be used both individually or as part of a structured collaborative program for faculty development.  </a:t>
            </a:r>
            <a:endParaRPr lang="en-US" sz="2000" dirty="0">
              <a:ea typeface="Helvetica Neue LT Std 67 Medium Condensed" charset="0"/>
              <a:cs typeface="Helvetica Neue LT Std 67 Medium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04238" y="3293533"/>
            <a:ext cx="3518296" cy="693826"/>
          </a:xfrm>
        </p:spPr>
        <p:txBody>
          <a:bodyPr/>
          <a:lstStyle/>
          <a:p>
            <a:r>
              <a:rPr lang="en-US" i="1" dirty="0">
                <a:ea typeface="Helvetica Neue LT Std 77 Bold Condensed Oblique" charset="0"/>
                <a:cs typeface="Helvetica Neue LT Std 77 Bold Condensed Oblique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17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10AA2D-2136-BE4D-A8C1-3AA0EACF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406DAC-D8DA-9441-8761-83D7ADE19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8C30112D-EA02-C14D-8998-21792F13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00" y="2687704"/>
            <a:ext cx="8400499" cy="1629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7" name="Picture 6" descr="Clipboard.jpg">
            <a:extLst>
              <a:ext uri="{FF2B5EF4-FFF2-40B4-BE49-F238E27FC236}">
                <a16:creationId xmlns="" xmlns:a16="http://schemas.microsoft.com/office/drawing/2014/main" id="{EA9481AE-2B6B-EF45-92A4-A54B767D2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01" y="3764370"/>
            <a:ext cx="465083" cy="3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7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850900"/>
            <a:ext cx="7296149" cy="5463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7179"/>
            <a:ext cx="7886700" cy="641803"/>
          </a:xfrm>
        </p:spPr>
        <p:txBody>
          <a:bodyPr/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1" y="2694023"/>
            <a:ext cx="6172200" cy="3095872"/>
          </a:xfrm>
          <a:effectLst>
            <a:outerShdw dist="76200" dir="1380000" sx="116000" sy="116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5558E"/>
                </a:solidFill>
                <a:effectLst>
                  <a:outerShdw dist="50800" dir="3180000" algn="ctr" rotWithShape="0">
                    <a:schemeClr val="bg1"/>
                  </a:outerShdw>
                </a:effectLst>
                <a:ea typeface="Helvetica Neue LT Std 67 Medium Condensed" charset="0"/>
                <a:cs typeface="Helvetica Neue LT Std 67 Medium Condensed" charset="0"/>
              </a:rPr>
              <a:t>There is a national shortage of Family Medicine faculty that is expected to worsen with increased demand for family medicine physicians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625795" y="5214546"/>
            <a:ext cx="5892413" cy="372410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1000" dirty="0"/>
              <a:t>STFM Residency Accreditation Toolkit, STFM Launches Initiative in Response to Faculty Shortage. Ann </a:t>
            </a:r>
            <a:r>
              <a:rPr lang="en-US" sz="1000" dirty="0" err="1"/>
              <a:t>Fam</a:t>
            </a:r>
            <a:r>
              <a:rPr lang="en-US" sz="1000" dirty="0"/>
              <a:t> Med. 2015 May; 13(3): 290–291</a:t>
            </a:r>
          </a:p>
        </p:txBody>
      </p:sp>
    </p:spTree>
    <p:extLst>
      <p:ext uri="{BB962C8B-B14F-4D97-AF65-F5344CB8AC3E}">
        <p14:creationId xmlns:p14="http://schemas.microsoft.com/office/powerpoint/2010/main" val="19575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2" b="4447"/>
          <a:stretch/>
        </p:blipFill>
        <p:spPr>
          <a:xfrm>
            <a:off x="988653" y="808601"/>
            <a:ext cx="7105861" cy="5583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4" y="721852"/>
            <a:ext cx="7967436" cy="859516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The Need for Intervention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55912" y="2316788"/>
            <a:ext cx="3485672" cy="339821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Residency programs need to: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Prepare faculty for success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Provide them with the necessary tools to perform the roles that are being requested of them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Provide role-modeling, mentoring, and support to </a:t>
            </a:r>
            <a:br>
              <a:rPr lang="en-US" sz="2000" dirty="0">
                <a:ea typeface="Helvetica Neue LT Std 67 Medium Condensed" charset="0"/>
                <a:cs typeface="Helvetica Neue LT Std 67 Medium Condensed" charset="0"/>
              </a:rPr>
            </a:b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11102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" y="818369"/>
            <a:ext cx="2362199" cy="5575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2" y="1193799"/>
            <a:ext cx="6180666" cy="838200"/>
          </a:xfrm>
        </p:spPr>
        <p:txBody>
          <a:bodyPr>
            <a:noAutofit/>
          </a:bodyPr>
          <a:lstStyle/>
          <a:p>
            <a:r>
              <a:rPr lang="en-US" sz="3000" dirty="0">
                <a:ea typeface="Helvetica Neue LT Std 77 Bold Condensed" charset="0"/>
                <a:cs typeface="Helvetica Neue LT Std 77 Bold Condensed" charset="0"/>
              </a:rPr>
              <a:t>Effective Faculty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83256" y="2362203"/>
            <a:ext cx="5279744" cy="3081863"/>
          </a:xfrm>
        </p:spPr>
        <p:txBody>
          <a:bodyPr>
            <a:normAutofit/>
          </a:bodyPr>
          <a:lstStyle/>
          <a:p>
            <a:pPr>
              <a:spcBef>
                <a:spcPts val="1008"/>
              </a:spcBef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Is related to the context of practice</a:t>
            </a:r>
          </a:p>
          <a:p>
            <a:pPr>
              <a:spcBef>
                <a:spcPts val="1008"/>
              </a:spcBef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Gives participants opportunities to apply learning in the workplace</a:t>
            </a:r>
          </a:p>
          <a:p>
            <a:pPr>
              <a:spcBef>
                <a:spcPts val="1008"/>
              </a:spcBef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Sets goals and provides feedback</a:t>
            </a:r>
          </a:p>
          <a:p>
            <a:pPr>
              <a:spcBef>
                <a:spcPts val="1008"/>
              </a:spcBef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Makes needed change clear and feasible</a:t>
            </a:r>
          </a:p>
          <a:p>
            <a:pPr>
              <a:spcBef>
                <a:spcPts val="1008"/>
              </a:spcBef>
              <a:spcAft>
                <a:spcPts val="60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Ensures transfer of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1589" y="5651412"/>
            <a:ext cx="3362325" cy="480131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900" dirty="0" err="1"/>
              <a:t>Cilliers</a:t>
            </a:r>
            <a:r>
              <a:rPr lang="en-US" sz="900" dirty="0"/>
              <a:t> FJ, </a:t>
            </a:r>
            <a:r>
              <a:rPr lang="en-US" sz="900" dirty="0" err="1"/>
              <a:t>Tekian</a:t>
            </a:r>
            <a:r>
              <a:rPr lang="en-US" sz="900" dirty="0"/>
              <a:t> A. Effective Faculty Development in an Institutional Context: Designing for Transfer.</a:t>
            </a:r>
          </a:p>
          <a:p>
            <a:r>
              <a:rPr lang="en-US" sz="900" dirty="0"/>
              <a:t>Journal of Graduate Medical Education. 2016;8(2):145-149.</a:t>
            </a:r>
          </a:p>
        </p:txBody>
      </p:sp>
    </p:spTree>
    <p:extLst>
      <p:ext uri="{BB962C8B-B14F-4D97-AF65-F5344CB8AC3E}">
        <p14:creationId xmlns:p14="http://schemas.microsoft.com/office/powerpoint/2010/main" val="22980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35" y="1757535"/>
            <a:ext cx="2937932" cy="327164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55358" y="951187"/>
            <a:ext cx="6802617" cy="86940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Potential Strategies &amp; Their Limitations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8801" y="1938866"/>
            <a:ext cx="5663346" cy="4224867"/>
          </a:xfrm>
        </p:spPr>
        <p:txBody>
          <a:bodyPr>
            <a:noAutofit/>
          </a:bodyPr>
          <a:lstStyle/>
          <a:p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Attending CME or national meetings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B0F0"/>
                </a:solidFill>
                <a:ea typeface="Helvetica Neue LT Std 67 Medium Condensed" charset="0"/>
                <a:cs typeface="Helvetica Neue LT Std 67 Medium Condensed" charset="0"/>
              </a:rPr>
              <a:t>Lacks follow up and accountability</a:t>
            </a:r>
          </a:p>
          <a:p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Institution-based faculty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Tends to be sporadic and generalized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Often very basic</a:t>
            </a:r>
          </a:p>
          <a:p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Individual mentoring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Inconsistent, </a:t>
            </a:r>
            <a:r>
              <a:rPr lang="en-US" sz="1800" i="1" dirty="0" smtClean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unstructured</a:t>
            </a:r>
            <a:endParaRPr lang="en-US" sz="1800" i="1" dirty="0">
              <a:solidFill>
                <a:srgbClr val="00A7DD"/>
              </a:solidFill>
              <a:ea typeface="Helvetica Neue LT Std 67 Medium Condensed Oblique" charset="0"/>
              <a:cs typeface="Helvetica Neue LT Std 67 Medium Condensed Oblique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Bad mentors yield bad outcomes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Good mentors get </a:t>
            </a:r>
            <a:r>
              <a:rPr lang="en-US" sz="1800" i="1" dirty="0" smtClean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overwhelmed</a:t>
            </a:r>
          </a:p>
          <a:p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Faculty development fellowships and advanced degrees (</a:t>
            </a:r>
            <a:r>
              <a:rPr lang="en-US" sz="1800" dirty="0" err="1">
                <a:ea typeface="Helvetica Neue LT Std 67 Medium Condensed" charset="0"/>
                <a:cs typeface="Helvetica Neue LT Std 67 Medium Condensed" charset="0"/>
              </a:rPr>
              <a:t>MMed</a:t>
            </a:r>
            <a:r>
              <a:rPr lang="en-US" sz="1800" dirty="0">
                <a:ea typeface="Helvetica Neue LT Std 67 Medium Condensed" charset="0"/>
                <a:cs typeface="Helvetica Neue LT Std 67 Medium Condensed" charset="0"/>
              </a:rPr>
              <a:t>, MPH, etc.)</a:t>
            </a:r>
          </a:p>
          <a:p>
            <a:pPr lvl="1"/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Expense</a:t>
            </a:r>
          </a:p>
          <a:p>
            <a:pPr lvl="1"/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Time</a:t>
            </a:r>
          </a:p>
          <a:p>
            <a:pPr lvl="1"/>
            <a:r>
              <a:rPr lang="en-US" sz="1800" i="1" dirty="0">
                <a:solidFill>
                  <a:srgbClr val="00A7DD"/>
                </a:solidFill>
                <a:ea typeface="Helvetica Neue LT Std 67 Medium Condensed Oblique" charset="0"/>
                <a:cs typeface="Helvetica Neue LT Std 67 Medium Condensed Oblique" charset="0"/>
              </a:rPr>
              <a:t>Faculty interest?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00A7DD"/>
              </a:solidFill>
              <a:ea typeface="Helvetica Neue LT Std 67 Medium Condensed Oblique" charset="0"/>
              <a:cs typeface="Helvetica Neue LT Std 67 Medium Condensed Oblique" charset="0"/>
            </a:endParaRPr>
          </a:p>
          <a:p>
            <a:pPr lvl="1"/>
            <a:endParaRPr lang="en-US" sz="1800" i="1" dirty="0">
              <a:solidFill>
                <a:srgbClr val="00A7DD"/>
              </a:solidFill>
              <a:ea typeface="Helvetica Neue LT Std 67 Medium Condensed Oblique" charset="0"/>
              <a:cs typeface="Helvetica Neue LT Std 67 Medium Condensed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2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3"/>
          <a:stretch/>
        </p:blipFill>
        <p:spPr>
          <a:xfrm>
            <a:off x="1988304" y="4226407"/>
            <a:ext cx="5283199" cy="218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872066"/>
            <a:ext cx="5850467" cy="1492323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100" dirty="0">
                <a:ea typeface="Helvetica Neue LT Std 77 Bold Condensed" charset="0"/>
                <a:cs typeface="Helvetica Neue LT Std 77 Bold Condensed" charset="0"/>
              </a:rPr>
              <a:t>The Advantages of </a:t>
            </a:r>
            <a:br>
              <a:rPr lang="en-US" sz="3100" dirty="0">
                <a:ea typeface="Helvetica Neue LT Std 77 Bold Condensed" charset="0"/>
                <a:cs typeface="Helvetica Neue LT Std 77 Bold Condensed" charset="0"/>
              </a:rPr>
            </a:br>
            <a:r>
              <a:rPr lang="en-US" sz="3100" dirty="0">
                <a:solidFill>
                  <a:srgbClr val="25558E"/>
                </a:solidFill>
                <a:ea typeface="Helvetica Neue LT Std 77 Bold Condensed" charset="0"/>
                <a:cs typeface="Helvetica Neue LT Std 77 Bold Condensed" charset="0"/>
              </a:rPr>
              <a:t>Online / Asynchronous</a:t>
            </a:r>
            <a:r>
              <a:rPr lang="en-US" sz="3100" dirty="0">
                <a:ea typeface="Helvetica Neue LT Std 77 Bold Condensed" charset="0"/>
                <a:cs typeface="Helvetica Neue LT Std 77 Bold Condensed" charset="0"/>
              </a:rPr>
              <a:t/>
            </a:r>
            <a:br>
              <a:rPr lang="en-US" sz="3100" dirty="0">
                <a:ea typeface="Helvetica Neue LT Std 77 Bold Condensed" charset="0"/>
                <a:cs typeface="Helvetica Neue LT Std 77 Bold Condensed" charset="0"/>
              </a:rPr>
            </a:br>
            <a:r>
              <a:rPr lang="en-US" sz="3100" dirty="0">
                <a:ea typeface="Helvetica Neue LT Std 77 Bold Condensed" charset="0"/>
                <a:cs typeface="Helvetica Neue LT Std 77 Bold Condensed" charset="0"/>
              </a:rPr>
              <a:t>Learning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75051" y="2364390"/>
            <a:ext cx="8094133" cy="1862017"/>
          </a:xfrm>
        </p:spPr>
        <p:txBody>
          <a:bodyPr numCol="2">
            <a:noAutofit/>
          </a:bodyPr>
          <a:lstStyle/>
          <a:p>
            <a:pPr>
              <a:spcAft>
                <a:spcPts val="42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Allows for on-demand learning</a:t>
            </a:r>
          </a:p>
          <a:p>
            <a:pPr>
              <a:spcAft>
                <a:spcPts val="42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Self-paced</a:t>
            </a:r>
          </a:p>
          <a:p>
            <a:pPr>
              <a:spcAft>
                <a:spcPts val="42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Can fit into a variety of busy schedules</a:t>
            </a:r>
          </a:p>
          <a:p>
            <a:pPr>
              <a:spcAft>
                <a:spcPts val="42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Allows opportunities for reviewing/revisiting material</a:t>
            </a:r>
          </a:p>
          <a:p>
            <a:pPr>
              <a:spcAft>
                <a:spcPts val="42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Does not require time away from the program</a:t>
            </a:r>
          </a:p>
          <a:p>
            <a:pPr>
              <a:spcAft>
                <a:spcPts val="420"/>
              </a:spcAft>
            </a:pPr>
            <a:r>
              <a:rPr lang="en-US" sz="2000" dirty="0">
                <a:ea typeface="Helvetica Neue LT Std 67 Medium Condensed" charset="0"/>
                <a:cs typeface="Helvetica Neue LT Std 67 Medium Condensed" charset="0"/>
              </a:rPr>
              <a:t>Typically less expensive</a:t>
            </a:r>
          </a:p>
        </p:txBody>
      </p:sp>
    </p:spTree>
    <p:extLst>
      <p:ext uri="{BB962C8B-B14F-4D97-AF65-F5344CB8AC3E}">
        <p14:creationId xmlns:p14="http://schemas.microsoft.com/office/powerpoint/2010/main" val="38526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5900" y="2674884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What is available to </a:t>
            </a:r>
            <a:br>
              <a:rPr lang="en-US" dirty="0">
                <a:ea typeface="Helvetica Neue LT Std 77 Bold Condensed" charset="0"/>
                <a:cs typeface="Helvetica Neue LT Std 77 Bold Condensed" charset="0"/>
              </a:rPr>
            </a:br>
            <a:r>
              <a:rPr lang="en-US" dirty="0">
                <a:ea typeface="Helvetica Neue LT Std 77 Bold Condensed" charset="0"/>
                <a:cs typeface="Helvetica Neue LT Std 77 Bold Condensed" charset="0"/>
              </a:rPr>
              <a:t>address these needs?</a:t>
            </a:r>
          </a:p>
        </p:txBody>
      </p:sp>
    </p:spTree>
    <p:extLst>
      <p:ext uri="{BB962C8B-B14F-4D97-AF65-F5344CB8AC3E}">
        <p14:creationId xmlns:p14="http://schemas.microsoft.com/office/powerpoint/2010/main" val="7811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7328</TotalTime>
  <Words>1403</Words>
  <Application>Microsoft Office PowerPoint</Application>
  <PresentationFormat>On-screen Show (4:3)</PresentationFormat>
  <Paragraphs>216</Paragraphs>
  <Slides>38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Training Our Educators:</vt:lpstr>
      <vt:lpstr>Presenters</vt:lpstr>
      <vt:lpstr>Objectives</vt:lpstr>
      <vt:lpstr>The Problem</vt:lpstr>
      <vt:lpstr>The Need for Intervention</vt:lpstr>
      <vt:lpstr>Effective Faculty Development </vt:lpstr>
      <vt:lpstr>Potential Strategies &amp; Their Limitations</vt:lpstr>
      <vt:lpstr>The Advantages of  Online / Asynchronous Learning</vt:lpstr>
      <vt:lpstr>What is available to  address these needs?</vt:lpstr>
      <vt:lpstr>Residency Faculty Fundamentals Certificate Program</vt:lpstr>
      <vt:lpstr>Certificate Program Content</vt:lpstr>
      <vt:lpstr>Course List</vt:lpstr>
      <vt:lpstr>Certificate Program Content</vt:lpstr>
      <vt:lpstr>Self-Directed Learning</vt:lpstr>
      <vt:lpstr>Demonstration</vt:lpstr>
      <vt:lpstr>Data from 22 months since the launch of the Certificate Program</vt:lpstr>
      <vt:lpstr>Learner Professional Roles </vt:lpstr>
      <vt:lpstr>Outcomes</vt:lpstr>
      <vt:lpstr>Feedback from Learners</vt:lpstr>
      <vt:lpstr>A Graduate’s Experience</vt:lpstr>
      <vt:lpstr>Residency Faculty Fundamentals in New Mexico:  Integrating E-Learning Modules with Interactive Multi-Residency Collaboration</vt:lpstr>
      <vt:lpstr>Development</vt:lpstr>
      <vt:lpstr>4 Residency Programs in New Mexico  Two 3 year programs and one 1+2 program participated</vt:lpstr>
      <vt:lpstr>Time Commitment </vt:lpstr>
      <vt:lpstr>Format of Meetings</vt:lpstr>
      <vt:lpstr>Content</vt:lpstr>
      <vt:lpstr>Outcomes</vt:lpstr>
      <vt:lpstr>Integration into Existing Promotion Requirements</vt:lpstr>
      <vt:lpstr>Reflections from Participants</vt:lpstr>
      <vt:lpstr>Other Models for Professional Development at UNM</vt:lpstr>
      <vt:lpstr>Questions?</vt:lpstr>
      <vt:lpstr>Audience Activity</vt:lpstr>
      <vt:lpstr>Audience Activity</vt:lpstr>
      <vt:lpstr>Audience Activity</vt:lpstr>
      <vt:lpstr>Take-Home Points</vt:lpstr>
      <vt:lpstr>Thank you!</vt:lpstr>
      <vt:lpstr>Disclosures</vt:lpstr>
      <vt:lpstr>PowerPoint Presentation</vt:lpstr>
    </vt:vector>
  </TitlesOfParts>
  <Company>STFM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Emily</cp:lastModifiedBy>
  <cp:revision>101</cp:revision>
  <dcterms:created xsi:type="dcterms:W3CDTF">2013-07-17T19:19:39Z</dcterms:created>
  <dcterms:modified xsi:type="dcterms:W3CDTF">2019-04-23T22:08:11Z</dcterms:modified>
</cp:coreProperties>
</file>