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314" r:id="rId3"/>
    <p:sldId id="258" r:id="rId4"/>
    <p:sldId id="315" r:id="rId5"/>
    <p:sldId id="259" r:id="rId6"/>
    <p:sldId id="260" r:id="rId7"/>
    <p:sldId id="261" r:id="rId8"/>
    <p:sldId id="313" r:id="rId9"/>
    <p:sldId id="262" r:id="rId10"/>
    <p:sldId id="263" r:id="rId11"/>
    <p:sldId id="265" r:id="rId12"/>
    <p:sldId id="304" r:id="rId13"/>
    <p:sldId id="278" r:id="rId14"/>
    <p:sldId id="310" r:id="rId15"/>
    <p:sldId id="266" r:id="rId16"/>
    <p:sldId id="283" r:id="rId17"/>
    <p:sldId id="290" r:id="rId18"/>
    <p:sldId id="316" r:id="rId19"/>
    <p:sldId id="268" r:id="rId20"/>
    <p:sldId id="292" r:id="rId21"/>
    <p:sldId id="311" r:id="rId22"/>
    <p:sldId id="312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9"/>
    <p:restoredTop sz="85868"/>
  </p:normalViewPr>
  <p:slideViewPr>
    <p:cSldViewPr snapToGrid="0" snapToObjects="1">
      <p:cViewPr varScale="1">
        <p:scale>
          <a:sx n="91" d="100"/>
          <a:sy n="91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86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9614-13A7-BA4F-BFC7-9CD03EE59B07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5E2A-47EB-BD4D-B66D-30169E57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x-none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7D4F0C-1D75-BA4E-949B-2E17AB583485}" type="slidenum">
              <a:rPr lang="en-US" altLang="x-none" sz="1200"/>
              <a:pPr/>
              <a:t>10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7EA16C1-A707-D649-AF39-E2029235F961}" type="slidenum">
              <a:rPr lang="en-US" altLang="x-none" sz="1200"/>
              <a:pPr/>
              <a:t>11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</a:pPr>
            <a:r>
              <a:rPr kumimoji="1" lang="en-US" altLang="x-none" sz="2800" i="1" dirty="0" smtClean="0">
                <a:latin typeface="Calibri" charset="0"/>
              </a:rPr>
              <a:t>Patient</a:t>
            </a:r>
            <a:r>
              <a:rPr kumimoji="1" lang="en-US" altLang="x-none" sz="2800" i="1" baseline="0" dirty="0" smtClean="0">
                <a:latin typeface="Calibri" charset="0"/>
              </a:rPr>
              <a:t> care:  </a:t>
            </a:r>
            <a:r>
              <a:rPr kumimoji="1" lang="en-US" altLang="x-none" sz="2800" i="1" dirty="0" smtClean="0">
                <a:latin typeface="Calibri" charset="0"/>
              </a:rPr>
              <a:t>Dependent on resident and faculty activity and reimbursement model – increases when all third year positions and faculty positions filled</a:t>
            </a:r>
            <a:endParaRPr kumimoji="1" lang="en-US" altLang="x-none" sz="2800" i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sz="2800" dirty="0" smtClean="0">
                <a:latin typeface="Arial" charset="0"/>
              </a:rPr>
              <a:t>Other service reimbursements:  Medical directorships, Other service contracts. Administrative roles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sz="2800" dirty="0" smtClean="0">
                <a:latin typeface="Arial" charset="0"/>
              </a:rPr>
              <a:t>Other federal sources: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 smtClean="0">
                <a:latin typeface="Arial" charset="0"/>
              </a:rPr>
              <a:t>AHECs 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 smtClean="0">
                <a:latin typeface="Arial" charset="0"/>
              </a:rPr>
              <a:t>HRSA / FQHC</a:t>
            </a:r>
          </a:p>
          <a:p>
            <a:pPr lvl="2" eaLnBrk="1" hangingPunct="1">
              <a:buFont typeface="Arial" charset="0"/>
              <a:buChar char="–"/>
            </a:pPr>
            <a:r>
              <a:rPr kumimoji="1" lang="en-US" altLang="x-none" sz="2800" dirty="0" smtClean="0">
                <a:latin typeface="Arial" charset="0"/>
              </a:rPr>
              <a:t>Teaching Health Center grants</a:t>
            </a:r>
          </a:p>
          <a:p>
            <a:pPr lvl="2" eaLnBrk="1" hangingPunct="1">
              <a:buFont typeface="Arial" charset="0"/>
              <a:buChar char="–"/>
            </a:pPr>
            <a:r>
              <a:rPr kumimoji="1" lang="en-US" altLang="x-none" sz="2800" dirty="0" smtClean="0">
                <a:latin typeface="Arial" charset="0"/>
              </a:rPr>
              <a:t>PTCE grants</a:t>
            </a:r>
          </a:p>
          <a:p>
            <a:pPr lvl="1" eaLnBrk="1" hangingPunct="1">
              <a:buFontTx/>
              <a:buChar char="–"/>
            </a:pPr>
            <a:r>
              <a:rPr kumimoji="1" lang="en-US" altLang="x-none" sz="2800" dirty="0" smtClean="0">
                <a:latin typeface="Arial" charset="0"/>
              </a:rPr>
              <a:t>Veterans Administration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x-none" sz="2800" b="1" dirty="0" smtClean="0">
                <a:latin typeface="Calibri" charset="0"/>
              </a:rPr>
              <a:t>=</a:t>
            </a:r>
          </a:p>
          <a:p>
            <a:pPr lvl="0" eaLnBrk="1" hangingPunct="1">
              <a:buFontTx/>
              <a:buNone/>
            </a:pPr>
            <a:endParaRPr kumimoji="1" lang="en-US" altLang="x-none" sz="2800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endParaRPr kumimoji="1" lang="en-US" altLang="x-none" sz="2800" dirty="0" smtClean="0">
              <a:latin typeface="Arial" charset="0"/>
            </a:endParaRPr>
          </a:p>
          <a:p>
            <a:endParaRPr lang="x-none" altLang="x-non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Includes all funding lines, including GME, state support, grants, patient care revenues.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7EA16C1-A707-D649-AF39-E2029235F961}" type="slidenum">
              <a:rPr lang="en-US" altLang="x-none" sz="1200"/>
              <a:pPr/>
              <a:t>14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530573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Includes DME, IME, Capital, Medicaid, and </a:t>
            </a:r>
            <a:r>
              <a:rPr lang="en-US" altLang="x-none" dirty="0" err="1"/>
              <a:t>Champus</a:t>
            </a:r>
            <a:r>
              <a:rPr lang="en-US" altLang="x-none" dirty="0" smtClean="0"/>
              <a:t>.</a:t>
            </a:r>
            <a:endParaRPr lang="en-US" altLang="x-none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919B589-2107-D54C-85DA-F85765B87AD9}" type="slidenum">
              <a:rPr lang="en-US" altLang="x-none" sz="1200"/>
              <a:pPr/>
              <a:t>15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Other salaries:  </a:t>
            </a:r>
            <a:r>
              <a:rPr kumimoji="1" lang="en-US" dirty="0" smtClean="0">
                <a:latin typeface="Calibri" charset="0"/>
              </a:rPr>
              <a:t>s</a:t>
            </a:r>
            <a:r>
              <a:rPr kumimoji="1" lang="en-US" altLang="x-none" dirty="0" smtClean="0">
                <a:latin typeface="Calibri" charset="0"/>
              </a:rPr>
              <a:t>tipends for other teachers (specialists, preceptors, etc.)</a:t>
            </a:r>
            <a:endParaRPr kumimoji="1" lang="en-US" altLang="x-none" dirty="0" smtClean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dirty="0" smtClean="0">
                <a:latin typeface="Arial" charset="0"/>
              </a:rPr>
              <a:t>Variable operational expenses: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Medical and non-medical supplies, pharmacy, transcription, etc.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IT expenses: hardware and software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Malpractice and other insurances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dirty="0" smtClean="0">
                <a:latin typeface="Arial" charset="0"/>
              </a:rPr>
              <a:t>Fixed operational expenses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Building/space, both clinic and administration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Maintenance</a:t>
            </a:r>
          </a:p>
          <a:p>
            <a:pPr marL="628650" lvl="1" indent="-171450">
              <a:spcBef>
                <a:spcPct val="20000"/>
              </a:spcBef>
              <a:buClr>
                <a:schemeClr val="tx2"/>
              </a:buClr>
              <a:buSzPct val="75000"/>
              <a:buFont typeface="Arial" charset="0"/>
              <a:buChar char="•"/>
            </a:pPr>
            <a:r>
              <a:rPr kumimoji="1" lang="en-US" altLang="x-none" dirty="0" smtClean="0">
                <a:latin typeface="Arial" charset="0"/>
              </a:rPr>
              <a:t>Equipment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4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7EA16C1-A707-D649-AF39-E2029235F961}" type="slidenum">
              <a:rPr lang="en-US" altLang="x-none" sz="1200"/>
              <a:pPr/>
              <a:t>18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76540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0833C12-ED92-9D43-BAB0-8211CF730701}" type="slidenum">
              <a:rPr lang="en-US" altLang="x-none" sz="1200"/>
              <a:pPr/>
              <a:t>19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 smtClean="0"/>
              <a:t>PATIENT VISITS/FTE/YEAR</a:t>
            </a:r>
            <a:endParaRPr lang="x-none" altLang="x-none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0833C12-ED92-9D43-BAB0-8211CF730701}" type="slidenum">
              <a:rPr lang="en-US" altLang="x-none" sz="1200"/>
              <a:pPr/>
              <a:t>21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567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15E2A-47EB-BD4D-B66D-30169E57D6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70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B0833C12-ED92-9D43-BAB0-8211CF730701}" type="slidenum">
              <a:rPr lang="en-US" altLang="x-none" sz="1200"/>
              <a:pPr/>
              <a:t>22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827418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x-none" sz="1200" dirty="0" smtClean="0"/>
              <a:t>Understanding the financial pressures facing graduate medical education is crucial for program management.</a:t>
            </a:r>
          </a:p>
          <a:p>
            <a:pPr>
              <a:lnSpc>
                <a:spcPct val="90000"/>
              </a:lnSpc>
            </a:pPr>
            <a:r>
              <a:rPr lang="en-US" altLang="x-none" sz="1200" dirty="0" smtClean="0"/>
              <a:t>Discussing revenues, expenses, productivity, and dashboards helps everyone work to address real needs for cost accountability.</a:t>
            </a:r>
          </a:p>
          <a:p>
            <a:pPr eaLnBrk="1" hangingPunct="1">
              <a:spcBef>
                <a:spcPct val="0"/>
              </a:spcBef>
            </a:pPr>
            <a:endParaRPr lang="x-none" altLang="x-none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4372E22-592B-6347-81CE-0017F00E1712}" type="slidenum">
              <a:rPr lang="en-US" altLang="x-none" sz="1200"/>
              <a:pPr/>
              <a:t>23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1200" b="1" dirty="0" smtClean="0"/>
              <a:t>Identifying and celebrating program impact helps everyone feel pride in the amazing work we are all doing on behalf of patients, and the future of our health care system.</a:t>
            </a:r>
          </a:p>
          <a:p>
            <a:pPr eaLnBrk="1" hangingPunct="1">
              <a:spcBef>
                <a:spcPct val="0"/>
              </a:spcBef>
            </a:pPr>
            <a:endParaRPr lang="x-none" altLang="x-none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5923138-2E90-FA4A-9629-D229DCC1E488}" type="slidenum">
              <a:rPr lang="en-US" altLang="x-none" sz="1200"/>
              <a:pPr/>
              <a:t>24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D2E87E0-634D-F44E-B393-D5D9ED560888}" type="slidenum">
              <a:rPr lang="en-US" altLang="x-none" sz="1200"/>
              <a:pPr/>
              <a:t>3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D2E87E0-634D-F44E-B393-D5D9ED560888}" type="slidenum">
              <a:rPr lang="en-US" altLang="x-none" sz="1200"/>
              <a:pPr/>
              <a:t>4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14785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Inpatient care:  2892 admits, 1017 to MBU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Pediatric hospitalist service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Outpatient care:  40,000 visits/</a:t>
            </a:r>
            <a:r>
              <a:rPr lang="en-US" altLang="x-none" dirty="0" err="1"/>
              <a:t>yr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Practice stabilization (support for local </a:t>
            </a:r>
            <a:r>
              <a:rPr lang="en-US" altLang="x-none" dirty="0" err="1"/>
              <a:t>peds</a:t>
            </a:r>
            <a:r>
              <a:rPr lang="en-US" altLang="x-none" dirty="0"/>
              <a:t> and rural clinics)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048F3253-87C0-0B4B-842E-F8FAC3F38AA7}" type="slidenum">
              <a:rPr lang="en-US" altLang="x-none" sz="1200"/>
              <a:pPr/>
              <a:t>5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Actively accepting Medicare and Medicaid patients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Needle exchange clinic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Chronic pain clinic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Community sports physicals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4C3B36C-5B09-0C49-8D0E-66FE3BB2D91D}" type="slidenum">
              <a:rPr lang="en-US" altLang="x-none" sz="1200"/>
              <a:pPr/>
              <a:t>6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 smtClean="0"/>
              <a:t>Downstream referrals:  to specialists,</a:t>
            </a:r>
            <a:r>
              <a:rPr lang="en-US" altLang="x-none" baseline="0" dirty="0" smtClean="0"/>
              <a:t> services</a:t>
            </a:r>
            <a:endParaRPr lang="en-US" altLang="x-none" dirty="0"/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Avoiding ER utilization; avoiding readmissions; avoiding hospitalizations.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Replacement provider costs:  difficult in many regions; recruitment costs, onboarding and startup costs, impact of turnover.</a:t>
            </a:r>
          </a:p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7FC06AC-192F-F045-8563-DFC641668E2A}" type="slidenum">
              <a:rPr lang="en-US" altLang="x-none" sz="1200"/>
              <a:pPr/>
              <a:t>7</a:t>
            </a:fld>
            <a:endParaRPr lang="en-US" altLang="x-non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x-none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87D4F0C-1D75-BA4E-949B-2E17AB583485}" type="slidenum">
              <a:rPr lang="en-US" altLang="x-none" sz="1200"/>
              <a:pPr/>
              <a:t>8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132324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24 graduates practicing in immediate area.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Need to train in community to increase practice rates </a:t>
            </a:r>
            <a:r>
              <a:rPr lang="en-US" altLang="x-none" dirty="0" smtClean="0"/>
              <a:t>there</a:t>
            </a:r>
            <a:r>
              <a:rPr lang="en-US" altLang="ja-JP" dirty="0" smtClean="0"/>
              <a:t>.</a:t>
            </a:r>
            <a:endParaRPr lang="en-US" altLang="x-none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E75360C-A526-BF46-B793-404BB8851127}" type="slidenum">
              <a:rPr lang="en-US" altLang="x-none" sz="1200"/>
              <a:pPr/>
              <a:t>9</a:t>
            </a:fld>
            <a:endParaRPr lang="en-US" altLang="x-non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CF9370-7B00-8E4D-AA3F-CBA160FF32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6083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9FD1B-142B-2B42-B4DD-9411B8855E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23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4D783-B1DC-9440-A4D9-6F44347DCE9E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7D94DA-300B-5F4A-B5D3-A414C6A90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295401"/>
            <a:ext cx="7313614" cy="1927225"/>
          </a:xfrm>
        </p:spPr>
        <p:txBody>
          <a:bodyPr/>
          <a:lstStyle/>
          <a:p>
            <a:pPr eaLnBrk="1" hangingPunct="1"/>
            <a:r>
              <a:rPr lang="en-US" altLang="x-none" sz="3800" dirty="0">
                <a:solidFill>
                  <a:srgbClr val="FF0000"/>
                </a:solidFill>
              </a:rPr>
              <a:t>THIS IS YOU </a:t>
            </a:r>
            <a:r>
              <a:rPr lang="en-US" altLang="x-none" sz="3800" dirty="0" smtClean="0">
                <a:solidFill>
                  <a:srgbClr val="FF0000"/>
                </a:solidFill>
              </a:rPr>
              <a:t>(“TIY”)</a:t>
            </a:r>
            <a:r>
              <a:rPr lang="en-US" altLang="x-none" sz="3800" dirty="0"/>
              <a:t/>
            </a:r>
            <a:br>
              <a:rPr lang="en-US" altLang="x-none" sz="3800" dirty="0"/>
            </a:br>
            <a:r>
              <a:rPr lang="en-US" altLang="x-none" sz="3800" dirty="0"/>
              <a:t>Family Medicine Residency Program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267200"/>
            <a:ext cx="6400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3000"/>
              <a:t>Program Impact and Finances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45459" y="497541"/>
            <a:ext cx="10936941" cy="9232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/>
              <a:t>Program </a:t>
            </a:r>
            <a:r>
              <a:rPr lang="en-US" altLang="x-none" sz="4000" dirty="0" smtClean="0"/>
              <a:t>Impact: Quality of care</a:t>
            </a:r>
            <a:endParaRPr lang="en-US" altLang="x-none" sz="4000" dirty="0"/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90165" y="1600200"/>
            <a:ext cx="4625788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000" dirty="0">
                <a:solidFill>
                  <a:srgbClr val="0000FF"/>
                </a:solidFill>
              </a:rPr>
              <a:t>Learning environment: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Enhancing </a:t>
            </a:r>
            <a:r>
              <a:rPr lang="en-US" altLang="x-none" sz="2400" dirty="0">
                <a:solidFill>
                  <a:srgbClr val="0000FF"/>
                </a:solidFill>
              </a:rPr>
              <a:t>the adoption of </a:t>
            </a:r>
            <a:r>
              <a:rPr lang="ja-JP" altLang="en-US" sz="2400" dirty="0">
                <a:solidFill>
                  <a:srgbClr val="0000FF"/>
                </a:solidFill>
              </a:rPr>
              <a:t>“</a:t>
            </a:r>
            <a:r>
              <a:rPr lang="en-US" altLang="ja-JP" sz="2400" dirty="0">
                <a:solidFill>
                  <a:srgbClr val="0000FF"/>
                </a:solidFill>
              </a:rPr>
              <a:t>new</a:t>
            </a:r>
            <a:r>
              <a:rPr lang="ja-JP" altLang="en-US" sz="2400" dirty="0">
                <a:solidFill>
                  <a:srgbClr val="0000FF"/>
                </a:solidFill>
              </a:rPr>
              <a:t>”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</a:rPr>
              <a:t>knowledge</a:t>
            </a:r>
          </a:p>
          <a:p>
            <a:pPr lvl="1" eaLnBrk="1" hangingPunct="1"/>
            <a:r>
              <a:rPr lang="en-US" altLang="ja-JP" sz="2400" dirty="0" smtClean="0">
                <a:solidFill>
                  <a:srgbClr val="0000FF"/>
                </a:solidFill>
              </a:rPr>
              <a:t>Innovations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ja-JP" sz="2400" dirty="0" smtClean="0">
                <a:solidFill>
                  <a:srgbClr val="0000FF"/>
                </a:solidFill>
              </a:rPr>
              <a:t>Regional CME</a:t>
            </a:r>
            <a:endParaRPr lang="en-US" altLang="ja-JP" sz="24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x-none" sz="3000" dirty="0">
                <a:solidFill>
                  <a:srgbClr val="0000FF"/>
                </a:solidFill>
              </a:rPr>
              <a:t>Research</a:t>
            </a:r>
          </a:p>
          <a:p>
            <a:pPr lvl="1" eaLnBrk="1" hangingPunct="1"/>
            <a:r>
              <a:rPr lang="en-US" altLang="x-none" sz="2600" dirty="0" smtClean="0">
                <a:solidFill>
                  <a:srgbClr val="0000FF"/>
                </a:solidFill>
              </a:rPr>
              <a:t>WPRN </a:t>
            </a:r>
            <a:r>
              <a:rPr lang="en-US" altLang="x-none" sz="2600" dirty="0">
                <a:solidFill>
                  <a:srgbClr val="0000FF"/>
                </a:solidFill>
              </a:rPr>
              <a:t>member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Care initiatives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  <p:sp>
        <p:nvSpPr>
          <p:cNvPr id="32771" name="ClipArt Placeholder 8"/>
          <p:cNvSpPr>
            <a:spLocks noGrp="1" noTextEdit="1"/>
          </p:cNvSpPr>
          <p:nvPr>
            <p:ph type="clipArt" sz="half" idx="2"/>
          </p:nvPr>
        </p:nvSpPr>
        <p:spPr>
          <a:xfrm>
            <a:off x="8229600" y="3124200"/>
            <a:ext cx="1752600" cy="1474694"/>
          </a:xfrm>
        </p:spPr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930" y="2616947"/>
            <a:ext cx="4543425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188" y="282388"/>
            <a:ext cx="3983223" cy="9547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>
                <a:solidFill>
                  <a:schemeClr val="tx1"/>
                </a:solidFill>
              </a:rPr>
              <a:t>Finances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5"/>
          <a:stretch/>
        </p:blipFill>
        <p:spPr>
          <a:xfrm>
            <a:off x="6742440" y="1828799"/>
            <a:ext cx="5093159" cy="3334871"/>
          </a:xfrm>
        </p:spPr>
      </p:pic>
      <p:sp>
        <p:nvSpPr>
          <p:cNvPr id="36867" name="Content Placeholder 7"/>
          <p:cNvSpPr>
            <a:spLocks noGrp="1"/>
          </p:cNvSpPr>
          <p:nvPr>
            <p:ph type="body" sz="half" idx="2"/>
          </p:nvPr>
        </p:nvSpPr>
        <p:spPr>
          <a:xfrm>
            <a:off x="2003612" y="1976718"/>
            <a:ext cx="4090799" cy="3884330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0000FF"/>
                </a:solidFill>
              </a:rPr>
              <a:t>Revenues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0000FF"/>
                </a:solidFill>
              </a:rPr>
              <a:t>Expenses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0000FF"/>
                </a:solidFill>
              </a:rPr>
              <a:t>Performance data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x-none" sz="3600" dirty="0" smtClean="0">
                <a:solidFill>
                  <a:srgbClr val="0000FF"/>
                </a:solidFill>
              </a:rPr>
              <a:t>Opportunities and threats</a:t>
            </a:r>
            <a:endParaRPr lang="en-US" altLang="x-none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671" y="618565"/>
            <a:ext cx="8171329" cy="1075763"/>
          </a:xfrm>
        </p:spPr>
        <p:txBody>
          <a:bodyPr>
            <a:normAutofit/>
          </a:bodyPr>
          <a:lstStyle/>
          <a:p>
            <a:r>
              <a:rPr lang="en-US" altLang="x-none" sz="4000" i="1" dirty="0" smtClean="0"/>
              <a:t>An Aside: </a:t>
            </a:r>
            <a:r>
              <a:rPr lang="en-US" altLang="x-none" sz="4000" dirty="0" smtClean="0"/>
              <a:t>Dashboard items </a:t>
            </a:r>
            <a:endParaRPr lang="en-US" altLang="x-none" sz="4000" dirty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65364" y="1694328"/>
            <a:ext cx="3767137" cy="43429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/>
              <a:t>Performance data: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Patient volumes/</a:t>
            </a:r>
            <a:r>
              <a:rPr lang="en-US" altLang="x-none" dirty="0" err="1"/>
              <a:t>mo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New patient visits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Productivity measures: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/>
              <a:t>pts/ </a:t>
            </a:r>
            <a:r>
              <a:rPr lang="en-US" altLang="x-none" sz="2400" dirty="0" err="1"/>
              <a:t>hr</a:t>
            </a:r>
            <a:endParaRPr lang="en-US" altLang="x-none" sz="2400" dirty="0"/>
          </a:p>
          <a:p>
            <a:pPr lvl="2">
              <a:lnSpc>
                <a:spcPct val="90000"/>
              </a:lnSpc>
            </a:pPr>
            <a:r>
              <a:rPr lang="en-US" altLang="x-none" sz="2400" dirty="0"/>
              <a:t>RVU/ visit</a:t>
            </a:r>
          </a:p>
          <a:p>
            <a:pPr lvl="2">
              <a:lnSpc>
                <a:spcPct val="90000"/>
              </a:lnSpc>
            </a:pPr>
            <a:r>
              <a:rPr lang="en-US" altLang="x-none" sz="2400" dirty="0"/>
              <a:t>revenues/ visit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Quality measures</a:t>
            </a:r>
          </a:p>
          <a:p>
            <a:pPr lvl="2">
              <a:lnSpc>
                <a:spcPct val="90000"/>
              </a:lnSpc>
              <a:buFont typeface="Monotype Sorts" charset="2"/>
              <a:buNone/>
            </a:pPr>
            <a:endParaRPr lang="en-US" altLang="x-none" sz="2400" dirty="0"/>
          </a:p>
        </p:txBody>
      </p:sp>
      <p:sp>
        <p:nvSpPr>
          <p:cNvPr id="9830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59500" y="1694328"/>
            <a:ext cx="3767138" cy="43429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dirty="0"/>
              <a:t>Financial summary: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Patient care revenues 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Expenses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FTE</a:t>
            </a:r>
            <a:r>
              <a:rPr lang="ja-JP" altLang="en-US" dirty="0"/>
              <a:t>’</a:t>
            </a:r>
            <a:r>
              <a:rPr lang="en-US" altLang="ja-JP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Flex expenses/ FTE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Collections measures</a:t>
            </a:r>
            <a:endParaRPr lang="en-US" altLang="x-none" sz="2800" dirty="0"/>
          </a:p>
          <a:p>
            <a:pPr>
              <a:lnSpc>
                <a:spcPct val="90000"/>
              </a:lnSpc>
            </a:pPr>
            <a:r>
              <a:rPr lang="en-US" altLang="x-none" sz="2400" dirty="0"/>
              <a:t>Trend information</a:t>
            </a:r>
          </a:p>
          <a:p>
            <a:pPr>
              <a:lnSpc>
                <a:spcPct val="90000"/>
              </a:lnSpc>
            </a:pPr>
            <a:r>
              <a:rPr lang="en-US" altLang="x-none" sz="2400" dirty="0"/>
              <a:t>Explain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94329" y="533400"/>
            <a:ext cx="8211671" cy="838200"/>
          </a:xfrm>
        </p:spPr>
        <p:txBody>
          <a:bodyPr>
            <a:normAutofit/>
          </a:bodyPr>
          <a:lstStyle/>
          <a:p>
            <a:r>
              <a:rPr lang="en-US" altLang="x-none" sz="4000" dirty="0"/>
              <a:t>Residency revenues</a:t>
            </a:r>
          </a:p>
        </p:txBody>
      </p:sp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2209800" y="304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kumimoji="1" lang="x-none" altLang="x-none" sz="4400" b="1">
              <a:solidFill>
                <a:schemeClr val="tx2"/>
              </a:solidFill>
              <a:latin typeface="Book Antiqua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590800" y="1021977"/>
            <a:ext cx="7696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None/>
            </a:pPr>
            <a:r>
              <a:rPr kumimoji="1" lang="en-US" altLang="x-none" b="1" dirty="0">
                <a:latin typeface="Arial" charset="0"/>
              </a:rPr>
              <a:t> </a:t>
            </a:r>
            <a:endParaRPr kumimoji="1" lang="en-US" altLang="x-none" b="1" u="sng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Patient care reimbursements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kumimoji="1" lang="en-US" altLang="x-none" sz="2800" dirty="0">
                <a:latin typeface="Arial" charset="0"/>
              </a:rPr>
              <a:t>FMC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</a:pPr>
            <a:r>
              <a:rPr kumimoji="1" lang="en-US" altLang="x-none" sz="2800" dirty="0">
                <a:latin typeface="Arial" charset="0"/>
              </a:rPr>
              <a:t>Inpatient, nursing home, other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Other service reimbursements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kumimoji="1" lang="en-US" altLang="x-none" sz="2800" dirty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Federal funding (Medicare GME)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Medicaid GME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Other federal 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2800" dirty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State funding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Grants, foundation support, other </a:t>
            </a:r>
            <a:r>
              <a:rPr kumimoji="1" lang="en-US" altLang="x-none" sz="2800" dirty="0" smtClean="0">
                <a:latin typeface="Arial" charset="0"/>
              </a:rPr>
              <a:t>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 smtClean="0">
                <a:latin typeface="Arial" charset="0"/>
              </a:rPr>
              <a:t>Institutional direct support</a:t>
            </a:r>
            <a:endParaRPr kumimoji="1" lang="en-US" altLang="x-none" sz="2800" dirty="0">
              <a:latin typeface="Arial" charset="0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5334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094" y="618565"/>
            <a:ext cx="9877518" cy="12864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 smtClean="0">
                <a:solidFill>
                  <a:schemeClr val="tx1"/>
                </a:solidFill>
              </a:rPr>
              <a:t>Revenues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36866" name="Content Placeholder 6"/>
          <p:cNvSpPr>
            <a:spLocks noGrp="1"/>
          </p:cNvSpPr>
          <p:nvPr>
            <p:ph sz="half" idx="1"/>
          </p:nvPr>
        </p:nvSpPr>
        <p:spPr>
          <a:xfrm>
            <a:off x="2265364" y="2272553"/>
            <a:ext cx="6808298" cy="376471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Total Revenues:</a:t>
            </a:r>
            <a:endParaRPr lang="en-US" altLang="x-none" sz="32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800" dirty="0" smtClean="0">
                <a:solidFill>
                  <a:srgbClr val="0000FF"/>
                </a:solidFill>
              </a:rPr>
              <a:t>Total: 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$XX,XXX,XXX</a:t>
            </a:r>
            <a:endParaRPr lang="en-US" altLang="x-none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Per resident: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$XXX,XXX </a:t>
            </a:r>
          </a:p>
          <a:p>
            <a:pPr lvl="1" eaLnBrk="1" hangingPunct="1"/>
            <a:endParaRPr lang="en-US" altLang="x-none" sz="2800" dirty="0">
              <a:solidFill>
                <a:srgbClr val="FF0000"/>
              </a:solidFill>
            </a:endParaRPr>
          </a:p>
          <a:p>
            <a:r>
              <a:rPr lang="en-US" altLang="x-none" sz="3000" dirty="0" smtClean="0">
                <a:solidFill>
                  <a:srgbClr val="FF0000"/>
                </a:solidFill>
              </a:rPr>
              <a:t>Can add comparison to others if known</a:t>
            </a:r>
            <a:endParaRPr lang="en-US" altLang="x-none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542" y="578224"/>
            <a:ext cx="9864070" cy="1326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smtClean="0">
                <a:solidFill>
                  <a:schemeClr val="tx1"/>
                </a:solidFill>
              </a:rPr>
              <a:t>Revenues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38914" name="Content Placeholder 6"/>
          <p:cNvSpPr>
            <a:spLocks noGrp="1"/>
          </p:cNvSpPr>
          <p:nvPr>
            <p:ph sz="half" idx="1"/>
          </p:nvPr>
        </p:nvSpPr>
        <p:spPr>
          <a:xfrm>
            <a:off x="2265364" y="2286000"/>
            <a:ext cx="3767137" cy="3751263"/>
          </a:xfrm>
        </p:spPr>
        <p:txBody>
          <a:bodyPr/>
          <a:lstStyle/>
          <a:p>
            <a:pPr eaLnBrk="1" hangingPunct="1"/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GME Revenues:</a:t>
            </a:r>
          </a:p>
          <a:p>
            <a:pPr marL="0" indent="0" eaLnBrk="1" hangingPunct="1">
              <a:buNone/>
            </a:pPr>
            <a:endParaRPr lang="en-US" altLang="x-none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Total: </a:t>
            </a:r>
            <a:endParaRPr lang="en-US" altLang="x-none" sz="2800" dirty="0" smtClean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x-none" sz="2800" dirty="0" smtClean="0">
                <a:solidFill>
                  <a:srgbClr val="0000FF"/>
                </a:solidFill>
              </a:rPr>
              <a:t> 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$X,XXX,XXX</a:t>
            </a:r>
          </a:p>
          <a:p>
            <a:pPr lvl="1" eaLnBrk="1" hangingPunct="1"/>
            <a:r>
              <a:rPr lang="en-US" altLang="x-none" sz="2800" dirty="0" smtClean="0">
                <a:solidFill>
                  <a:srgbClr val="0000FF"/>
                </a:solidFill>
              </a:rPr>
              <a:t>Per </a:t>
            </a:r>
            <a:r>
              <a:rPr lang="en-US" altLang="x-none" sz="2800" dirty="0">
                <a:solidFill>
                  <a:srgbClr val="0000FF"/>
                </a:solidFill>
              </a:rPr>
              <a:t>resident: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$XXX,XXX</a:t>
            </a:r>
            <a:endParaRPr lang="en-US" altLang="x-none" sz="2800" dirty="0">
              <a:solidFill>
                <a:srgbClr val="FF0000"/>
              </a:solidFill>
            </a:endParaRPr>
          </a:p>
        </p:txBody>
      </p:sp>
      <p:sp>
        <p:nvSpPr>
          <p:cNvPr id="38915" name="Content Placeholder 7"/>
          <p:cNvSpPr>
            <a:spLocks noGrp="1"/>
          </p:cNvSpPr>
          <p:nvPr>
            <p:ph sz="half" idx="2"/>
          </p:nvPr>
        </p:nvSpPr>
        <p:spPr>
          <a:xfrm>
            <a:off x="6159500" y="2286000"/>
            <a:ext cx="4100606" cy="3751263"/>
          </a:xfrm>
        </p:spPr>
        <p:txBody>
          <a:bodyPr/>
          <a:lstStyle/>
          <a:p>
            <a:pPr eaLnBrk="1" hangingPunct="1"/>
            <a:r>
              <a:rPr lang="en-US" altLang="x-none" sz="2800" dirty="0" smtClean="0">
                <a:solidFill>
                  <a:srgbClr val="0000FF"/>
                </a:solidFill>
              </a:rPr>
              <a:t>Your state 2015 GME </a:t>
            </a:r>
            <a:r>
              <a:rPr lang="en-US" altLang="x-none" sz="2800" dirty="0">
                <a:solidFill>
                  <a:srgbClr val="0000FF"/>
                </a:solidFill>
              </a:rPr>
              <a:t>Revenues (median</a:t>
            </a:r>
            <a:r>
              <a:rPr lang="en-US" altLang="x-none" sz="2800" dirty="0" smtClean="0">
                <a:solidFill>
                  <a:srgbClr val="0000FF"/>
                </a:solidFill>
              </a:rPr>
              <a:t>):</a:t>
            </a:r>
          </a:p>
          <a:p>
            <a:pPr marL="0" indent="0" eaLnBrk="1" hangingPunct="1">
              <a:buNone/>
            </a:pPr>
            <a:endParaRPr lang="en-US" altLang="x-none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432FF"/>
                </a:solidFill>
              </a:rPr>
              <a:t>Total: </a:t>
            </a:r>
            <a:endParaRPr lang="en-US" altLang="x-none" sz="2800" dirty="0" smtClean="0">
              <a:solidFill>
                <a:srgbClr val="0432FF"/>
              </a:solidFill>
            </a:endParaRPr>
          </a:p>
          <a:p>
            <a:pPr marL="457200" lvl="1" indent="0" eaLnBrk="1" hangingPunct="1">
              <a:buNone/>
            </a:pPr>
            <a:r>
              <a:rPr lang="en-US" altLang="x-none" sz="2800" dirty="0">
                <a:solidFill>
                  <a:srgbClr val="0432FF"/>
                </a:solidFill>
              </a:rPr>
              <a:t> </a:t>
            </a:r>
            <a:r>
              <a:rPr lang="en-US" altLang="x-none" sz="2800" dirty="0" smtClean="0">
                <a:solidFill>
                  <a:srgbClr val="0432FF"/>
                </a:solidFill>
              </a:rPr>
              <a:t>  $X,XXX,XXX</a:t>
            </a:r>
            <a:endParaRPr lang="en-US" altLang="x-none" sz="2800" dirty="0">
              <a:solidFill>
                <a:srgbClr val="0432FF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432FF"/>
                </a:solidFill>
              </a:rPr>
              <a:t>Per resident:  </a:t>
            </a:r>
            <a:r>
              <a:rPr lang="en-US" altLang="x-none" sz="2800" dirty="0" smtClean="0">
                <a:solidFill>
                  <a:srgbClr val="0432FF"/>
                </a:solidFill>
              </a:rPr>
              <a:t>$XXX,XXX </a:t>
            </a:r>
            <a:endParaRPr lang="en-US" altLang="x-none" sz="2800" dirty="0">
              <a:solidFill>
                <a:srgbClr val="0432FF"/>
              </a:solidFill>
            </a:endParaRPr>
          </a:p>
          <a:p>
            <a:pPr lvl="1" eaLnBrk="1" hangingPunct="1"/>
            <a:endParaRPr lang="en-US" altLang="x-none" sz="28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1667435" y="304799"/>
            <a:ext cx="8390966" cy="12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kumimoji="1" lang="en-US" altLang="x-none" sz="4000" dirty="0">
                <a:latin typeface="Book Antiqua" charset="0"/>
              </a:rPr>
              <a:t>Residency expenses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590800" y="1801906"/>
            <a:ext cx="7620000" cy="39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051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 smtClean="0">
                <a:latin typeface="Arial" charset="0"/>
              </a:rPr>
              <a:t>Salaries, </a:t>
            </a:r>
            <a:r>
              <a:rPr kumimoji="1" lang="en-US" altLang="x-none" sz="2800" dirty="0">
                <a:latin typeface="Arial" charset="0"/>
              </a:rPr>
              <a:t>benefits</a:t>
            </a:r>
            <a:r>
              <a:rPr kumimoji="1" lang="en-US" altLang="x-none" sz="2800">
                <a:latin typeface="Arial" charset="0"/>
              </a:rPr>
              <a:t>, </a:t>
            </a:r>
            <a:r>
              <a:rPr kumimoji="1" lang="en-US" altLang="x-none" sz="2800" smtClean="0">
                <a:latin typeface="Arial" charset="0"/>
              </a:rPr>
              <a:t>retirement (faculty, residents, other providers, and support FPC and program staff)</a:t>
            </a:r>
            <a:endParaRPr kumimoji="1" lang="en-US" altLang="x-none" sz="2800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Variable operational expenses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sz="2800" dirty="0">
                <a:latin typeface="Arial" charset="0"/>
              </a:rPr>
              <a:t>Fixed operational expenses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ja-JP" altLang="en-US" sz="2800" dirty="0">
                <a:latin typeface="Arial" charset="0"/>
              </a:rPr>
              <a:t>“</a:t>
            </a:r>
            <a:r>
              <a:rPr kumimoji="1" lang="en-US" altLang="ja-JP" sz="2800" dirty="0">
                <a:latin typeface="Arial" charset="0"/>
              </a:rPr>
              <a:t>Indirect</a:t>
            </a:r>
            <a:r>
              <a:rPr kumimoji="1" lang="ja-JP" altLang="en-US" sz="2800" dirty="0">
                <a:latin typeface="Arial" charset="0"/>
              </a:rPr>
              <a:t>”</a:t>
            </a:r>
            <a:r>
              <a:rPr kumimoji="1" lang="en-US" altLang="ja-JP" sz="2800" dirty="0">
                <a:latin typeface="Arial" charset="0"/>
              </a:rPr>
              <a:t> expenses or </a:t>
            </a:r>
            <a:r>
              <a:rPr kumimoji="1" lang="ja-JP" altLang="en-US" sz="2800" dirty="0">
                <a:latin typeface="Arial" charset="0"/>
              </a:rPr>
              <a:t>“</a:t>
            </a:r>
            <a:r>
              <a:rPr kumimoji="1" lang="en-US" altLang="ja-JP" sz="2800" dirty="0">
                <a:latin typeface="Arial" charset="0"/>
              </a:rPr>
              <a:t>overhead</a:t>
            </a:r>
            <a:r>
              <a:rPr kumimoji="1" lang="ja-JP" altLang="en-US" sz="2800" dirty="0">
                <a:latin typeface="Arial" charset="0"/>
              </a:rPr>
              <a:t>”</a:t>
            </a:r>
            <a:r>
              <a:rPr kumimoji="1" lang="en-US" altLang="ja-JP" sz="2800" dirty="0">
                <a:latin typeface="Arial" charset="0"/>
              </a:rPr>
              <a:t>:  other costs not directly on the budget sheets but contributing to the support of the program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endParaRPr kumimoji="1" lang="en-US" altLang="x-none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1627095" y="304799"/>
            <a:ext cx="8431306" cy="13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kumimoji="1" lang="en-US" altLang="x-none" sz="4000" dirty="0">
                <a:solidFill>
                  <a:schemeClr val="tx2"/>
                </a:solidFill>
                <a:latin typeface="Book Antiqua" charset="0"/>
              </a:rPr>
              <a:t>Residency expenses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2590800" y="1752600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9051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800100" indent="-290513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ja-JP" altLang="en-US" dirty="0">
                <a:latin typeface="Arial" charset="0"/>
              </a:rPr>
              <a:t>“</a:t>
            </a:r>
            <a:r>
              <a:rPr kumimoji="1" lang="en-US" altLang="ja-JP" dirty="0">
                <a:latin typeface="Arial" charset="0"/>
              </a:rPr>
              <a:t>Indirect</a:t>
            </a:r>
            <a:r>
              <a:rPr kumimoji="1" lang="ja-JP" altLang="en-US" dirty="0">
                <a:latin typeface="Arial" charset="0"/>
              </a:rPr>
              <a:t>”</a:t>
            </a:r>
            <a:r>
              <a:rPr kumimoji="1" lang="en-US" altLang="ja-JP" dirty="0">
                <a:latin typeface="Arial" charset="0"/>
              </a:rPr>
              <a:t> expenses or </a:t>
            </a:r>
            <a:r>
              <a:rPr kumimoji="1" lang="ja-JP" altLang="en-US" dirty="0">
                <a:latin typeface="Arial" charset="0"/>
              </a:rPr>
              <a:t>“</a:t>
            </a:r>
            <a:r>
              <a:rPr kumimoji="1" lang="en-US" altLang="ja-JP" dirty="0">
                <a:latin typeface="Arial" charset="0"/>
              </a:rPr>
              <a:t>overhead</a:t>
            </a:r>
            <a:r>
              <a:rPr kumimoji="1" lang="ja-JP" altLang="en-US" dirty="0">
                <a:latin typeface="Arial" charset="0"/>
              </a:rPr>
              <a:t>”</a:t>
            </a:r>
            <a:r>
              <a:rPr kumimoji="1" lang="en-US" altLang="ja-JP" dirty="0">
                <a:latin typeface="Arial" charset="0"/>
              </a:rPr>
              <a:t>:  other costs not directly on the budget sheets but contributing to the support of the program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Human resources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IT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Administration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Billing functions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dirty="0">
                <a:latin typeface="Arial" charset="0"/>
              </a:rPr>
              <a:t>Utilities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kumimoji="1" lang="en-US" altLang="x-none" i="1" dirty="0">
                <a:latin typeface="Arial" charset="0"/>
              </a:rPr>
              <a:t>Highly variable among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094" y="618565"/>
            <a:ext cx="9877518" cy="12864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 smtClean="0">
                <a:solidFill>
                  <a:schemeClr val="tx1"/>
                </a:solidFill>
              </a:rPr>
              <a:t>Expenses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36866" name="Content Placeholder 6"/>
          <p:cNvSpPr>
            <a:spLocks noGrp="1"/>
          </p:cNvSpPr>
          <p:nvPr>
            <p:ph sz="half" idx="1"/>
          </p:nvPr>
        </p:nvSpPr>
        <p:spPr>
          <a:xfrm>
            <a:off x="2265364" y="2272553"/>
            <a:ext cx="6808298" cy="3764710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Total Expenses:</a:t>
            </a:r>
            <a:endParaRPr lang="en-US" altLang="x-none" sz="32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800" dirty="0" smtClean="0">
                <a:solidFill>
                  <a:srgbClr val="0000FF"/>
                </a:solidFill>
              </a:rPr>
              <a:t>Total: 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$X,XXX,XXX</a:t>
            </a:r>
            <a:endParaRPr lang="en-US" altLang="x-none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x-none" sz="2800" dirty="0">
                <a:solidFill>
                  <a:srgbClr val="0000FF"/>
                </a:solidFill>
              </a:rPr>
              <a:t>Per resident:  </a:t>
            </a:r>
            <a:r>
              <a:rPr lang="en-US" altLang="x-none" sz="2800" dirty="0" smtClean="0">
                <a:solidFill>
                  <a:srgbClr val="FF0000"/>
                </a:solidFill>
              </a:rPr>
              <a:t>$XXX,XXX </a:t>
            </a:r>
          </a:p>
          <a:p>
            <a:pPr lvl="1" eaLnBrk="1" hangingPunct="1"/>
            <a:endParaRPr lang="en-US" altLang="x-none" sz="2800" dirty="0">
              <a:solidFill>
                <a:srgbClr val="FF0000"/>
              </a:solidFill>
            </a:endParaRPr>
          </a:p>
          <a:p>
            <a:r>
              <a:rPr lang="en-US" altLang="x-none" sz="3000" dirty="0" smtClean="0">
                <a:solidFill>
                  <a:srgbClr val="FF0000"/>
                </a:solidFill>
              </a:rPr>
              <a:t>Can add comparison to others if known</a:t>
            </a:r>
            <a:endParaRPr lang="en-US" altLang="x-none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542" y="605118"/>
            <a:ext cx="9864070" cy="99508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smtClean="0">
                <a:solidFill>
                  <a:schemeClr val="tx1"/>
                </a:solidFill>
              </a:rPr>
              <a:t>Expenses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43010" name="Content Placeholder 6"/>
          <p:cNvSpPr>
            <a:spLocks noGrp="1"/>
          </p:cNvSpPr>
          <p:nvPr>
            <p:ph sz="half" idx="1"/>
          </p:nvPr>
        </p:nvSpPr>
        <p:spPr>
          <a:xfrm>
            <a:off x="2265364" y="1905000"/>
            <a:ext cx="7075584" cy="45720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</a:t>
            </a:r>
            <a:r>
              <a:rPr lang="en-US" altLang="x-none" sz="3200" dirty="0">
                <a:solidFill>
                  <a:srgbClr val="0000FF"/>
                </a:solidFill>
              </a:rPr>
              <a:t>Clinic Operations</a:t>
            </a:r>
            <a:r>
              <a:rPr lang="en-US" altLang="x-none" sz="3200" dirty="0" smtClean="0">
                <a:solidFill>
                  <a:srgbClr val="0000FF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x-none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O/p visits/year: </a:t>
            </a:r>
            <a:r>
              <a:rPr lang="en-US" altLang="x-none" sz="2600" dirty="0" smtClean="0">
                <a:solidFill>
                  <a:srgbClr val="FF0000"/>
                </a:solidFill>
              </a:rPr>
              <a:t>XX,XX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 err="1" smtClean="0">
                <a:solidFill>
                  <a:srgbClr val="0000FF"/>
                </a:solidFill>
              </a:rPr>
              <a:t>Payor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mix/</a:t>
            </a:r>
            <a:r>
              <a:rPr lang="en-US" altLang="x-none" sz="2600" dirty="0" err="1">
                <a:solidFill>
                  <a:srgbClr val="0000FF"/>
                </a:solidFill>
              </a:rPr>
              <a:t>govt</a:t>
            </a:r>
            <a:r>
              <a:rPr lang="en-US" altLang="x-none" sz="2600" dirty="0">
                <a:solidFill>
                  <a:srgbClr val="0000FF"/>
                </a:solidFill>
              </a:rPr>
              <a:t>:  </a:t>
            </a:r>
            <a:r>
              <a:rPr lang="en-US" altLang="x-none" sz="2600" dirty="0" smtClean="0">
                <a:solidFill>
                  <a:srgbClr val="FF0000"/>
                </a:solidFill>
              </a:rPr>
              <a:t>XX%</a:t>
            </a:r>
            <a:endParaRPr lang="en-US" altLang="x-none" sz="26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Net </a:t>
            </a:r>
            <a:r>
              <a:rPr lang="en-US" altLang="x-none" sz="2600" dirty="0" err="1">
                <a:solidFill>
                  <a:srgbClr val="0000FF"/>
                </a:solidFill>
              </a:rPr>
              <a:t>pt</a:t>
            </a:r>
            <a:r>
              <a:rPr lang="en-US" altLang="x-none" sz="2600" dirty="0">
                <a:solidFill>
                  <a:srgbClr val="0000FF"/>
                </a:solidFill>
              </a:rPr>
              <a:t> revenue/visit:  </a:t>
            </a:r>
            <a:r>
              <a:rPr lang="en-US" altLang="x-none" sz="2600" dirty="0" smtClean="0">
                <a:solidFill>
                  <a:srgbClr val="FF0000"/>
                </a:solidFill>
              </a:rPr>
              <a:t>$XXX</a:t>
            </a:r>
          </a:p>
          <a:p>
            <a:pPr lvl="1" eaLnBrk="1" hangingPunct="1">
              <a:lnSpc>
                <a:spcPct val="90000"/>
              </a:lnSpc>
            </a:pPr>
            <a:endParaRPr lang="en-US" altLang="x-none" sz="26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2600" dirty="0">
                <a:solidFill>
                  <a:srgbClr val="FF0000"/>
                </a:solidFill>
              </a:rPr>
              <a:t>Can add comparison to others if </a:t>
            </a:r>
            <a:r>
              <a:rPr lang="en-US" altLang="x-none" sz="2600" dirty="0" smtClean="0">
                <a:solidFill>
                  <a:srgbClr val="FF0000"/>
                </a:solidFill>
              </a:rPr>
              <a:t>known</a:t>
            </a:r>
            <a:endParaRPr lang="en-US" altLang="x-none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70C0"/>
                </a:solidFill>
              </a:rPr>
              <a:t>Who is your audience/who are your stakeholders?</a:t>
            </a:r>
          </a:p>
          <a:p>
            <a:r>
              <a:rPr lang="en-US" sz="2800" i="1" dirty="0" smtClean="0">
                <a:solidFill>
                  <a:srgbClr val="0070C0"/>
                </a:solidFill>
              </a:rPr>
              <a:t>What is the goal of your presentation?</a:t>
            </a:r>
          </a:p>
          <a:p>
            <a:r>
              <a:rPr lang="en-US" sz="2800" i="1" dirty="0" smtClean="0">
                <a:solidFill>
                  <a:srgbClr val="0070C0"/>
                </a:solidFill>
              </a:rPr>
              <a:t>May need to start with “GME 101”!</a:t>
            </a:r>
          </a:p>
          <a:p>
            <a:r>
              <a:rPr lang="en-US" sz="2800" i="1" dirty="0" smtClean="0">
                <a:solidFill>
                  <a:srgbClr val="0070C0"/>
                </a:solidFill>
              </a:rPr>
              <a:t>Remember to tell stories when time allows!</a:t>
            </a:r>
          </a:p>
          <a:p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820271" y="699247"/>
            <a:ext cx="9085729" cy="1142999"/>
          </a:xfrm>
        </p:spPr>
        <p:txBody>
          <a:bodyPr>
            <a:normAutofit/>
          </a:bodyPr>
          <a:lstStyle/>
          <a:p>
            <a:r>
              <a:rPr lang="en-US" altLang="x-none" sz="4000" dirty="0">
                <a:solidFill>
                  <a:schemeClr val="tx1"/>
                </a:solidFill>
              </a:rPr>
              <a:t>Productivity measures</a:t>
            </a:r>
          </a:p>
        </p:txBody>
      </p:sp>
      <p:pic>
        <p:nvPicPr>
          <p:cNvPr id="78850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3542" y="2600584"/>
            <a:ext cx="2585478" cy="2808590"/>
          </a:xfrm>
        </p:spPr>
      </p:pic>
      <p:sp>
        <p:nvSpPr>
          <p:cNvPr id="7885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85647" y="1842246"/>
            <a:ext cx="4253753" cy="41013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x-none" sz="3200" dirty="0"/>
              <a:t>Direct patient care activities</a:t>
            </a:r>
          </a:p>
          <a:p>
            <a:pPr>
              <a:lnSpc>
                <a:spcPct val="110000"/>
              </a:lnSpc>
            </a:pPr>
            <a:r>
              <a:rPr lang="en-US" altLang="x-none" sz="3200" dirty="0"/>
              <a:t>Indirect patient care activities (</a:t>
            </a:r>
            <a:r>
              <a:rPr lang="en-US" altLang="x-none" sz="3200" dirty="0" err="1"/>
              <a:t>precepting</a:t>
            </a:r>
            <a:r>
              <a:rPr lang="en-US" altLang="x-none" sz="3200" dirty="0"/>
              <a:t>, research, conferences, etc.) </a:t>
            </a:r>
          </a:p>
          <a:p>
            <a:endParaRPr lang="en-US" alt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436" y="605118"/>
            <a:ext cx="9837176" cy="12998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smtClean="0">
                <a:solidFill>
                  <a:schemeClr val="tx1"/>
                </a:solidFill>
              </a:rPr>
              <a:t>Productivity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43010" name="Content Placeholder 6"/>
          <p:cNvSpPr>
            <a:spLocks noGrp="1"/>
          </p:cNvSpPr>
          <p:nvPr>
            <p:ph sz="half" idx="1"/>
          </p:nvPr>
        </p:nvSpPr>
        <p:spPr>
          <a:xfrm>
            <a:off x="2265364" y="1905000"/>
            <a:ext cx="3767137" cy="457200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Productivity:</a:t>
            </a: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R1: </a:t>
            </a:r>
            <a:r>
              <a:rPr lang="en-US" altLang="x-none" sz="2600" dirty="0" smtClean="0">
                <a:solidFill>
                  <a:srgbClr val="FF0000"/>
                </a:solidFill>
              </a:rPr>
              <a:t>XXX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pts/</a:t>
            </a:r>
            <a:r>
              <a:rPr lang="en-US" altLang="x-none" sz="2600" dirty="0" err="1">
                <a:solidFill>
                  <a:srgbClr val="0000FF"/>
                </a:solidFill>
              </a:rPr>
              <a:t>yr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R2: </a:t>
            </a:r>
            <a:r>
              <a:rPr lang="en-US" altLang="x-none" sz="2600" dirty="0" smtClean="0">
                <a:solidFill>
                  <a:srgbClr val="FF0000"/>
                </a:solidFill>
              </a:rPr>
              <a:t>XXX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pts/</a:t>
            </a:r>
            <a:r>
              <a:rPr lang="en-US" altLang="x-none" sz="2600" dirty="0" err="1">
                <a:solidFill>
                  <a:srgbClr val="0000FF"/>
                </a:solidFill>
              </a:rPr>
              <a:t>yr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R3: </a:t>
            </a:r>
            <a:r>
              <a:rPr lang="en-US" altLang="x-none" sz="2600" dirty="0" smtClean="0">
                <a:solidFill>
                  <a:srgbClr val="FF0000"/>
                </a:solidFill>
              </a:rPr>
              <a:t>XXX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pts/</a:t>
            </a:r>
            <a:r>
              <a:rPr lang="en-US" altLang="x-none" sz="2600" dirty="0" err="1">
                <a:solidFill>
                  <a:srgbClr val="0000FF"/>
                </a:solidFill>
              </a:rPr>
              <a:t>yr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Core faculty:  </a:t>
            </a:r>
            <a:r>
              <a:rPr lang="en-US" altLang="x-none" sz="2600" dirty="0" smtClean="0">
                <a:solidFill>
                  <a:srgbClr val="FF0000"/>
                </a:solidFill>
              </a:rPr>
              <a:t>XXX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pts/</a:t>
            </a:r>
            <a:r>
              <a:rPr lang="en-US" altLang="x-none" sz="2600" dirty="0" err="1">
                <a:solidFill>
                  <a:srgbClr val="0000FF"/>
                </a:solidFill>
              </a:rPr>
              <a:t>yr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x-none" sz="2600" dirty="0">
                <a:solidFill>
                  <a:srgbClr val="0000FF"/>
                </a:solidFill>
              </a:rPr>
              <a:t>Admin faculty: </a:t>
            </a:r>
            <a:r>
              <a:rPr lang="en-US" altLang="x-none" sz="2600" dirty="0" smtClean="0">
                <a:solidFill>
                  <a:srgbClr val="FF0000"/>
                </a:solidFill>
              </a:rPr>
              <a:t>XXX</a:t>
            </a:r>
            <a:r>
              <a:rPr lang="en-US" altLang="x-none" sz="2600" dirty="0" smtClean="0">
                <a:solidFill>
                  <a:srgbClr val="0000FF"/>
                </a:solidFill>
              </a:rPr>
              <a:t> </a:t>
            </a:r>
            <a:r>
              <a:rPr lang="en-US" altLang="x-none" sz="2600" dirty="0">
                <a:solidFill>
                  <a:srgbClr val="0000FF"/>
                </a:solidFill>
              </a:rPr>
              <a:t>pts/</a:t>
            </a:r>
            <a:r>
              <a:rPr lang="en-US" altLang="x-none" sz="2600" dirty="0" err="1">
                <a:solidFill>
                  <a:srgbClr val="0000FF"/>
                </a:solidFill>
              </a:rPr>
              <a:t>yr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x-none" dirty="0">
              <a:solidFill>
                <a:srgbClr val="0000FF"/>
              </a:solidFill>
            </a:endParaRPr>
          </a:p>
        </p:txBody>
      </p:sp>
      <p:sp>
        <p:nvSpPr>
          <p:cNvPr id="43011" name="Content Placeholder 7"/>
          <p:cNvSpPr>
            <a:spLocks noGrp="1"/>
          </p:cNvSpPr>
          <p:nvPr>
            <p:ph sz="half" idx="2"/>
          </p:nvPr>
        </p:nvSpPr>
        <p:spPr>
          <a:xfrm>
            <a:off x="6858000" y="1905000"/>
            <a:ext cx="4646611" cy="397529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2800" dirty="0" smtClean="0">
                <a:solidFill>
                  <a:srgbClr val="0000FF"/>
                </a:solidFill>
              </a:rPr>
              <a:t>Published data from WWAMI Network* (2010; mean)</a:t>
            </a:r>
            <a:r>
              <a:rPr lang="en-US" altLang="x-none" sz="2600" dirty="0" smtClean="0">
                <a:solidFill>
                  <a:srgbClr val="0000FF"/>
                </a:solidFill>
              </a:rPr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 smtClean="0">
                <a:solidFill>
                  <a:srgbClr val="0000FF"/>
                </a:solidFill>
              </a:rPr>
              <a:t>R1: 258 pts/</a:t>
            </a:r>
            <a:r>
              <a:rPr lang="en-US" altLang="x-none" sz="2600" dirty="0" err="1" smtClean="0">
                <a:solidFill>
                  <a:srgbClr val="0000FF"/>
                </a:solidFill>
              </a:rPr>
              <a:t>yr</a:t>
            </a:r>
            <a:endParaRPr lang="en-US" altLang="x-none" sz="26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 smtClean="0">
                <a:solidFill>
                  <a:srgbClr val="0000FF"/>
                </a:solidFill>
              </a:rPr>
              <a:t>R2: 581 pts/</a:t>
            </a:r>
            <a:r>
              <a:rPr lang="en-US" altLang="x-none" sz="2600" dirty="0" err="1" smtClean="0">
                <a:solidFill>
                  <a:srgbClr val="0000FF"/>
                </a:solidFill>
              </a:rPr>
              <a:t>yr</a:t>
            </a:r>
            <a:endParaRPr lang="en-US" altLang="x-none" sz="26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 smtClean="0">
                <a:solidFill>
                  <a:srgbClr val="0000FF"/>
                </a:solidFill>
              </a:rPr>
              <a:t>R3: 946 pts/</a:t>
            </a:r>
            <a:r>
              <a:rPr lang="en-US" altLang="x-none" sz="2600" dirty="0" err="1" smtClean="0">
                <a:solidFill>
                  <a:srgbClr val="0000FF"/>
                </a:solidFill>
              </a:rPr>
              <a:t>yr</a:t>
            </a:r>
            <a:endParaRPr lang="en-US" altLang="x-none" sz="26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x-none" sz="2600" dirty="0" smtClean="0">
                <a:solidFill>
                  <a:srgbClr val="0000FF"/>
                </a:solidFill>
              </a:rPr>
              <a:t>Core faculty:  783 pts/</a:t>
            </a:r>
            <a:r>
              <a:rPr lang="en-US" altLang="x-none" sz="2600" dirty="0" err="1" smtClean="0">
                <a:solidFill>
                  <a:srgbClr val="0000FF"/>
                </a:solidFill>
              </a:rPr>
              <a:t>yr</a:t>
            </a:r>
            <a:endParaRPr lang="en-US" altLang="x-none" sz="2600" dirty="0" smtClean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2501" y="6153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200" smtClean="0">
                <a:solidFill>
                  <a:schemeClr val="dk1"/>
                </a:solidFill>
              </a:rPr>
              <a:t>*</a:t>
            </a:r>
            <a:r>
              <a:rPr lang="en-US" sz="1200" dirty="0" err="1" smtClean="0">
                <a:solidFill>
                  <a:schemeClr val="dk1"/>
                </a:solidFill>
              </a:rPr>
              <a:t>Lesko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>SE, Fitch W, </a:t>
            </a:r>
            <a:r>
              <a:rPr lang="en-US" sz="1200" dirty="0" err="1">
                <a:solidFill>
                  <a:schemeClr val="dk1"/>
                </a:solidFill>
              </a:rPr>
              <a:t>Pauwels</a:t>
            </a:r>
            <a:r>
              <a:rPr lang="en-US" sz="1200" dirty="0">
                <a:solidFill>
                  <a:schemeClr val="dk1"/>
                </a:solidFill>
              </a:rPr>
              <a:t> J. Ten-year trends in the financing of family medicine training programs: considerations for planning and policy. Fam Med 2011;43(8):543-50. </a:t>
            </a:r>
          </a:p>
        </p:txBody>
      </p:sp>
    </p:spTree>
    <p:extLst>
      <p:ext uri="{BB962C8B-B14F-4D97-AF65-F5344CB8AC3E}">
        <p14:creationId xmlns:p14="http://schemas.microsoft.com/office/powerpoint/2010/main" val="13275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094" y="591672"/>
            <a:ext cx="9877517" cy="13133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 smtClean="0">
                <a:solidFill>
                  <a:schemeClr val="tx1"/>
                </a:solidFill>
              </a:rPr>
              <a:t>Expenses:  staffing models</a:t>
            </a:r>
            <a:endParaRPr lang="en-US" altLang="x-none" sz="4000" dirty="0">
              <a:solidFill>
                <a:schemeClr val="tx1"/>
              </a:solidFill>
            </a:endParaRPr>
          </a:p>
        </p:txBody>
      </p:sp>
      <p:sp>
        <p:nvSpPr>
          <p:cNvPr id="43010" name="Content Placeholder 6"/>
          <p:cNvSpPr>
            <a:spLocks noGrp="1"/>
          </p:cNvSpPr>
          <p:nvPr>
            <p:ph sz="half" idx="1"/>
          </p:nvPr>
        </p:nvSpPr>
        <p:spPr>
          <a:xfrm>
            <a:off x="2070847" y="2084294"/>
            <a:ext cx="4362918" cy="43927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200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3200" dirty="0" smtClean="0">
                <a:solidFill>
                  <a:srgbClr val="0000FF"/>
                </a:solidFill>
              </a:rPr>
              <a:t>2015 Staffing: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Admin: </a:t>
            </a:r>
            <a:r>
              <a:rPr kumimoji="1" lang="en-US" altLang="x-none" sz="3000" dirty="0" smtClean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NP/PA: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Front office: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Back office: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Nursing: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Program: 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Staff/10k visits:  </a:t>
            </a:r>
            <a:r>
              <a:rPr kumimoji="1" lang="en-US" altLang="x-none" sz="3000" dirty="0">
                <a:solidFill>
                  <a:srgbClr val="FF0000"/>
                </a:solidFill>
                <a:latin typeface="Arial" charset="0"/>
              </a:rPr>
              <a:t>X.X</a:t>
            </a:r>
          </a:p>
          <a:p>
            <a:pPr eaLnBrk="1" hangingPunct="1">
              <a:lnSpc>
                <a:spcPct val="90000"/>
              </a:lnSpc>
            </a:pPr>
            <a:endParaRPr lang="en-US" altLang="x-none" sz="32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x-none" dirty="0">
              <a:solidFill>
                <a:srgbClr val="0000FF"/>
              </a:solidFill>
            </a:endParaRPr>
          </a:p>
        </p:txBody>
      </p:sp>
      <p:sp>
        <p:nvSpPr>
          <p:cNvPr id="43011" name="Content Placeholder 7"/>
          <p:cNvSpPr>
            <a:spLocks noGrp="1"/>
          </p:cNvSpPr>
          <p:nvPr>
            <p:ph sz="half" idx="2"/>
          </p:nvPr>
        </p:nvSpPr>
        <p:spPr>
          <a:xfrm>
            <a:off x="6723529" y="2084294"/>
            <a:ext cx="4491318" cy="358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Published data from WWAMI Network* (2010; </a:t>
            </a:r>
            <a:r>
              <a:rPr lang="en-US" altLang="x-none" sz="2800" dirty="0" smtClean="0">
                <a:solidFill>
                  <a:srgbClr val="0000FF"/>
                </a:solidFill>
              </a:rPr>
              <a:t>average)</a:t>
            </a:r>
            <a:r>
              <a:rPr lang="en-US" altLang="x-none" sz="2600" dirty="0" smtClean="0">
                <a:solidFill>
                  <a:srgbClr val="0000FF"/>
                </a:solidFill>
              </a:rPr>
              <a:t>: </a:t>
            </a:r>
            <a:endParaRPr lang="en-US" altLang="x-none" sz="2600" dirty="0">
              <a:solidFill>
                <a:srgbClr val="0000FF"/>
              </a:solidFill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Admin</a:t>
            </a:r>
            <a:r>
              <a:rPr kumimoji="1" lang="en-US" altLang="x-none" sz="3000" dirty="0">
                <a:solidFill>
                  <a:srgbClr val="0432FF"/>
                </a:solidFill>
                <a:latin typeface="Arial" charset="0"/>
              </a:rPr>
              <a:t>: </a:t>
            </a: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1.5</a:t>
            </a:r>
            <a:endParaRPr kumimoji="1" lang="en-US" altLang="x-none" sz="3000" dirty="0">
              <a:solidFill>
                <a:srgbClr val="0432FF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Front </a:t>
            </a:r>
            <a:r>
              <a:rPr kumimoji="1" lang="en-US" altLang="x-none" sz="3000" dirty="0">
                <a:solidFill>
                  <a:srgbClr val="0432FF"/>
                </a:solidFill>
                <a:latin typeface="Arial" charset="0"/>
              </a:rPr>
              <a:t>office: </a:t>
            </a: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2.65</a:t>
            </a:r>
            <a:endParaRPr kumimoji="1" lang="en-US" altLang="x-none" sz="3000" dirty="0">
              <a:solidFill>
                <a:srgbClr val="0432FF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Nursing: 5.13</a:t>
            </a:r>
            <a:endParaRPr kumimoji="1" lang="en-US" altLang="x-none" sz="3000" dirty="0">
              <a:solidFill>
                <a:srgbClr val="0432FF"/>
              </a:solidFill>
              <a:latin typeface="Arial" charset="0"/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Staff/10k </a:t>
            </a:r>
            <a:r>
              <a:rPr kumimoji="1" lang="en-US" altLang="x-none" sz="3000" dirty="0">
                <a:solidFill>
                  <a:srgbClr val="0432FF"/>
                </a:solidFill>
                <a:latin typeface="Arial" charset="0"/>
              </a:rPr>
              <a:t>visits: </a:t>
            </a:r>
            <a:r>
              <a:rPr kumimoji="1" lang="en-US" altLang="x-none" sz="3000" dirty="0" smtClean="0">
                <a:solidFill>
                  <a:srgbClr val="0432FF"/>
                </a:solidFill>
                <a:latin typeface="Arial" charset="0"/>
              </a:rPr>
              <a:t>3.04</a:t>
            </a:r>
            <a:endParaRPr kumimoji="1" lang="en-US" altLang="x-none" sz="3000" dirty="0">
              <a:solidFill>
                <a:srgbClr val="0432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x-none" sz="26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x-none" sz="2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x-none" sz="26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529" y="6153836"/>
            <a:ext cx="5404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dk1"/>
                </a:solidFill>
              </a:rPr>
              <a:t>*</a:t>
            </a:r>
            <a:r>
              <a:rPr lang="en-US" sz="1200" dirty="0" err="1" smtClean="0">
                <a:solidFill>
                  <a:schemeClr val="dk1"/>
                </a:solidFill>
              </a:rPr>
              <a:t>Lesko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>SE, Fitch W, </a:t>
            </a:r>
            <a:r>
              <a:rPr lang="en-US" sz="1200" dirty="0" err="1">
                <a:solidFill>
                  <a:schemeClr val="dk1"/>
                </a:solidFill>
              </a:rPr>
              <a:t>Pauwels</a:t>
            </a:r>
            <a:r>
              <a:rPr lang="en-US" sz="1200" dirty="0">
                <a:solidFill>
                  <a:schemeClr val="dk1"/>
                </a:solidFill>
              </a:rPr>
              <a:t> J. Ten-year trends in the financing of family medicine training programs: considerations for planning and policy. Fam Med 2011;43(8):543-50. </a:t>
            </a:r>
          </a:p>
        </p:txBody>
      </p:sp>
    </p:spTree>
    <p:extLst>
      <p:ext uri="{BB962C8B-B14F-4D97-AF65-F5344CB8AC3E}">
        <p14:creationId xmlns:p14="http://schemas.microsoft.com/office/powerpoint/2010/main" val="18859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4330" y="624110"/>
            <a:ext cx="9810282" cy="1280890"/>
          </a:xfrm>
        </p:spPr>
        <p:txBody>
          <a:bodyPr>
            <a:normAutofit/>
          </a:bodyPr>
          <a:lstStyle/>
          <a:p>
            <a:r>
              <a:rPr lang="en-US" altLang="x-none" sz="4000" dirty="0"/>
              <a:t>Threats and Opportunities</a:t>
            </a:r>
          </a:p>
        </p:txBody>
      </p:sp>
      <p:sp>
        <p:nvSpPr>
          <p:cNvPr id="45058" name="Content Placeholder 7"/>
          <p:cNvSpPr>
            <a:spLocks noGrp="1"/>
          </p:cNvSpPr>
          <p:nvPr>
            <p:ph sz="half" idx="1"/>
          </p:nvPr>
        </p:nvSpPr>
        <p:spPr>
          <a:xfrm>
            <a:off x="2017060" y="1905000"/>
            <a:ext cx="4015442" cy="4132263"/>
          </a:xfrm>
        </p:spPr>
        <p:txBody>
          <a:bodyPr>
            <a:normAutofit lnSpcReduction="10000"/>
          </a:bodyPr>
          <a:lstStyle/>
          <a:p>
            <a:r>
              <a:rPr lang="en-US" altLang="x-none" sz="3400" dirty="0"/>
              <a:t>Threats:</a:t>
            </a:r>
          </a:p>
          <a:p>
            <a:pPr lvl="1"/>
            <a:r>
              <a:rPr lang="en-US" altLang="x-none" sz="2800" dirty="0"/>
              <a:t>GME funding sources, both federal and state</a:t>
            </a:r>
          </a:p>
          <a:p>
            <a:pPr lvl="1"/>
            <a:r>
              <a:rPr lang="en-US" altLang="x-none" sz="2800" dirty="0"/>
              <a:t>State revenue </a:t>
            </a:r>
            <a:r>
              <a:rPr lang="en-US" altLang="x-none" sz="2800" dirty="0" smtClean="0"/>
              <a:t>streams</a:t>
            </a:r>
          </a:p>
          <a:p>
            <a:pPr lvl="1"/>
            <a:r>
              <a:rPr lang="en-US" altLang="x-none" sz="2800" dirty="0" smtClean="0"/>
              <a:t>Practice pressures (EMR, PCMH, etc.)</a:t>
            </a:r>
            <a:endParaRPr lang="en-US" altLang="x-none" sz="2800" dirty="0"/>
          </a:p>
        </p:txBody>
      </p:sp>
      <p:sp>
        <p:nvSpPr>
          <p:cNvPr id="45059" name="Content Placeholder 16"/>
          <p:cNvSpPr>
            <a:spLocks noGrp="1"/>
          </p:cNvSpPr>
          <p:nvPr>
            <p:ph sz="half" idx="2"/>
          </p:nvPr>
        </p:nvSpPr>
        <p:spPr>
          <a:xfrm>
            <a:off x="6548718" y="1905000"/>
            <a:ext cx="4585446" cy="4132263"/>
          </a:xfrm>
        </p:spPr>
        <p:txBody>
          <a:bodyPr>
            <a:normAutofit lnSpcReduction="10000"/>
          </a:bodyPr>
          <a:lstStyle/>
          <a:p>
            <a:r>
              <a:rPr lang="en-US" altLang="x-none" sz="3400" dirty="0"/>
              <a:t>Opportunities:</a:t>
            </a:r>
          </a:p>
          <a:p>
            <a:pPr lvl="1"/>
            <a:r>
              <a:rPr lang="en-US" altLang="x-none" sz="2800" dirty="0"/>
              <a:t>Medicaid expansion</a:t>
            </a:r>
          </a:p>
          <a:p>
            <a:pPr lvl="1"/>
            <a:r>
              <a:rPr lang="en-US" altLang="x-none" sz="2800" dirty="0"/>
              <a:t>Practice transformation</a:t>
            </a:r>
          </a:p>
          <a:p>
            <a:pPr lvl="1"/>
            <a:r>
              <a:rPr lang="en-US" altLang="x-none" sz="2800" dirty="0"/>
              <a:t>ACO interfaces with hospital systems</a:t>
            </a:r>
          </a:p>
          <a:p>
            <a:pPr lvl="1"/>
            <a:endParaRPr lang="en-US" alt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459" y="336176"/>
            <a:ext cx="9716153" cy="1568824"/>
          </a:xfrm>
        </p:spPr>
        <p:txBody>
          <a:bodyPr>
            <a:normAutofit/>
          </a:bodyPr>
          <a:lstStyle/>
          <a:p>
            <a:r>
              <a:rPr lang="en-US" altLang="x-none" sz="4000" dirty="0" smtClean="0">
                <a:solidFill>
                  <a:schemeClr val="tx1"/>
                </a:solidFill>
              </a:rPr>
              <a:t>The “Values Equation </a:t>
            </a:r>
            <a:r>
              <a:rPr lang="en-US" altLang="x-none" sz="4000" dirty="0">
                <a:solidFill>
                  <a:schemeClr val="tx1"/>
                </a:solidFill>
              </a:rPr>
              <a:t>for </a:t>
            </a:r>
            <a:r>
              <a:rPr lang="en-US" altLang="x-none" sz="4000" i="1" dirty="0">
                <a:solidFill>
                  <a:srgbClr val="FF0000"/>
                </a:solidFill>
              </a:rPr>
              <a:t>“TIY”</a:t>
            </a:r>
            <a:r>
              <a:rPr lang="en-US" altLang="x-none" sz="4000" dirty="0" smtClean="0">
                <a:solidFill>
                  <a:schemeClr val="tx1"/>
                </a:solidFill>
              </a:rPr>
              <a:t> Family Medicine Residency Program</a:t>
            </a:r>
            <a:endParaRPr lang="en-US" altLang="x-none" sz="4000" i="1" dirty="0">
              <a:solidFill>
                <a:srgbClr val="FF0000"/>
              </a:solidFill>
            </a:endParaRPr>
          </a:p>
        </p:txBody>
      </p:sp>
      <p:sp>
        <p:nvSpPr>
          <p:cNvPr id="47106" name="Content Placeholder 6"/>
          <p:cNvSpPr>
            <a:spLocks noGrp="1"/>
          </p:cNvSpPr>
          <p:nvPr>
            <p:ph idx="1"/>
          </p:nvPr>
        </p:nvSpPr>
        <p:spPr>
          <a:xfrm>
            <a:off x="2178425" y="1905000"/>
            <a:ext cx="6225987" cy="48050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Program Impact: </a:t>
            </a:r>
            <a:r>
              <a:rPr lang="en-US" altLang="x-none" sz="3000" dirty="0" smtClean="0">
                <a:solidFill>
                  <a:srgbClr val="0000FF"/>
                </a:solidFill>
              </a:rPr>
              <a:t> </a:t>
            </a:r>
            <a:r>
              <a:rPr lang="en-US" altLang="x-none" sz="2800" dirty="0" smtClean="0"/>
              <a:t>Patient services; Teaching/research achievements; Graduates; Community engagement.</a:t>
            </a:r>
            <a:endParaRPr lang="en-US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US" altLang="x-none" sz="3000" dirty="0" smtClean="0">
                <a:solidFill>
                  <a:srgbClr val="0000FF"/>
                </a:solidFill>
              </a:rPr>
              <a:t>Finances:  </a:t>
            </a:r>
            <a:r>
              <a:rPr lang="en-US" altLang="x-none" sz="2800" dirty="0" smtClean="0">
                <a:solidFill>
                  <a:schemeClr val="tx1"/>
                </a:solidFill>
              </a:rPr>
              <a:t>Cost accountability in a challenging environment.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x-none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3000" b="1" dirty="0">
                <a:solidFill>
                  <a:srgbClr val="0000FF"/>
                </a:solidFill>
              </a:rPr>
              <a:t>VALUE</a:t>
            </a:r>
            <a:r>
              <a:rPr lang="en-US" altLang="x-none" sz="3000" b="1" dirty="0" smtClean="0">
                <a:solidFill>
                  <a:srgbClr val="0000FF"/>
                </a:solidFill>
              </a:rPr>
              <a:t>:  </a:t>
            </a:r>
            <a:r>
              <a:rPr lang="en-US" altLang="x-none" sz="2800" b="1" i="1" dirty="0" smtClean="0">
                <a:solidFill>
                  <a:srgbClr val="FF0000"/>
                </a:solidFill>
              </a:rPr>
              <a:t>“TIY” </a:t>
            </a:r>
            <a:r>
              <a:rPr lang="en-US" altLang="x-none" sz="2800" b="1" i="1" dirty="0">
                <a:solidFill>
                  <a:srgbClr val="0000FF"/>
                </a:solidFill>
              </a:rPr>
              <a:t>returns high value to </a:t>
            </a:r>
            <a:r>
              <a:rPr lang="en-US" altLang="x-none" sz="2800" b="1" i="1" dirty="0" smtClean="0">
                <a:solidFill>
                  <a:srgbClr val="0000FF"/>
                </a:solidFill>
              </a:rPr>
              <a:t>our patients, community, and health system.</a:t>
            </a:r>
            <a:endParaRPr lang="en-US" altLang="x-none" sz="2800" b="1" i="1" dirty="0">
              <a:solidFill>
                <a:srgbClr val="0000FF"/>
              </a:solidFill>
            </a:endParaRPr>
          </a:p>
        </p:txBody>
      </p:sp>
      <p:sp>
        <p:nvSpPr>
          <p:cNvPr id="47107" name="Content Placeholder 7"/>
          <p:cNvSpPr>
            <a:spLocks noGrp="1"/>
          </p:cNvSpPr>
          <p:nvPr>
            <p:ph sz="half" idx="4294967295"/>
          </p:nvPr>
        </p:nvSpPr>
        <p:spPr>
          <a:xfrm>
            <a:off x="10112188" y="3805517"/>
            <a:ext cx="555813" cy="2231745"/>
          </a:xfrm>
        </p:spPr>
        <p:txBody>
          <a:bodyPr/>
          <a:lstStyle/>
          <a:p>
            <a:pPr lvl="1" eaLnBrk="1" hangingPunct="1"/>
            <a:endParaRPr lang="en-US" altLang="x-none" sz="2800" dirty="0">
              <a:solidFill>
                <a:srgbClr val="0000FF"/>
              </a:solidFill>
            </a:endParaRPr>
          </a:p>
          <a:p>
            <a:pPr lvl="1" eaLnBrk="1" hangingPunct="1"/>
            <a:endParaRPr lang="en-US" altLang="x-none" sz="28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 smtClean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75" y="2581834"/>
            <a:ext cx="3379826" cy="2674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77814"/>
            <a:ext cx="9546077" cy="14747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/>
              <a:t>What is the </a:t>
            </a:r>
            <a:r>
              <a:rPr lang="en-US" altLang="x-none" sz="4000" u="sng" dirty="0"/>
              <a:t>value</a:t>
            </a:r>
            <a:r>
              <a:rPr lang="en-US" altLang="x-none" sz="4000" dirty="0"/>
              <a:t> of the </a:t>
            </a:r>
            <a:br>
              <a:rPr lang="en-US" altLang="x-none" sz="4000" dirty="0"/>
            </a:br>
            <a:r>
              <a:rPr lang="en-US" altLang="x-none" sz="4000" dirty="0" smtClean="0">
                <a:solidFill>
                  <a:srgbClr val="FF0000"/>
                </a:solidFill>
              </a:rPr>
              <a:t>“TIY”</a:t>
            </a:r>
            <a:r>
              <a:rPr lang="en-US" altLang="x-none" sz="4000" dirty="0" smtClean="0"/>
              <a:t> </a:t>
            </a:r>
            <a:r>
              <a:rPr lang="en-US" altLang="x-none" sz="4000" dirty="0"/>
              <a:t>Program?</a:t>
            </a:r>
          </a:p>
        </p:txBody>
      </p:sp>
      <p:pic>
        <p:nvPicPr>
          <p:cNvPr id="22530" name="Picture 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93" r="-7193"/>
          <a:stretch>
            <a:fillRect/>
          </a:stretch>
        </p:blipFill>
        <p:spPr>
          <a:xfrm>
            <a:off x="1828801" y="2590800"/>
            <a:ext cx="3395663" cy="3810000"/>
          </a:xfrm>
          <a:noFill/>
        </p:spPr>
      </p:pic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1344" y="2590800"/>
            <a:ext cx="4795737" cy="3733800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4000" i="1" dirty="0">
                <a:solidFill>
                  <a:srgbClr val="0000FF"/>
                </a:solidFill>
              </a:rPr>
              <a:t>Value </a:t>
            </a:r>
            <a:r>
              <a:rPr lang="en-US" altLang="x-none" sz="3600" i="1" dirty="0" smtClean="0">
                <a:solidFill>
                  <a:srgbClr val="0000FF"/>
                </a:solidFill>
              </a:rPr>
              <a:t>(“Return </a:t>
            </a:r>
            <a:r>
              <a:rPr lang="en-US" altLang="x-none" sz="3600" i="1" dirty="0">
                <a:solidFill>
                  <a:srgbClr val="0000FF"/>
                </a:solidFill>
              </a:rPr>
              <a:t>on </a:t>
            </a:r>
            <a:r>
              <a:rPr lang="en-US" altLang="x-none" sz="3600" i="1" dirty="0" smtClean="0">
                <a:solidFill>
                  <a:srgbClr val="0000FF"/>
                </a:solidFill>
              </a:rPr>
              <a:t>Investment”) </a:t>
            </a:r>
            <a:r>
              <a:rPr lang="en-US" altLang="x-none" sz="4000" i="1" dirty="0">
                <a:solidFill>
                  <a:srgbClr val="0000FF"/>
                </a:solidFill>
              </a:rPr>
              <a:t>= benefits/costs 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4000" i="1" dirty="0">
                <a:solidFill>
                  <a:srgbClr val="0000FF"/>
                </a:solidFill>
              </a:rPr>
              <a:t>  </a:t>
            </a:r>
            <a:r>
              <a:rPr lang="en-US" altLang="x-none" sz="3000" dirty="0" smtClean="0">
                <a:solidFill>
                  <a:srgbClr val="0000FF"/>
                </a:solidFill>
              </a:rPr>
              <a:t>(</a:t>
            </a:r>
            <a:r>
              <a:rPr lang="en-US" altLang="x-none" sz="3000" dirty="0">
                <a:solidFill>
                  <a:srgbClr val="0000FF"/>
                </a:solidFill>
              </a:rPr>
              <a:t>i.e., Program Impact /                Finances)</a:t>
            </a:r>
          </a:p>
          <a:p>
            <a:pPr eaLnBrk="1" hangingPunct="1"/>
            <a:endParaRPr lang="en-US" alt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x-none" sz="4000" dirty="0"/>
              <a:t>What is the </a:t>
            </a:r>
            <a:r>
              <a:rPr lang="en-US" altLang="x-none" sz="4000" u="sng" dirty="0"/>
              <a:t>value</a:t>
            </a:r>
            <a:r>
              <a:rPr lang="en-US" altLang="x-none" sz="4000" dirty="0"/>
              <a:t> of the </a:t>
            </a:r>
            <a:br>
              <a:rPr lang="en-US" altLang="x-none" sz="4000" dirty="0"/>
            </a:br>
            <a:r>
              <a:rPr lang="en-US" altLang="x-none" sz="4000" dirty="0" smtClean="0">
                <a:solidFill>
                  <a:srgbClr val="FF0000"/>
                </a:solidFill>
              </a:rPr>
              <a:t>“TIY”</a:t>
            </a:r>
            <a:r>
              <a:rPr lang="en-US" altLang="x-none" sz="4000" dirty="0" smtClean="0"/>
              <a:t> </a:t>
            </a:r>
            <a:r>
              <a:rPr lang="en-US" altLang="x-none" sz="4000" dirty="0"/>
              <a:t>Program?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>
          <a:xfrm>
            <a:off x="2589212" y="2133600"/>
            <a:ext cx="8915400" cy="4146176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x-none" sz="3000" dirty="0" smtClean="0">
                <a:solidFill>
                  <a:srgbClr val="0000FF"/>
                </a:solidFill>
              </a:rPr>
              <a:t>Program Impact:</a:t>
            </a:r>
          </a:p>
          <a:p>
            <a:r>
              <a:rPr lang="en-US" altLang="x-none" sz="3000" dirty="0" smtClean="0">
                <a:solidFill>
                  <a:srgbClr val="0000FF"/>
                </a:solidFill>
              </a:rPr>
              <a:t>Service to our community</a:t>
            </a:r>
          </a:p>
          <a:p>
            <a:r>
              <a:rPr lang="en-US" altLang="x-none" sz="3000" dirty="0" smtClean="0">
                <a:solidFill>
                  <a:srgbClr val="0000FF"/>
                </a:solidFill>
              </a:rPr>
              <a:t>Service to the hospital/system</a:t>
            </a:r>
          </a:p>
          <a:p>
            <a:r>
              <a:rPr lang="en-US" altLang="x-none" sz="3000" dirty="0" smtClean="0">
                <a:solidFill>
                  <a:srgbClr val="0000FF"/>
                </a:solidFill>
              </a:rPr>
              <a:t>Physician workforce contributions</a:t>
            </a:r>
          </a:p>
          <a:p>
            <a:r>
              <a:rPr lang="en-US" altLang="x-none" sz="3000" dirty="0" smtClean="0">
                <a:solidFill>
                  <a:srgbClr val="0000FF"/>
                </a:solidFill>
              </a:rPr>
              <a:t>Improving quality of care</a:t>
            </a:r>
          </a:p>
          <a:p>
            <a:pPr marL="0" indent="0">
              <a:buNone/>
            </a:pPr>
            <a:endParaRPr lang="en-US" altLang="x-none" sz="30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x-none" sz="3000" dirty="0" smtClean="0">
                <a:solidFill>
                  <a:srgbClr val="0000FF"/>
                </a:solidFill>
              </a:rPr>
              <a:t>Finances:  Comparison to benchmarks  </a:t>
            </a:r>
            <a:endParaRPr lang="en-US" altLang="x-none" sz="3000" dirty="0">
              <a:solidFill>
                <a:srgbClr val="0000FF"/>
              </a:solidFill>
            </a:endParaRPr>
          </a:p>
          <a:p>
            <a:pPr eaLnBrk="1" hangingPunct="1"/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19203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447472"/>
            <a:ext cx="10784541" cy="9241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/>
              <a:t>Program </a:t>
            </a:r>
            <a:r>
              <a:rPr lang="en-US" altLang="x-none" sz="4000" dirty="0" smtClean="0"/>
              <a:t>Impact: service to community</a:t>
            </a:r>
            <a:endParaRPr lang="en-US" altLang="x-none" sz="40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770434"/>
            <a:ext cx="3810000" cy="47827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800" dirty="0">
                <a:solidFill>
                  <a:srgbClr val="0000FF"/>
                </a:solidFill>
              </a:rPr>
              <a:t>Direct patient care services provided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Inpatient Care </a:t>
            </a:r>
            <a:r>
              <a:rPr lang="en-US" altLang="x-none" sz="2400" i="1" dirty="0">
                <a:solidFill>
                  <a:srgbClr val="FF0000"/>
                </a:solidFill>
              </a:rPr>
              <a:t>(# VISITS)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Outpatient Care </a:t>
            </a:r>
            <a:r>
              <a:rPr lang="en-US" altLang="x-none" sz="2400" i="1" dirty="0">
                <a:solidFill>
                  <a:srgbClr val="FF0000"/>
                </a:solidFill>
              </a:rPr>
              <a:t>(# VISITS)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x-none" sz="1000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altLang="x-none" sz="2800" dirty="0">
                <a:solidFill>
                  <a:srgbClr val="0000FF"/>
                </a:solidFill>
              </a:rPr>
              <a:t>“</a:t>
            </a:r>
            <a:r>
              <a:rPr lang="en-US" altLang="x-none" sz="2800" b="1" dirty="0">
                <a:solidFill>
                  <a:srgbClr val="0000FF"/>
                </a:solidFill>
              </a:rPr>
              <a:t>Triple Aim</a:t>
            </a:r>
            <a:r>
              <a:rPr lang="en-US" altLang="x-none" sz="2800" dirty="0">
                <a:solidFill>
                  <a:srgbClr val="0000FF"/>
                </a:solidFill>
              </a:rPr>
              <a:t>”:  </a:t>
            </a:r>
          </a:p>
          <a:p>
            <a:pPr marL="342900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x-none" sz="2400" dirty="0">
                <a:solidFill>
                  <a:srgbClr val="0000FF"/>
                </a:solidFill>
              </a:rPr>
              <a:t>Better health, lower costs, improved patient experience</a:t>
            </a:r>
          </a:p>
        </p:txBody>
      </p:sp>
      <p:sp>
        <p:nvSpPr>
          <p:cNvPr id="24579" name="ClipArt Placeholder 4"/>
          <p:cNvSpPr>
            <a:spLocks noGrp="1" noTextEdit="1"/>
          </p:cNvSpPr>
          <p:nvPr>
            <p:ph type="clipArt" sz="half" idx="2"/>
          </p:nvPr>
        </p:nvSpPr>
        <p:spPr>
          <a:xfrm>
            <a:off x="7023370" y="2514601"/>
            <a:ext cx="3187430" cy="3616325"/>
          </a:xfrm>
        </p:spPr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173" y="1546698"/>
            <a:ext cx="5252937" cy="465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32012" y="457199"/>
            <a:ext cx="10950388" cy="963613"/>
          </a:xfrm>
        </p:spPr>
        <p:txBody>
          <a:bodyPr>
            <a:normAutofit/>
          </a:bodyPr>
          <a:lstStyle/>
          <a:p>
            <a:r>
              <a:rPr lang="en-US" altLang="x-none" sz="4000"/>
              <a:t>Program Impact: service to community</a:t>
            </a:r>
            <a:endParaRPr lang="en-US" altLang="x-none" sz="40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clipArt" sz="half" idx="1"/>
          </p:nvPr>
        </p:nvPicPr>
        <p:blipFill>
          <a:blip r:embed="rId3"/>
          <a:stretch>
            <a:fillRect/>
          </a:stretch>
        </p:blipFill>
        <p:spPr>
          <a:xfrm>
            <a:off x="1867224" y="2451370"/>
            <a:ext cx="3459156" cy="2882630"/>
          </a:xfrm>
        </p:spPr>
      </p:pic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536970"/>
            <a:ext cx="5181600" cy="50924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800" dirty="0">
                <a:solidFill>
                  <a:srgbClr val="0000FF"/>
                </a:solidFill>
              </a:rPr>
              <a:t>Meeting community needs: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Community safety net </a:t>
            </a:r>
            <a:r>
              <a:rPr lang="en-US" altLang="x-none" sz="2600" i="1" dirty="0">
                <a:solidFill>
                  <a:srgbClr val="FF0000"/>
                </a:solidFill>
              </a:rPr>
              <a:t>(Payer mix)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OB/pediatric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Senior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Other specialty care</a:t>
            </a:r>
          </a:p>
          <a:p>
            <a:pPr lvl="1" eaLnBrk="1" hangingPunct="1"/>
            <a:r>
              <a:rPr lang="en-US" altLang="x-none" sz="2600" dirty="0">
                <a:solidFill>
                  <a:srgbClr val="0000FF"/>
                </a:solidFill>
              </a:rPr>
              <a:t>Community outreach </a:t>
            </a:r>
            <a:r>
              <a:rPr lang="en-US" altLang="x-none" sz="2600" dirty="0" smtClean="0">
                <a:solidFill>
                  <a:srgbClr val="0000FF"/>
                </a:solidFill>
              </a:rPr>
              <a:t>projects</a:t>
            </a:r>
          </a:p>
          <a:p>
            <a:r>
              <a:rPr lang="en-US" altLang="x-none" sz="2800" dirty="0" smtClean="0">
                <a:solidFill>
                  <a:srgbClr val="0000FF"/>
                </a:solidFill>
              </a:rPr>
              <a:t>Patient satisfaction data</a:t>
            </a:r>
            <a:endParaRPr lang="en-US" altLang="x-none" sz="2800" dirty="0">
              <a:solidFill>
                <a:srgbClr val="0000FF"/>
              </a:solidFill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306" y="578224"/>
            <a:ext cx="9931305" cy="1326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/>
              <a:t>Program </a:t>
            </a:r>
            <a:r>
              <a:rPr lang="en-US" altLang="x-none" sz="4000" dirty="0" smtClean="0"/>
              <a:t>Impact: Service to hospital</a:t>
            </a:r>
            <a:endParaRPr lang="en-US" altLang="x-none" sz="4000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65364" y="1770434"/>
            <a:ext cx="3767137" cy="45541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Direct revenues: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Clinical income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External </a:t>
            </a:r>
            <a:r>
              <a:rPr lang="en-US" altLang="x-none" sz="2800" dirty="0" smtClean="0">
                <a:solidFill>
                  <a:srgbClr val="0000FF"/>
                </a:solidFill>
              </a:rPr>
              <a:t>reimbursements (CMS, Medicaid, state)</a:t>
            </a:r>
            <a:endParaRPr lang="en-US" altLang="x-none" sz="28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x-none" sz="3000" dirty="0" smtClean="0">
                <a:solidFill>
                  <a:srgbClr val="0000FF"/>
                </a:solidFill>
              </a:rPr>
              <a:t>Direct downstream </a:t>
            </a:r>
            <a:r>
              <a:rPr lang="en-US" altLang="x-none" sz="3000" dirty="0">
                <a:solidFill>
                  <a:srgbClr val="0000FF"/>
                </a:solidFill>
              </a:rPr>
              <a:t>referrals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2"/>
          </p:nvPr>
        </p:nvSpPr>
        <p:spPr>
          <a:xfrm>
            <a:off x="6605081" y="1770434"/>
            <a:ext cx="4348263" cy="455416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Controlling </a:t>
            </a:r>
            <a:r>
              <a:rPr lang="en-US" altLang="x-none" sz="3000" dirty="0" smtClean="0">
                <a:solidFill>
                  <a:srgbClr val="0000FF"/>
                </a:solidFill>
              </a:rPr>
              <a:t>costs</a:t>
            </a:r>
            <a:r>
              <a:rPr lang="en-US" altLang="x-none" sz="3000" dirty="0">
                <a:solidFill>
                  <a:srgbClr val="0000FF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Unreimbursed care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800" dirty="0">
                <a:solidFill>
                  <a:srgbClr val="0000FF"/>
                </a:solidFill>
              </a:rPr>
              <a:t>Avoiding ER </a:t>
            </a:r>
            <a:r>
              <a:rPr lang="en-US" altLang="x-none" sz="2800" dirty="0" smtClean="0">
                <a:solidFill>
                  <a:srgbClr val="0000FF"/>
                </a:solidFill>
              </a:rPr>
              <a:t>over-utilization</a:t>
            </a:r>
            <a:r>
              <a:rPr lang="en-US" altLang="x-none" sz="2800" dirty="0">
                <a:solidFill>
                  <a:srgbClr val="0000FF"/>
                </a:solidFill>
              </a:rPr>
              <a:t>, readmissions</a:t>
            </a:r>
          </a:p>
          <a:p>
            <a:pPr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Replacement provider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1" y="578224"/>
            <a:ext cx="9904412" cy="1326776"/>
          </a:xfrm>
        </p:spPr>
        <p:txBody>
          <a:bodyPr>
            <a:normAutofit/>
          </a:bodyPr>
          <a:lstStyle/>
          <a:p>
            <a:r>
              <a:rPr lang="en-US" altLang="x-none" sz="4000" dirty="0"/>
              <a:t>Program Impact: Service to hospital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idx="1"/>
          </p:nvPr>
        </p:nvSpPr>
        <p:spPr>
          <a:xfrm>
            <a:off x="2339788" y="1905000"/>
            <a:ext cx="9164824" cy="4374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000" dirty="0" smtClean="0">
                <a:solidFill>
                  <a:srgbClr val="0000FF"/>
                </a:solidFill>
              </a:rPr>
              <a:t>Clinical Learning Environment Review (CLER):</a:t>
            </a:r>
            <a:endParaRPr lang="en-US" altLang="x-none" sz="30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Patient safety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Quality </a:t>
            </a:r>
            <a:r>
              <a:rPr lang="en-US" altLang="x-none" sz="2400" dirty="0">
                <a:solidFill>
                  <a:srgbClr val="0000FF"/>
                </a:solidFill>
              </a:rPr>
              <a:t>of </a:t>
            </a:r>
            <a:r>
              <a:rPr lang="en-US" altLang="x-none" sz="2400" dirty="0" smtClean="0">
                <a:solidFill>
                  <a:srgbClr val="0000FF"/>
                </a:solidFill>
              </a:rPr>
              <a:t>care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Health care disparities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Professionalism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Transitions of care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Supervision</a:t>
            </a:r>
          </a:p>
          <a:p>
            <a:pPr lvl="1" eaLnBrk="1" hangingPunct="1"/>
            <a:r>
              <a:rPr lang="en-US" altLang="x-none" sz="2400" dirty="0" smtClean="0">
                <a:solidFill>
                  <a:srgbClr val="0000FF"/>
                </a:solidFill>
              </a:rPr>
              <a:t>Duty Hours</a:t>
            </a:r>
            <a:endParaRPr lang="en-US" altLang="x-none" sz="2400" dirty="0">
              <a:solidFill>
                <a:srgbClr val="0000FF"/>
              </a:solidFill>
            </a:endParaRPr>
          </a:p>
          <a:p>
            <a:pPr lvl="1" eaLnBrk="1" hangingPunct="1">
              <a:buFont typeface="Wingdings" charset="2"/>
              <a:buNone/>
            </a:pPr>
            <a:endParaRPr lang="en-US" altLang="x-none" sz="2400" dirty="0">
              <a:solidFill>
                <a:srgbClr val="F6FF1F"/>
              </a:solidFill>
            </a:endParaRPr>
          </a:p>
          <a:p>
            <a:pPr eaLnBrk="1" hangingPunct="1"/>
            <a:endParaRPr lang="en-US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3167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648" y="578224"/>
            <a:ext cx="9890964" cy="132677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4000" dirty="0"/>
              <a:t>Program </a:t>
            </a:r>
            <a:r>
              <a:rPr lang="en-US" altLang="x-none" sz="4000" dirty="0" smtClean="0"/>
              <a:t>Impact</a:t>
            </a:r>
            <a:r>
              <a:rPr lang="en-US" altLang="x-none" sz="4000" smtClean="0"/>
              <a:t>: Workforce</a:t>
            </a:r>
            <a:endParaRPr lang="en-US" altLang="x-none" sz="4000" dirty="0"/>
          </a:p>
        </p:txBody>
      </p:sp>
      <p:sp>
        <p:nvSpPr>
          <p:cNvPr id="30722" name="Content Placeholder 8"/>
          <p:cNvSpPr>
            <a:spLocks noGrp="1"/>
          </p:cNvSpPr>
          <p:nvPr>
            <p:ph sz="half" idx="1"/>
          </p:nvPr>
        </p:nvSpPr>
        <p:spPr>
          <a:xfrm>
            <a:off x="2265364" y="2784476"/>
            <a:ext cx="477837" cy="339725"/>
          </a:xfrm>
        </p:spPr>
        <p:txBody>
          <a:bodyPr>
            <a:normAutofit lnSpcReduction="10000"/>
          </a:bodyPr>
          <a:lstStyle/>
          <a:p>
            <a:r>
              <a:rPr lang="en-US" altLang="x-none"/>
              <a:t> 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2"/>
          </p:nvPr>
        </p:nvSpPr>
        <p:spPr>
          <a:xfrm>
            <a:off x="6858000" y="1608419"/>
            <a:ext cx="3992136" cy="479238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New providers / graduates </a:t>
            </a:r>
            <a:r>
              <a:rPr lang="en-US" altLang="x-none" sz="3000" i="1" dirty="0">
                <a:solidFill>
                  <a:srgbClr val="FF0000"/>
                </a:solidFill>
              </a:rPr>
              <a:t>(data)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>
                <a:solidFill>
                  <a:srgbClr val="0000FF"/>
                </a:solidFill>
              </a:rPr>
              <a:t>Committed to the community and institution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sz="2400" dirty="0">
                <a:solidFill>
                  <a:srgbClr val="0000FF"/>
                </a:solidFill>
              </a:rPr>
              <a:t>Familiar with local environment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3000" dirty="0">
                <a:solidFill>
                  <a:srgbClr val="0000FF"/>
                </a:solidFill>
              </a:rPr>
              <a:t>Reduced recruiting </a:t>
            </a:r>
            <a:r>
              <a:rPr lang="en-US" altLang="x-none" sz="3000" dirty="0" smtClean="0">
                <a:solidFill>
                  <a:srgbClr val="0000FF"/>
                </a:solidFill>
              </a:rPr>
              <a:t>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3000" dirty="0" smtClean="0">
                <a:solidFill>
                  <a:srgbClr val="0000FF"/>
                </a:solidFill>
              </a:rPr>
              <a:t>Catchment referral patterns </a:t>
            </a:r>
            <a:r>
              <a:rPr lang="en-US" altLang="x-none" sz="3000" i="1" dirty="0" smtClean="0">
                <a:solidFill>
                  <a:srgbClr val="FF0000"/>
                </a:solidFill>
              </a:rPr>
              <a:t>(consider map)</a:t>
            </a:r>
            <a:endParaRPr lang="en-US" altLang="x-none" sz="3000" i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x-none" sz="2400" dirty="0">
              <a:solidFill>
                <a:srgbClr val="0000FF"/>
              </a:solidFill>
            </a:endParaRP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2437" y="1579003"/>
            <a:ext cx="1600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57" y="1940112"/>
            <a:ext cx="1676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150" y="4316506"/>
            <a:ext cx="1680485" cy="2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641" y="4003677"/>
            <a:ext cx="1604837" cy="23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623" y="1900145"/>
            <a:ext cx="1821263" cy="19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7464</TotalTime>
  <Words>1154</Words>
  <Application>Microsoft Macintosh PowerPoint</Application>
  <PresentationFormat>Widescreen</PresentationFormat>
  <Paragraphs>253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Book Antiqua</vt:lpstr>
      <vt:lpstr>Calibri</vt:lpstr>
      <vt:lpstr>Century Gothic</vt:lpstr>
      <vt:lpstr>Monotype Sorts</vt:lpstr>
      <vt:lpstr>ＭＳ Ｐゴシック</vt:lpstr>
      <vt:lpstr>Times</vt:lpstr>
      <vt:lpstr>Wingdings</vt:lpstr>
      <vt:lpstr>Wingdings 3</vt:lpstr>
      <vt:lpstr>Yu Gothic</vt:lpstr>
      <vt:lpstr>メイリオ</vt:lpstr>
      <vt:lpstr>Arial</vt:lpstr>
      <vt:lpstr>Wisp</vt:lpstr>
      <vt:lpstr>THIS IS YOU (“TIY”) Family Medicine Residency Program</vt:lpstr>
      <vt:lpstr>AN ASIDE…</vt:lpstr>
      <vt:lpstr>What is the value of the  “TIY” Program?</vt:lpstr>
      <vt:lpstr>What is the value of the  “TIY” Program?</vt:lpstr>
      <vt:lpstr>Program Impact: service to community</vt:lpstr>
      <vt:lpstr>Program Impact: service to community</vt:lpstr>
      <vt:lpstr>Program Impact: Service to hospital</vt:lpstr>
      <vt:lpstr>Program Impact: Service to hospital</vt:lpstr>
      <vt:lpstr>Program Impact: Workforce</vt:lpstr>
      <vt:lpstr>Program Impact: Quality of care</vt:lpstr>
      <vt:lpstr>Finances</vt:lpstr>
      <vt:lpstr>An Aside: Dashboard items </vt:lpstr>
      <vt:lpstr>Residency revenues</vt:lpstr>
      <vt:lpstr>Revenues</vt:lpstr>
      <vt:lpstr>Revenues</vt:lpstr>
      <vt:lpstr>PowerPoint Presentation</vt:lpstr>
      <vt:lpstr>PowerPoint Presentation</vt:lpstr>
      <vt:lpstr>Expenses</vt:lpstr>
      <vt:lpstr>Expenses</vt:lpstr>
      <vt:lpstr>Productivity measures</vt:lpstr>
      <vt:lpstr>Productivity</vt:lpstr>
      <vt:lpstr>Expenses:  staffing models</vt:lpstr>
      <vt:lpstr>Threats and Opportunities</vt:lpstr>
      <vt:lpstr>The “Values Equation for “TIY” Family Medicine Residency Program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Pauwels</dc:creator>
  <cp:lastModifiedBy>Amanda K Weidner</cp:lastModifiedBy>
  <cp:revision>43</cp:revision>
  <dcterms:created xsi:type="dcterms:W3CDTF">2016-12-02T22:56:32Z</dcterms:created>
  <dcterms:modified xsi:type="dcterms:W3CDTF">2017-05-01T20:01:13Z</dcterms:modified>
</cp:coreProperties>
</file>