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79" r:id="rId2"/>
  </p:sldMasterIdLst>
  <p:notesMasterIdLst>
    <p:notesMasterId r:id="rId21"/>
  </p:notesMasterIdLst>
  <p:sldIdLst>
    <p:sldId id="259" r:id="rId3"/>
    <p:sldId id="257" r:id="rId4"/>
    <p:sldId id="260" r:id="rId5"/>
    <p:sldId id="283" r:id="rId6"/>
    <p:sldId id="261" r:id="rId7"/>
    <p:sldId id="282" r:id="rId8"/>
    <p:sldId id="269" r:id="rId9"/>
    <p:sldId id="281" r:id="rId10"/>
    <p:sldId id="267" r:id="rId11"/>
    <p:sldId id="266" r:id="rId12"/>
    <p:sldId id="285" r:id="rId13"/>
    <p:sldId id="270" r:id="rId14"/>
    <p:sldId id="280" r:id="rId15"/>
    <p:sldId id="286" r:id="rId16"/>
    <p:sldId id="275" r:id="rId17"/>
    <p:sldId id="273" r:id="rId18"/>
    <p:sldId id="284" r:id="rId19"/>
    <p:sldId id="265" r:id="rId2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61" autoAdjust="0"/>
    <p:restoredTop sz="43243" autoAdjust="0"/>
  </p:normalViewPr>
  <p:slideViewPr>
    <p:cSldViewPr snapToGrid="0" snapToObjects="1" showGuides="1">
      <p:cViewPr varScale="1">
        <p:scale>
          <a:sx n="49" d="100"/>
          <a:sy n="49" d="100"/>
        </p:scale>
        <p:origin x="3198"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8384E5F-4038-428A-9E0D-6A696465EBC3}" type="datetimeFigureOut">
              <a:rPr lang="en-US" smtClean="0"/>
              <a:t>1/28/2022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AD7D3E3-4BBE-4429-90BE-0D62D0CB1F0B}" type="slidenum">
              <a:rPr lang="en-US" smtClean="0"/>
              <a:t>‹#›</a:t>
            </a:fld>
            <a:endParaRPr lang="en-US"/>
          </a:p>
        </p:txBody>
      </p:sp>
    </p:spTree>
    <p:extLst>
      <p:ext uri="{BB962C8B-B14F-4D97-AF65-F5344CB8AC3E}">
        <p14:creationId xmlns:p14="http://schemas.microsoft.com/office/powerpoint/2010/main" val="776064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Tessa:  Good morning! Thank you for joining our group from the University of Kansas School of Medicine in Wichita.  We get to share with you today some of the exciting progress our institution is making in DEI efforts.</a:t>
            </a:r>
          </a:p>
        </p:txBody>
      </p:sp>
      <p:sp>
        <p:nvSpPr>
          <p:cNvPr id="4" name="Slide Number Placeholder 3"/>
          <p:cNvSpPr>
            <a:spLocks noGrp="1"/>
          </p:cNvSpPr>
          <p:nvPr>
            <p:ph type="sldNum" sz="quarter" idx="5"/>
          </p:nvPr>
        </p:nvSpPr>
        <p:spPr/>
        <p:txBody>
          <a:bodyPr/>
          <a:lstStyle/>
          <a:p>
            <a:fld id="{6AD7D3E3-4BBE-4429-90BE-0D62D0CB1F0B}" type="slidenum">
              <a:rPr lang="en-US" smtClean="0"/>
              <a:t>1</a:t>
            </a:fld>
            <a:endParaRPr lang="en-US"/>
          </a:p>
        </p:txBody>
      </p:sp>
    </p:spTree>
    <p:extLst>
      <p:ext uri="{BB962C8B-B14F-4D97-AF65-F5344CB8AC3E}">
        <p14:creationId xmlns:p14="http://schemas.microsoft.com/office/powerpoint/2010/main" val="2154831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Kari: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order to kick start the work on our campus, the DEI committee decided to send a survey to faculty, staff, residents, and student learners. We received 130 responses across all categories. The most important finding from the survey was that many of the respondents had not attended a DEI activity on any of our campuses or a virtual activity.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defTabSz="931774">
              <a:defRPr/>
            </a:pPr>
            <a:endParaRPr lang="en-US" dirty="0"/>
          </a:p>
        </p:txBody>
      </p:sp>
      <p:sp>
        <p:nvSpPr>
          <p:cNvPr id="4" name="Slide Number Placeholder 3"/>
          <p:cNvSpPr>
            <a:spLocks noGrp="1"/>
          </p:cNvSpPr>
          <p:nvPr>
            <p:ph type="sldNum" sz="quarter" idx="5"/>
          </p:nvPr>
        </p:nvSpPr>
        <p:spPr/>
        <p:txBody>
          <a:bodyPr/>
          <a:lstStyle/>
          <a:p>
            <a:fld id="{6AD7D3E3-4BBE-4429-90BE-0D62D0CB1F0B}" type="slidenum">
              <a:rPr lang="en-US" smtClean="0"/>
              <a:t>10</a:t>
            </a:fld>
            <a:endParaRPr lang="en-US"/>
          </a:p>
        </p:txBody>
      </p:sp>
    </p:spTree>
    <p:extLst>
      <p:ext uri="{BB962C8B-B14F-4D97-AF65-F5344CB8AC3E}">
        <p14:creationId xmlns:p14="http://schemas.microsoft.com/office/powerpoint/2010/main" val="211316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Julie: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survey asked six open-ended questions to collect responses about how people perceive campus DEI events, to gather ideas for new events or programs, and to generate general suggestions to improve diversity and inclusion on campus or through the work of campus DEI committees.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Three suggestions that were evident across the dataset are, first, it is important to: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Keep building awareness, but add action-oriented programming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we heard things like, “press on with events and activities increasing awareness of our implicit biases,”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also heard, “I do not feel enough events have been held re taking action”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basically, there was a recognition of the importance of baseline awareness building, but a desire to find ways to help people take the next step once they have crossed that initial learning threshold.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Another suggestion was to</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Increase exposure to experts and those with lived experience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Several responses indicated that people are attending DEI events offered outside of the KUMC system in order to hear more from recognized experts in the field. Beyond that, though, it was clear that an expert can also be a person who has lived experience or personal testimony to share. For example, one suggestion was that we, “invite speakers about diversity in medicine from diverse backgrounds.”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was also a lot of interest in connecting more with the community, and promoting “events involving marginalized communities outside of medicine”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final suggestion was for us to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Model inclusion and support departmental DEI efforts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 respondents pointed out that our efforts so far have targeted improving the inclusive environment for LGBTQ + individuals or individuals of certain racial or ethnic backgrounds, and these folks encouraged us to broaden the scope to include folks like military veterans or to highlight certain subcultures of the cities our campuses reside within.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were also a few comments suggesting that we need to be more intentional about reaching out to all departments and all stakeholders. One comment, for example, indicated that there are seminars for faculty and staff but not enough for students.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Sort of along a similar line, there were several suggestions for the committee itself to integrate into departments both to share brief DEI topics at departmental meetings and to help the departments develop their own programming.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knowing this, we’d like to talk next about how our current efforts respond to some of these suggestions. </a:t>
            </a:r>
          </a:p>
          <a:p>
            <a:endParaRPr lang="en-US" dirty="0"/>
          </a:p>
        </p:txBody>
      </p:sp>
      <p:sp>
        <p:nvSpPr>
          <p:cNvPr id="4" name="Slide Number Placeholder 3"/>
          <p:cNvSpPr>
            <a:spLocks noGrp="1"/>
          </p:cNvSpPr>
          <p:nvPr>
            <p:ph type="sldNum" sz="quarter" idx="5"/>
          </p:nvPr>
        </p:nvSpPr>
        <p:spPr/>
        <p:txBody>
          <a:bodyPr/>
          <a:lstStyle/>
          <a:p>
            <a:fld id="{6AD7D3E3-4BBE-4429-90BE-0D62D0CB1F0B}" type="slidenum">
              <a:rPr lang="en-US" smtClean="0"/>
              <a:t>11</a:t>
            </a:fld>
            <a:endParaRPr lang="en-US"/>
          </a:p>
        </p:txBody>
      </p:sp>
    </p:spTree>
    <p:extLst>
      <p:ext uri="{BB962C8B-B14F-4D97-AF65-F5344CB8AC3E}">
        <p14:creationId xmlns:p14="http://schemas.microsoft.com/office/powerpoint/2010/main" val="116250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Julie – ‘Advancing DEI’ noon meetings, Community Projects, Community of Practice</a:t>
            </a:r>
          </a:p>
          <a:p>
            <a:r>
              <a:rPr lang="en-US" sz="1200" dirty="0"/>
              <a:t>Colleen – Addressing Microaggressions, Mentorship </a:t>
            </a:r>
          </a:p>
          <a:p>
            <a:r>
              <a:rPr lang="en-US" sz="1200" dirty="0"/>
              <a:t>Morgan – FMIG Social Justice </a:t>
            </a:r>
          </a:p>
          <a:p>
            <a:r>
              <a:rPr lang="en-US" sz="1200" dirty="0"/>
              <a:t>Kari – research efforts </a:t>
            </a:r>
          </a:p>
          <a:p>
            <a:endParaRPr lang="en-US" sz="1200" dirty="0"/>
          </a:p>
          <a:p>
            <a:pPr marL="0" marR="0">
              <a:lnSpc>
                <a:spcPct val="107000"/>
              </a:lnSpc>
              <a:spcBef>
                <a:spcPts val="0"/>
              </a:spcBef>
              <a:spcAft>
                <a:spcPts val="800"/>
              </a:spcAft>
            </a:pPr>
            <a:r>
              <a:rPr lang="en-US" sz="1200" dirty="0"/>
              <a:t>Julie: </a:t>
            </a:r>
            <a:r>
              <a:rPr lang="en-US" sz="1200" dirty="0">
                <a:effectLst/>
                <a:latin typeface="Calibri" panose="020F0502020204030204" pitchFamily="34" charset="0"/>
                <a:ea typeface="Calibri" panose="020F0502020204030204" pitchFamily="34" charset="0"/>
                <a:cs typeface="Times New Roman" panose="02020603050405020304" pitchFamily="18" charset="0"/>
              </a:rPr>
              <a:t>When our community partnerships committee first formed, the goal was to promote relationships with both internal and external stakeholders committed to health equity. One of the pieces of feedback we received was that people didn’t have any idea what was already happening on our campus among internal stakeholders to promote health equity. The Advancing DEI noon meeting series provided an opportunity for folks to share that information. We’ve heard from nine people or groups so far, representing both faculty research projects and student led initiatives.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same committee has actively started reaching out to the community surrounding the medical school campus in Wichita, engaging in neighborhood association meetings and volunteer activities in the area. </a:t>
            </a: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(Dr. Rohrberg, if you’ll go to the next slide for just a second)</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these are photos from our committee participating in a neighborhood cleanup project, which provides an opportunity for residents with less mobility or less access to resources to create healthier living environments in their homes. </a:t>
            </a: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(Ok, go back to the previous slide.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next item on our list is a community of practice experience we’ve been piloting around the idea of what it means to be antiracist in academic medicine. This gets at that request for more action oriented programming and challenges participants to learn to identify and consider systemic issues that impact DEI.</a:t>
            </a:r>
          </a:p>
          <a:p>
            <a:endParaRPr lang="en-US" sz="1200" dirty="0"/>
          </a:p>
          <a:p>
            <a:pPr marL="0" marR="0">
              <a:lnSpc>
                <a:spcPct val="107000"/>
              </a:lnSpc>
              <a:spcBef>
                <a:spcPts val="0"/>
              </a:spcBef>
              <a:spcAft>
                <a:spcPts val="800"/>
              </a:spcAft>
            </a:pPr>
            <a:r>
              <a:rPr lang="en-US" sz="1200" dirty="0"/>
              <a:t>Colleen:  </a:t>
            </a:r>
            <a:r>
              <a:rPr lang="en-US" sz="1200" dirty="0">
                <a:effectLst/>
                <a:latin typeface="Calibri" panose="020F0502020204030204" pitchFamily="34" charset="0"/>
                <a:ea typeface="Calibri" panose="020F0502020204030204" pitchFamily="34" charset="0"/>
                <a:cs typeface="Times New Roman" panose="02020603050405020304" pitchFamily="18" charset="0"/>
              </a:rPr>
              <a:t>Late last year, our campus began offering a two-part training series on Addressing Microaggressions in Academic Medicine.  At this time, the trainings have been provided as a faculty development opportunity across the campus, as well as to interested departments and residency programs, including a recent Grand Rounds presentation.  The sessions have been well-received, with several more upcoming sessions planned.</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As for mentorship, we know this is an important aspect in addressing in diversity, equity, and inclusion.  This is true not only within our institution, but also when considering the pipeline to careers in medicine and healthcare.  At the larger scale, there is a KUMC DEI Mentorship Workgroup with representation from the School of Medicine, School of Health Professions, School of Nursing, and each of our 3 campuses.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On our campus specifically, we have two medical student mentor groups – the first is a local chapter of the Health Career Collaborative, which is a national initiative to connect medical student mentors with students from underrepresented backgrounds at local high schools, in an effort to increase and support interest in pursuing future health careers.  Another medical student organization has partnered with two local undergraduate universities to partner mentors with pre-med students – this year 85% of those mentees identify as being from a traditionally underrepresented background, and we are incorporating DEI trainings for medical student mentors, such as for unconscious bias.</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Morgan:  </a:t>
            </a:r>
            <a:r>
              <a:rPr lang="en-US" sz="1200" dirty="0">
                <a:effectLst/>
                <a:latin typeface="Times New Roman" panose="02020603050405020304" pitchFamily="18" charset="0"/>
                <a:ea typeface="Calibri" panose="020F0502020204030204" pitchFamily="34" charset="0"/>
              </a:rPr>
              <a:t>Last year, the Wichita family medicine interest group recognized the need to create a subcommittee focused on social justice issues and bringing opportunities for students to learn and engage. The subcommittees first large agenda item was bringing past American Academy of Family Physicians president Gary LeRoy to join in a town hall style session exploring ways in which we as students and faculty can bridge the gap of health inequalities in our community and beyond. Our goal for 2022 is to create a number of health equity posters which </a:t>
            </a:r>
            <a:r>
              <a:rPr lang="en-US" sz="1200" dirty="0">
                <a:solidFill>
                  <a:srgbClr val="201F1E"/>
                </a:solidFill>
                <a:effectLst/>
                <a:latin typeface="Times New Roman" panose="02020603050405020304" pitchFamily="18" charset="0"/>
                <a:ea typeface="Times New Roman" panose="02020603050405020304" pitchFamily="18" charset="0"/>
              </a:rPr>
              <a:t>highlight a disease or health issue and also bring attention to health inequities experienced by different communities of color. The subcommittee is also connected with a myriad of other organizations on campus in order to promote DEI related programming around campus to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01F1E"/>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01F1E"/>
                </a:solidFill>
                <a:effectLst/>
                <a:latin typeface="Times New Roman" panose="02020603050405020304" pitchFamily="18" charset="0"/>
                <a:ea typeface="Times New Roman" panose="02020603050405020304" pitchFamily="18" charset="0"/>
              </a:rPr>
              <a:t>Kari: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In terms of specific research and outreach, beyond what has been mentioned before, those of us in Family Medicine and Faculty Affairs have been endeavoring to increase inclusion of DEI into our research. Some examples include involvement in CERA by creating diversity-focused surveys for both medical students and residents, consistent presentations at primary care conferences, we currently have a cohort in the STFM anti-racism collaborative, and have started targeted scholarly activity with organizations such as Equality Kansas and local FQHCs.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D7D3E3-4BBE-4429-90BE-0D62D0CB1F0B}" type="slidenum">
              <a:rPr lang="en-US" smtClean="0"/>
              <a:t>12</a:t>
            </a:fld>
            <a:endParaRPr lang="en-US"/>
          </a:p>
        </p:txBody>
      </p:sp>
    </p:spTree>
    <p:extLst>
      <p:ext uri="{BB962C8B-B14F-4D97-AF65-F5344CB8AC3E}">
        <p14:creationId xmlns:p14="http://schemas.microsoft.com/office/powerpoint/2010/main" val="3222149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a:t>
            </a:r>
          </a:p>
        </p:txBody>
      </p:sp>
      <p:sp>
        <p:nvSpPr>
          <p:cNvPr id="4" name="Slide Number Placeholder 3"/>
          <p:cNvSpPr>
            <a:spLocks noGrp="1"/>
          </p:cNvSpPr>
          <p:nvPr>
            <p:ph type="sldNum" sz="quarter" idx="5"/>
          </p:nvPr>
        </p:nvSpPr>
        <p:spPr/>
        <p:txBody>
          <a:bodyPr/>
          <a:lstStyle/>
          <a:p>
            <a:fld id="{6AD7D3E3-4BBE-4429-90BE-0D62D0CB1F0B}" type="slidenum">
              <a:rPr lang="en-US" smtClean="0"/>
              <a:t>13</a:t>
            </a:fld>
            <a:endParaRPr lang="en-US"/>
          </a:p>
        </p:txBody>
      </p:sp>
    </p:spTree>
    <p:extLst>
      <p:ext uri="{BB962C8B-B14F-4D97-AF65-F5344CB8AC3E}">
        <p14:creationId xmlns:p14="http://schemas.microsoft.com/office/powerpoint/2010/main" val="3203639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Julie – ‘Advancing DEI’ noon meetings, Community Projects, Community of Practice</a:t>
            </a:r>
          </a:p>
          <a:p>
            <a:r>
              <a:rPr lang="en-US" sz="1200" dirty="0"/>
              <a:t>Colleen – Addressing Microaggressions, Mentorship </a:t>
            </a:r>
          </a:p>
          <a:p>
            <a:r>
              <a:rPr lang="en-US" sz="1200" dirty="0"/>
              <a:t>Morgan – FMIG Social Justice </a:t>
            </a:r>
          </a:p>
          <a:p>
            <a:r>
              <a:rPr lang="en-US" sz="1200" dirty="0"/>
              <a:t>Kari – research efforts </a:t>
            </a:r>
          </a:p>
          <a:p>
            <a:endParaRPr lang="en-US" sz="1200" dirty="0"/>
          </a:p>
          <a:p>
            <a:pPr marL="0" marR="0">
              <a:lnSpc>
                <a:spcPct val="107000"/>
              </a:lnSpc>
              <a:spcBef>
                <a:spcPts val="0"/>
              </a:spcBef>
              <a:spcAft>
                <a:spcPts val="800"/>
              </a:spcAft>
            </a:pPr>
            <a:r>
              <a:rPr lang="en-US" sz="1200" dirty="0"/>
              <a:t>Julie: </a:t>
            </a:r>
            <a:r>
              <a:rPr lang="en-US" sz="1200" dirty="0">
                <a:effectLst/>
                <a:latin typeface="Calibri" panose="020F0502020204030204" pitchFamily="34" charset="0"/>
                <a:ea typeface="Calibri" panose="020F0502020204030204" pitchFamily="34" charset="0"/>
                <a:cs typeface="Times New Roman" panose="02020603050405020304" pitchFamily="18" charset="0"/>
              </a:rPr>
              <a:t>When our community partnerships committee first formed, the goal was to promote relationships with both internal and external stakeholders committed to health equity. One of the pieces of feedback we received was that people didn’t have any idea what was already happening on our campus among internal stakeholders to promote health equity. The Advancing DEI noon meeting series provided an opportunity for folks to share that information. We’ve heard from nine people or groups so far, representing both faculty research projects and student led initiatives.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same committee has actively started reaching out to the community surrounding the medical school campus in Wichita, engaging in neighborhood association meetings and volunteer activities in the area. </a:t>
            </a: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(Dr. Rohrberg, if you’ll go to the next slide for just a second)</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these are photos from our committee participating in a neighborhood cleanup project, which provides an opportunity for residents with less mobility or less access to resources to create healthier living environments in their homes. </a:t>
            </a: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(Ok, go back to the previous slide.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next item on our list is a community of practice experience we’ve been piloting around the idea of what it means to be antiracist in academic medicine. This gets at that request for more action oriented programming and challenges participants to learn to identify and consider systemic issues that impact DEI.</a:t>
            </a:r>
          </a:p>
          <a:p>
            <a:endParaRPr lang="en-US" sz="1200" dirty="0"/>
          </a:p>
          <a:p>
            <a:pPr marL="0" marR="0">
              <a:lnSpc>
                <a:spcPct val="107000"/>
              </a:lnSpc>
              <a:spcBef>
                <a:spcPts val="0"/>
              </a:spcBef>
              <a:spcAft>
                <a:spcPts val="800"/>
              </a:spcAft>
            </a:pPr>
            <a:r>
              <a:rPr lang="en-US" sz="1200" dirty="0"/>
              <a:t>Colleen:  </a:t>
            </a:r>
            <a:r>
              <a:rPr lang="en-US" sz="1200" dirty="0">
                <a:effectLst/>
                <a:latin typeface="Calibri" panose="020F0502020204030204" pitchFamily="34" charset="0"/>
                <a:ea typeface="Calibri" panose="020F0502020204030204" pitchFamily="34" charset="0"/>
                <a:cs typeface="Times New Roman" panose="02020603050405020304" pitchFamily="18" charset="0"/>
              </a:rPr>
              <a:t>Late last year, our campus began offering a two-part training series on Addressing Microaggressions in Academic Medicine.  At this time, the trainings have been provided as a faculty development opportunity across the campus, as well as to interested departments and residency programs, including a recent Grand Rounds presentation.  The sessions have been well-received, with several more upcoming sessions planned.</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As for mentorship, we know this is an important aspect in addressing in diversity, equity, and inclusion.  This is true not only within our institution, but also when considering the pipeline to careers in medicine and healthcare.  At the larger scale, there is a KUMC DEI Mentorship Workgroup with representation from the School of Medicine, School of Health Professions, School of Nursing, and each of our 3 campuses.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On our campus specifically, we have two medical student mentor groups – the first is a local chapter of the Health Career Collaborative, which is a national initiative to connect medical student mentors with students from underrepresented backgrounds at local high schools, in an effort to increase and support interest in pursuing future health careers.  Another medical student organization has partnered with two local undergraduate universities to partner mentors with pre-med students – this year 85% of those mentees identify as being from a traditionally underrepresented background, and we are incorporating DEI trainings for medical student mentors, such as for unconscious bias.</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Morgan:  </a:t>
            </a:r>
            <a:r>
              <a:rPr lang="en-US" sz="1200" dirty="0">
                <a:effectLst/>
                <a:latin typeface="Times New Roman" panose="02020603050405020304" pitchFamily="18" charset="0"/>
                <a:ea typeface="Calibri" panose="020F0502020204030204" pitchFamily="34" charset="0"/>
              </a:rPr>
              <a:t>Last year, the Wichita family medicine interest group recognized the need to create a subcommittee focused on social justice issues and bringing opportunities for students to learn and engage. The subcommittees first large agenda item was bringing past American Academy of Family Physicians president Gary LeRoy to join in a town hall style session exploring ways in which we as students and faculty can bridge the gap of health inequalities in our community and beyond. Our goal for 2022 is to create a number of health equity posters which </a:t>
            </a:r>
            <a:r>
              <a:rPr lang="en-US" sz="1200" dirty="0">
                <a:solidFill>
                  <a:srgbClr val="201F1E"/>
                </a:solidFill>
                <a:effectLst/>
                <a:latin typeface="Times New Roman" panose="02020603050405020304" pitchFamily="18" charset="0"/>
                <a:ea typeface="Times New Roman" panose="02020603050405020304" pitchFamily="18" charset="0"/>
              </a:rPr>
              <a:t>highlight a disease or health issue and also bring attention to health inequities experienced by different communities of color. The subcommittee is also connected with a myriad of other organizations on campus in order to promote DEI related programming around campus to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01F1E"/>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01F1E"/>
                </a:solidFill>
                <a:effectLst/>
                <a:latin typeface="Times New Roman" panose="02020603050405020304" pitchFamily="18" charset="0"/>
                <a:ea typeface="Times New Roman" panose="02020603050405020304" pitchFamily="18" charset="0"/>
              </a:rPr>
              <a:t>Kari: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In terms of specific research and outreach, beyond what has been mentioned before, those of us in Family Medicine and Faculty Affairs have been endeavoring to increase inclusion of DEI into our research. Some examples include involvement in CERA by creating diversity-focused surveys for both medical students and residents, consistent presentations at primary care conferences, we currently have a cohort in the STFM anti-racism collaborative, and have started targeted scholarly activity with organizations such as Equality Kansas and local FQHCs.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D7D3E3-4BBE-4429-90BE-0D62D0CB1F0B}" type="slidenum">
              <a:rPr lang="en-US" smtClean="0"/>
              <a:t>14</a:t>
            </a:fld>
            <a:endParaRPr lang="en-US"/>
          </a:p>
        </p:txBody>
      </p:sp>
    </p:spTree>
    <p:extLst>
      <p:ext uri="{BB962C8B-B14F-4D97-AF65-F5344CB8AC3E}">
        <p14:creationId xmlns:p14="http://schemas.microsoft.com/office/powerpoint/2010/main" val="2972656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Tessa - Social Justice toolkit</a:t>
            </a:r>
          </a:p>
          <a:p>
            <a:r>
              <a:rPr lang="en-US" sz="1200" dirty="0"/>
              <a:t>Colleen – REPAIR project  </a:t>
            </a:r>
          </a:p>
          <a:p>
            <a:r>
              <a:rPr lang="en-US" sz="1200" dirty="0"/>
              <a:t>Samuel – Center for African American/Black Health </a:t>
            </a:r>
          </a:p>
          <a:p>
            <a:r>
              <a:rPr lang="en-US" sz="1200" dirty="0"/>
              <a:t>Lynn – Center for Rural Health- </a:t>
            </a:r>
          </a:p>
          <a:p>
            <a:endParaRPr lang="en-US" sz="1200" dirty="0"/>
          </a:p>
          <a:p>
            <a:r>
              <a:rPr lang="en-US" sz="1200" dirty="0"/>
              <a:t>Tessa:  There is a KUMC campus wide initiative to create a social justice toolkit, similar to our DEI toolkit, with a purpose </a:t>
            </a:r>
            <a:r>
              <a:rPr lang="en-US" sz="1200" dirty="0">
                <a:solidFill>
                  <a:srgbClr val="000000"/>
                </a:solidFill>
              </a:rPr>
              <a:t>to provide a depth of resources for all KUMC campuses which demonstrate the reality that power, privilege &amp; oppression continue to support systemic injustice, AND how we as a healthcare community can respond while staying focused on transparency, empathy &amp; compassion. </a:t>
            </a:r>
          </a:p>
          <a:p>
            <a:endParaRPr lang="en-US" sz="12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Colleen: </a:t>
            </a:r>
            <a:r>
              <a:rPr lang="en-US" sz="1200" dirty="0">
                <a:effectLst/>
                <a:latin typeface="Calibri" panose="020F0502020204030204" pitchFamily="34" charset="0"/>
                <a:ea typeface="Calibri" panose="020F0502020204030204" pitchFamily="34" charset="0"/>
                <a:cs typeface="Times New Roman" panose="02020603050405020304" pitchFamily="18" charset="0"/>
              </a:rPr>
              <a:t>The REPAIR, or </a:t>
            </a:r>
            <a:r>
              <a:rPr lang="en-US" sz="1200" b="1" u="sng" dirty="0" err="1">
                <a:effectLst/>
                <a:latin typeface="Calibri" panose="020F0502020204030204" pitchFamily="34" charset="0"/>
                <a:ea typeface="Calibri" panose="020F0502020204030204" pitchFamily="34" charset="0"/>
                <a:cs typeface="Times New Roman" panose="02020603050405020304" pitchFamily="18" charset="0"/>
              </a:rPr>
              <a:t>REPA</a:t>
            </a:r>
            <a:r>
              <a:rPr lang="en-US" sz="1200" u="sng" dirty="0" err="1">
                <a:effectLst/>
                <a:latin typeface="Calibri" panose="020F0502020204030204" pitchFamily="34" charset="0"/>
                <a:ea typeface="Calibri" panose="020F0502020204030204" pitchFamily="34" charset="0"/>
                <a:cs typeface="Times New Roman" panose="02020603050405020304" pitchFamily="18" charset="0"/>
              </a:rPr>
              <a:t>iring</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I</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nstitutional </a:t>
            </a: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R</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acism,</a:t>
            </a:r>
            <a:r>
              <a:rPr lang="en-US" sz="1200" dirty="0">
                <a:effectLst/>
                <a:latin typeface="Calibri" panose="020F0502020204030204" pitchFamily="34" charset="0"/>
                <a:ea typeface="Calibri" panose="020F0502020204030204" pitchFamily="34" charset="0"/>
                <a:cs typeface="Times New Roman" panose="02020603050405020304" pitchFamily="18" charset="0"/>
              </a:rPr>
              <a:t> project is an ongoing initiative in partnership with our colleagues at the University of California San Francisco.  It addresses racism in medicine by providing a theoretical framework for coordination of institutional trainings, community collaboration, and social justice and anti-racism curricula throughout the university.  This project serves as an umbrella to encompass all of the various anti-racism initiatives that are ongoing at our institution.</a:t>
            </a:r>
          </a:p>
          <a:p>
            <a:endParaRPr lang="en-US" sz="12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Samuel: </a:t>
            </a:r>
            <a:r>
              <a:rPr lang="en-US" sz="1200" dirty="0"/>
              <a:t>Another project at KUMC is the creation of a </a:t>
            </a:r>
            <a:r>
              <a:rPr lang="en-US" sz="1200" b="1" dirty="0"/>
              <a:t>Center for Black and African American Health</a:t>
            </a:r>
            <a:r>
              <a:rPr lang="en-US" sz="1200" dirty="0"/>
              <a:t>.</a:t>
            </a:r>
            <a:endParaRPr lang="en-US" sz="1200" dirty="0">
              <a:solidFill>
                <a:srgbClr val="000000"/>
              </a:solidFill>
            </a:endParaRPr>
          </a:p>
          <a:p>
            <a:endParaRPr lang="en-US" sz="12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Lynn:  </a:t>
            </a:r>
            <a:r>
              <a:rPr lang="en-US" sz="1200" dirty="0">
                <a:effectLst/>
                <a:latin typeface="Calibri" panose="020F0502020204030204" pitchFamily="34" charset="0"/>
                <a:ea typeface="Calibri" panose="020F0502020204030204" pitchFamily="34" charset="0"/>
                <a:cs typeface="Times New Roman" panose="02020603050405020304" pitchFamily="18" charset="0"/>
              </a:rPr>
              <a:t>Our current medical school executive Dean, Dean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Ojo</a:t>
            </a:r>
            <a:r>
              <a:rPr lang="en-US" sz="1200" dirty="0">
                <a:effectLst/>
                <a:latin typeface="Calibri" panose="020F0502020204030204" pitchFamily="34" charset="0"/>
                <a:ea typeface="Calibri" panose="020F0502020204030204" pitchFamily="34" charset="0"/>
                <a:cs typeface="Times New Roman" panose="02020603050405020304" pitchFamily="18" charset="0"/>
              </a:rPr>
              <a:t>, issued a call in early 2020 for a renewed focus on rural health disparities in KS.  Most of our state is rural in geography and about 25% of the population resides in rural &amp; frontier counties.  The CRH will be a hub on our Salina campus that focuses on rural research, education of medical students/residents, and service to our rural work force.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AD7D3E3-4BBE-4429-90BE-0D62D0CB1F0B}" type="slidenum">
              <a:rPr lang="en-US" smtClean="0"/>
              <a:t>15</a:t>
            </a:fld>
            <a:endParaRPr lang="en-US"/>
          </a:p>
        </p:txBody>
      </p:sp>
    </p:spTree>
    <p:extLst>
      <p:ext uri="{BB962C8B-B14F-4D97-AF65-F5344CB8AC3E}">
        <p14:creationId xmlns:p14="http://schemas.microsoft.com/office/powerpoint/2010/main" val="3426557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Tessa:  Thank you!</a:t>
            </a:r>
          </a:p>
          <a:p>
            <a:r>
              <a:rPr lang="en-US" dirty="0"/>
              <a:t>We would love to take questions now.</a:t>
            </a:r>
          </a:p>
          <a:p>
            <a:br>
              <a:rPr lang="en-US" dirty="0"/>
            </a:br>
            <a:r>
              <a:rPr lang="en-US" dirty="0"/>
              <a:t>We also have the following questions to guide discussion on best practices, successes, and those activities that have been well received at your institutions.</a:t>
            </a:r>
          </a:p>
          <a:p>
            <a:r>
              <a:rPr lang="en-US" dirty="0"/>
              <a:t>If there are any projects we mentioned above that you have specific questions on, please feel free to reach out to us by our included emails.</a:t>
            </a:r>
          </a:p>
        </p:txBody>
      </p:sp>
      <p:sp>
        <p:nvSpPr>
          <p:cNvPr id="4" name="Slide Number Placeholder 3"/>
          <p:cNvSpPr>
            <a:spLocks noGrp="1"/>
          </p:cNvSpPr>
          <p:nvPr>
            <p:ph type="sldNum" sz="quarter" idx="5"/>
          </p:nvPr>
        </p:nvSpPr>
        <p:spPr/>
        <p:txBody>
          <a:bodyPr/>
          <a:lstStyle/>
          <a:p>
            <a:fld id="{6AD7D3E3-4BBE-4429-90BE-0D62D0CB1F0B}" type="slidenum">
              <a:rPr lang="en-US" smtClean="0"/>
              <a:t>16</a:t>
            </a:fld>
            <a:endParaRPr lang="en-US"/>
          </a:p>
        </p:txBody>
      </p:sp>
    </p:spTree>
    <p:extLst>
      <p:ext uri="{BB962C8B-B14F-4D97-AF65-F5344CB8AC3E}">
        <p14:creationId xmlns:p14="http://schemas.microsoft.com/office/powerpoint/2010/main" val="1263044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D7D3E3-4BBE-4429-90BE-0D62D0CB1F0B}" type="slidenum">
              <a:rPr lang="en-US" smtClean="0"/>
              <a:t>17</a:t>
            </a:fld>
            <a:endParaRPr lang="en-US"/>
          </a:p>
        </p:txBody>
      </p:sp>
    </p:spTree>
    <p:extLst>
      <p:ext uri="{BB962C8B-B14F-4D97-AF65-F5344CB8AC3E}">
        <p14:creationId xmlns:p14="http://schemas.microsoft.com/office/powerpoint/2010/main" val="228910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D7D3E3-4BBE-4429-90BE-0D62D0CB1F0B}" type="slidenum">
              <a:rPr lang="en-US" smtClean="0"/>
              <a:t>18</a:t>
            </a:fld>
            <a:endParaRPr lang="en-US"/>
          </a:p>
        </p:txBody>
      </p:sp>
    </p:spTree>
    <p:extLst>
      <p:ext uri="{BB962C8B-B14F-4D97-AF65-F5344CB8AC3E}">
        <p14:creationId xmlns:p14="http://schemas.microsoft.com/office/powerpoint/2010/main" val="2432649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D7D3E3-4BBE-4429-90BE-0D62D0CB1F0B}" type="slidenum">
              <a:rPr lang="en-US" smtClean="0"/>
              <a:t>2</a:t>
            </a:fld>
            <a:endParaRPr lang="en-US"/>
          </a:p>
        </p:txBody>
      </p:sp>
    </p:spTree>
    <p:extLst>
      <p:ext uri="{BB962C8B-B14F-4D97-AF65-F5344CB8AC3E}">
        <p14:creationId xmlns:p14="http://schemas.microsoft.com/office/powerpoint/2010/main" val="3932665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D7D3E3-4BBE-4429-90BE-0D62D0CB1F0B}" type="slidenum">
              <a:rPr lang="en-US" smtClean="0"/>
              <a:t>3</a:t>
            </a:fld>
            <a:endParaRPr lang="en-US"/>
          </a:p>
        </p:txBody>
      </p:sp>
    </p:spTree>
    <p:extLst>
      <p:ext uri="{BB962C8B-B14F-4D97-AF65-F5344CB8AC3E}">
        <p14:creationId xmlns:p14="http://schemas.microsoft.com/office/powerpoint/2010/main" val="1797372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Tessa:  The University of Kansas Medical Center has many components, with our main medical campus located in Kansas City, KS and regional campuses in Wichita and Salina, KS.  Our group speaking today is located on the Wichita campus.  We will touch on efforts from KUMC as a whole and on our regional campus.</a:t>
            </a:r>
          </a:p>
        </p:txBody>
      </p:sp>
      <p:sp>
        <p:nvSpPr>
          <p:cNvPr id="4" name="Slide Number Placeholder 3"/>
          <p:cNvSpPr>
            <a:spLocks noGrp="1"/>
          </p:cNvSpPr>
          <p:nvPr>
            <p:ph type="sldNum" sz="quarter" idx="5"/>
          </p:nvPr>
        </p:nvSpPr>
        <p:spPr/>
        <p:txBody>
          <a:bodyPr/>
          <a:lstStyle/>
          <a:p>
            <a:fld id="{6AD7D3E3-4BBE-4429-90BE-0D62D0CB1F0B}" type="slidenum">
              <a:rPr lang="en-US" smtClean="0"/>
              <a:t>4</a:t>
            </a:fld>
            <a:endParaRPr lang="en-US"/>
          </a:p>
        </p:txBody>
      </p:sp>
    </p:spTree>
    <p:extLst>
      <p:ext uri="{BB962C8B-B14F-4D97-AF65-F5344CB8AC3E}">
        <p14:creationId xmlns:p14="http://schemas.microsoft.com/office/powerpoint/2010/main" val="240422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65887">
              <a:lnSpc>
                <a:spcPct val="107000"/>
              </a:lnSpc>
            </a:pPr>
            <a:r>
              <a:rPr lang="en-US" sz="1200" dirty="0">
                <a:solidFill>
                  <a:srgbClr val="4472C4"/>
                </a:solidFill>
                <a:ea typeface="Calibri" panose="020F0502020204030204" pitchFamily="34" charset="0"/>
                <a:cs typeface="Times New Roman" panose="02020603050405020304" pitchFamily="18" charset="0"/>
              </a:rPr>
              <a:t>Tessa:  Diversifying the healthcare workforce is essential for high-quality, high-value, culturally effective care.[1,2] Beyond educating more physicians from groups that are under-represented in medicine, students attending more diverse institutions self-rate as better prepared to care for patients.[3-5]</a:t>
            </a:r>
            <a:r>
              <a:rPr lang="en-US" sz="1200" spc="0" dirty="0">
                <a:solidFill>
                  <a:schemeClr val="tx1"/>
                </a:solidFill>
                <a:ea typeface="Calibri" panose="020F0502020204030204" pitchFamily="34" charset="0"/>
                <a:cs typeface="Times New Roman" panose="02020603050405020304" pitchFamily="18" charset="0"/>
              </a:rPr>
              <a:t> </a:t>
            </a:r>
            <a:r>
              <a:rPr lang="en-US" sz="1200" spc="10" dirty="0">
                <a:solidFill>
                  <a:srgbClr val="4472C4"/>
                </a:solidFill>
                <a:ea typeface="Calibri" panose="020F0502020204030204" pitchFamily="34" charset="0"/>
                <a:cs typeface="Times New Roman" panose="02020603050405020304" pitchFamily="18" charset="0"/>
              </a:rPr>
              <a:t>Today, we will describe a campus-wide plan to address issues related to DEI through a continuous quality improvement model. Our current efforts, as well as projects in development, will be shared, and we will finish with time for audience discussion.</a:t>
            </a:r>
          </a:p>
          <a:p>
            <a:pPr indent="465887">
              <a:lnSpc>
                <a:spcPct val="107000"/>
              </a:lnSpc>
            </a:pPr>
            <a:r>
              <a:rPr lang="en-US" sz="1200" spc="10" dirty="0">
                <a:solidFill>
                  <a:srgbClr val="4472C4"/>
                </a:solidFill>
                <a:ea typeface="Calibri" panose="020F0502020204030204" pitchFamily="34" charset="0"/>
                <a:cs typeface="Times New Roman" panose="02020603050405020304" pitchFamily="18" charset="0"/>
              </a:rPr>
              <a:t>Now, Dr. Fisher will get us started.</a:t>
            </a:r>
            <a:endParaRPr lang="en-US" sz="1200" dirty="0">
              <a:ea typeface="Calibri" panose="020F0502020204030204" pitchFamily="34" charset="0"/>
              <a:cs typeface="Times New Roman" panose="02020603050405020304" pitchFamily="18" charset="0"/>
            </a:endParaRPr>
          </a:p>
          <a:p>
            <a:pPr>
              <a:lnSpc>
                <a:spcPct val="107000"/>
              </a:lnSpc>
            </a:pPr>
            <a:r>
              <a:rPr lang="en-US" sz="2000" spc="1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t>				</a:t>
            </a:r>
          </a:p>
        </p:txBody>
      </p:sp>
      <p:sp>
        <p:nvSpPr>
          <p:cNvPr id="4" name="Slide Number Placeholder 3"/>
          <p:cNvSpPr>
            <a:spLocks noGrp="1"/>
          </p:cNvSpPr>
          <p:nvPr>
            <p:ph type="sldNum" sz="quarter" idx="5"/>
          </p:nvPr>
        </p:nvSpPr>
        <p:spPr/>
        <p:txBody>
          <a:bodyPr/>
          <a:lstStyle/>
          <a:p>
            <a:fld id="{6AD7D3E3-4BBE-4429-90BE-0D62D0CB1F0B}" type="slidenum">
              <a:rPr lang="en-US" smtClean="0"/>
              <a:t>5</a:t>
            </a:fld>
            <a:endParaRPr lang="en-US"/>
          </a:p>
        </p:txBody>
      </p:sp>
    </p:spTree>
    <p:extLst>
      <p:ext uri="{BB962C8B-B14F-4D97-AF65-F5344CB8AC3E}">
        <p14:creationId xmlns:p14="http://schemas.microsoft.com/office/powerpoint/2010/main" val="634103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Lynn – DEI Cabinet, Admissions</a:t>
            </a:r>
          </a:p>
          <a:p>
            <a:r>
              <a:rPr lang="en-US" sz="1200" dirty="0"/>
              <a:t>Kari – Rural Scholars, MEDPATH</a:t>
            </a:r>
          </a:p>
          <a:p>
            <a:r>
              <a:rPr lang="en-US" sz="1200" dirty="0"/>
              <a:t>Tessa – Student curriculum</a:t>
            </a:r>
          </a:p>
          <a:p>
            <a:r>
              <a:rPr lang="en-US" sz="1200" dirty="0"/>
              <a:t>Morgan – Student organizations, </a:t>
            </a:r>
            <a:r>
              <a:rPr lang="en-US" sz="1200" dirty="0" err="1"/>
              <a:t>JayDoc</a:t>
            </a:r>
            <a:endParaRPr lang="en-US" sz="1200" dirty="0"/>
          </a:p>
          <a:p>
            <a:r>
              <a:rPr lang="en-US" sz="1200" dirty="0"/>
              <a:t>Samuel – Scholarships</a:t>
            </a:r>
          </a:p>
          <a:p>
            <a:r>
              <a:rPr lang="en-US" sz="1200" dirty="0"/>
              <a:t>Colleen – Affinity Groups</a:t>
            </a:r>
          </a:p>
          <a:p>
            <a:r>
              <a:rPr lang="en-US" sz="1200" dirty="0"/>
              <a:t>Julie – Trainings</a:t>
            </a:r>
          </a:p>
          <a:p>
            <a:endParaRPr lang="en-US" sz="1200" dirty="0"/>
          </a:p>
          <a:p>
            <a:pPr marL="0" marR="0">
              <a:lnSpc>
                <a:spcPct val="107000"/>
              </a:lnSpc>
              <a:spcBef>
                <a:spcPts val="0"/>
              </a:spcBef>
              <a:spcAft>
                <a:spcPts val="800"/>
              </a:spcAft>
            </a:pPr>
            <a:r>
              <a:rPr lang="en-US" sz="1200" dirty="0"/>
              <a:t>Lynn:  </a:t>
            </a:r>
            <a:r>
              <a:rPr lang="en-US" sz="1200" dirty="0">
                <a:effectLst/>
                <a:latin typeface="Calibri" panose="020F0502020204030204" pitchFamily="34" charset="0"/>
                <a:ea typeface="Calibri" panose="020F0502020204030204" pitchFamily="34" charset="0"/>
                <a:cs typeface="Times New Roman" panose="02020603050405020304" pitchFamily="18" charset="0"/>
              </a:rPr>
              <a:t>The KUMC DEI Cabinet is made up of representatives of all 3 campuses and from all the schools.  A recent effort by the cabinet includes required campus wide training modules on various DEI topics.  The committee also puts together various programming throughout the year and hosts an annual DEI Symposium.  Last year’s theme focused on Care for Transgender Patients and this year’s theme will focus of care of Veterans.  </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Our student admissions and selections committee has been more purposeful in training interviewers about DEI in the past year.  We also had an admission’s task force specifically evaluate how well our admission and selection committee forms consider a medical school applicant’s understanding of inclusion, diversity, equity, anti-racism, and social justice.  Consequently, we have seen an increase in the number of underrepresented in medicine admitted to KU. </a:t>
            </a:r>
            <a:endParaRPr lang="en-US" sz="1200" dirty="0"/>
          </a:p>
          <a:p>
            <a:endParaRPr lang="en-US" sz="1200" dirty="0"/>
          </a:p>
          <a:p>
            <a:pPr marL="0" marR="0">
              <a:lnSpc>
                <a:spcPct val="107000"/>
              </a:lnSpc>
              <a:spcBef>
                <a:spcPts val="0"/>
              </a:spcBef>
              <a:spcAft>
                <a:spcPts val="800"/>
              </a:spcAft>
            </a:pPr>
            <a:r>
              <a:rPr lang="en-US" sz="1200" dirty="0"/>
              <a:t>Kari: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 Scholars in Rural Health program identifies undergrads from rural Kansas who are interested in building successful future careers as primary care physicians serving underserved rural areas. Sophomores in college apply for the program and undergo an interview process. If accepted to the program, once a student complete its requirements, successfully graduates from their undergraduate institution, and passes the MCAT with a score of 500 or above, they are assured admission to KU School of Medicine.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 MEDPATH Post-Baccalaureate Program is a twelve-month program designed to strengthen the biological and social sciences foundation of students preparing for careers in medicine. MEDPATH exists to create an institutional environment of appreciation of diversity and is a part of an educational pipeline for underrepresented students. The program aims to recruit and retain diverse students, and ultimately develops culturally and linguistically competent physicians who will work to eliminate health disparities and promote health disparity research.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p>
          <a:p>
            <a:r>
              <a:rPr lang="en-US" sz="1200" dirty="0"/>
              <a:t>Tessa:  KUMC offers a variety of non-clinical and clinical DEI electives, including some that are in development.  Additionally, the School of Medicine is conducting a systematic review of its curriculum for instances of bias and ensuring our DHEI learning objectives are purposefully addressed.</a:t>
            </a:r>
          </a:p>
          <a:p>
            <a:endParaRPr lang="en-US" sz="1200" dirty="0"/>
          </a:p>
          <a:p>
            <a:pPr marL="0" marR="0" lvl="0" indent="0">
              <a:lnSpc>
                <a:spcPct val="107000"/>
              </a:lnSpc>
              <a:spcBef>
                <a:spcPts val="0"/>
              </a:spcBef>
              <a:spcAft>
                <a:spcPts val="0"/>
              </a:spcAft>
              <a:buFont typeface="Times New Roman" panose="02020603050405020304" pitchFamily="18" charset="0"/>
              <a:buNone/>
              <a:tabLst>
                <a:tab pos="457200" algn="l"/>
              </a:tabLst>
            </a:pPr>
            <a:r>
              <a:rPr lang="en-US" sz="1200" dirty="0"/>
              <a:t>Morgan: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 following are efforts led by students in hopes to create a more diverse medical student population and also engage local community in both Wichita and Kansas City.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Times New Roman" panose="02020603050405020304" pitchFamily="18" charset="0"/>
              <a:buNone/>
              <a:tabLst>
                <a:tab pos="457200" algn="l"/>
              </a:tabLst>
            </a:pP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Jaydoc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clinic is a free student led clinic has been serving uninsured and underinsured populations in the greater Kansas City area since 2003. The vision came from a third year medical student who saw the need for equitable care for a large portion of the community. This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cooncept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later came to the Wichita campus and a second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Jaydoc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clinic was established in the heart of downtown Wichita. Today there are two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Jaydoc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clinics serving local community members. To date there are hundreds of patients who have had access to healthcare thanks to these clinics. Along with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Jaydoc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include a variety of student led organizations that continue the campus goal to create a welcoming inclusive environment.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p>
          <a:p>
            <a:r>
              <a:rPr lang="en-US" sz="1200" dirty="0"/>
              <a:t>Samuel: </a:t>
            </a:r>
            <a:r>
              <a:rPr lang="en-US" sz="1200" b="1" u="none" baseline="0" dirty="0">
                <a:solidFill>
                  <a:srgbClr val="0563C1"/>
                </a:solidFill>
              </a:rPr>
              <a:t>Urban Scholar Program</a:t>
            </a:r>
            <a:r>
              <a:rPr lang="en-US" sz="1200" u="none" baseline="0" dirty="0">
                <a:solidFill>
                  <a:srgbClr val="0563C1"/>
                </a:solidFill>
              </a:rPr>
              <a:t> and </a:t>
            </a:r>
            <a:r>
              <a:rPr lang="en-US" sz="1200" b="1" u="none" baseline="0" dirty="0">
                <a:solidFill>
                  <a:srgbClr val="0563C1"/>
                </a:solidFill>
              </a:rPr>
              <a:t>Sheffield Scholar Program </a:t>
            </a:r>
            <a:endParaRPr lang="en-US" sz="1200" b="1" dirty="0"/>
          </a:p>
          <a:p>
            <a:endParaRPr lang="en-US" sz="1200" dirty="0"/>
          </a:p>
          <a:p>
            <a:pPr marL="0" marR="0">
              <a:lnSpc>
                <a:spcPct val="107000"/>
              </a:lnSpc>
              <a:spcBef>
                <a:spcPts val="0"/>
              </a:spcBef>
              <a:spcAft>
                <a:spcPts val="800"/>
              </a:spcAft>
            </a:pPr>
            <a:r>
              <a:rPr lang="en-US" sz="1200" dirty="0"/>
              <a:t>Colleen: </a:t>
            </a:r>
            <a:r>
              <a:rPr lang="en-US" sz="1200" dirty="0">
                <a:effectLst/>
                <a:latin typeface="Calibri" panose="020F0502020204030204" pitchFamily="34" charset="0"/>
                <a:ea typeface="Calibri" panose="020F0502020204030204" pitchFamily="34" charset="0"/>
                <a:cs typeface="Times New Roman" panose="02020603050405020304" pitchFamily="18" charset="0"/>
              </a:rPr>
              <a:t>One of the efforts our institution has made to create a more inclusive environment has been the creation of affinity groups.   These include:</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 group for faculty of color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(FOCUS – Faculty of Color United in Support)</a:t>
            </a:r>
            <a:r>
              <a:rPr lang="en-US" sz="1200" dirty="0">
                <a:effectLst/>
                <a:latin typeface="Calibri" panose="020F0502020204030204" pitchFamily="34" charset="0"/>
                <a:ea typeface="Calibri" panose="020F0502020204030204" pitchFamily="34" charset="0"/>
                <a:cs typeface="Times New Roman" panose="02020603050405020304" pitchFamily="18" charset="0"/>
              </a:rPr>
              <a:t>, providing a safe space to engage in meaningful dialogue and advance the understanding of both opportunities and challenges within our institution;</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 group for faculty, staff, and students interested in advocating for LGBTQIA+ individuals,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(PRISM)</a:t>
            </a:r>
            <a:r>
              <a:rPr lang="en-US" sz="1200" dirty="0">
                <a:effectLst/>
                <a:latin typeface="Calibri" panose="020F0502020204030204" pitchFamily="34" charset="0"/>
                <a:ea typeface="Calibri" panose="020F0502020204030204" pitchFamily="34" charset="0"/>
                <a:cs typeface="Times New Roman" panose="02020603050405020304" pitchFamily="18" charset="0"/>
              </a:rPr>
              <a:t> with overarching goals of enhancing visibility, fostering allyship, and empowering conversations that inspire systemic change;</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as well as a group for individuals who are visiting or have immigrated to the US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(INSPIRE – </a:t>
            </a:r>
            <a:r>
              <a:rPr lang="en-US" sz="1200" i="1" dirty="0" err="1">
                <a:effectLst/>
                <a:latin typeface="Calibri" panose="020F0502020204030204" pitchFamily="34" charset="0"/>
                <a:ea typeface="Calibri" panose="020F0502020204030204" pitchFamily="34" charset="0"/>
                <a:cs typeface="Times New Roman" panose="02020603050405020304" pitchFamily="18" charset="0"/>
              </a:rPr>
              <a:t>INternational</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Students and Professionals Interconnected in Research and Education)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providing a space to share their academic and lived experiences as members of our community.</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Julie: </a:t>
            </a:r>
            <a:r>
              <a:rPr lang="en-US" sz="1200" dirty="0">
                <a:effectLst/>
                <a:latin typeface="Calibri" panose="020F0502020204030204" pitchFamily="34" charset="0"/>
                <a:ea typeface="Calibri" panose="020F0502020204030204" pitchFamily="34" charset="0"/>
                <a:cs typeface="Times New Roman" panose="02020603050405020304" pitchFamily="18" charset="0"/>
              </a:rPr>
              <a:t>Trainings – Two trainings have become routine offerings across KUMC. A lot of medical schools  and other organizations offer Unconscious Bias training, so I won’t say much about that. Safe Zone, though, is an LGBTQ + ally development program. Both trainings have trained facilitators to facilitate routine delivery of the trainings, both of which are open to any interested members of the campus community.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AD7D3E3-4BBE-4429-90BE-0D62D0CB1F0B}" type="slidenum">
              <a:rPr lang="en-US" smtClean="0"/>
              <a:t>6</a:t>
            </a:fld>
            <a:endParaRPr lang="en-US"/>
          </a:p>
        </p:txBody>
      </p:sp>
    </p:spTree>
    <p:extLst>
      <p:ext uri="{BB962C8B-B14F-4D97-AF65-F5344CB8AC3E}">
        <p14:creationId xmlns:p14="http://schemas.microsoft.com/office/powerpoint/2010/main" val="3197764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Tessa:  Here are some other examples of activities on our campus – the School of Health Professions has a DEI-based podcast available on many platforms. We have hosted screenings and discussions on the documentary Black Men in White Coats, along with a six-part educational series on structural racism.  And Tori Gleason is a Master of Public Health student through our online Wichita campus who is working on projects to achieve health equity in the LGBTQ+ community in western rural Kansas.</a:t>
            </a:r>
          </a:p>
        </p:txBody>
      </p:sp>
      <p:sp>
        <p:nvSpPr>
          <p:cNvPr id="4" name="Slide Number Placeholder 3"/>
          <p:cNvSpPr>
            <a:spLocks noGrp="1"/>
          </p:cNvSpPr>
          <p:nvPr>
            <p:ph type="sldNum" sz="quarter" idx="5"/>
          </p:nvPr>
        </p:nvSpPr>
        <p:spPr/>
        <p:txBody>
          <a:bodyPr/>
          <a:lstStyle/>
          <a:p>
            <a:fld id="{6AD7D3E3-4BBE-4429-90BE-0D62D0CB1F0B}" type="slidenum">
              <a:rPr lang="en-US" smtClean="0"/>
              <a:t>7</a:t>
            </a:fld>
            <a:endParaRPr lang="en-US"/>
          </a:p>
        </p:txBody>
      </p:sp>
    </p:spTree>
    <p:extLst>
      <p:ext uri="{BB962C8B-B14F-4D97-AF65-F5344CB8AC3E}">
        <p14:creationId xmlns:p14="http://schemas.microsoft.com/office/powerpoint/2010/main" val="3031856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Tessa:  KUMC also coordinates events and programs to celebrate the heritage and diversity of our community members. Here are a couple examples of KUMC community member spotlights featuring members of our group today.</a:t>
            </a:r>
          </a:p>
        </p:txBody>
      </p:sp>
      <p:sp>
        <p:nvSpPr>
          <p:cNvPr id="4" name="Slide Number Placeholder 3"/>
          <p:cNvSpPr>
            <a:spLocks noGrp="1"/>
          </p:cNvSpPr>
          <p:nvPr>
            <p:ph type="sldNum" sz="quarter" idx="5"/>
          </p:nvPr>
        </p:nvSpPr>
        <p:spPr/>
        <p:txBody>
          <a:bodyPr/>
          <a:lstStyle/>
          <a:p>
            <a:fld id="{6AD7D3E3-4BBE-4429-90BE-0D62D0CB1F0B}" type="slidenum">
              <a:rPr lang="en-US" smtClean="0"/>
              <a:t>8</a:t>
            </a:fld>
            <a:endParaRPr lang="en-US"/>
          </a:p>
        </p:txBody>
      </p:sp>
    </p:spTree>
    <p:extLst>
      <p:ext uri="{BB962C8B-B14F-4D97-AF65-F5344CB8AC3E}">
        <p14:creationId xmlns:p14="http://schemas.microsoft.com/office/powerpoint/2010/main" val="4205752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Samuel: The DEI program on our campus started in late 2016 as a steering group that comprised of faculty, staff, and students who looked for ways to advance DEI initiatives on our campus.</a:t>
            </a:r>
          </a:p>
          <a:p>
            <a:endParaRPr lang="en-US" dirty="0"/>
          </a:p>
        </p:txBody>
      </p:sp>
      <p:sp>
        <p:nvSpPr>
          <p:cNvPr id="4" name="Slide Number Placeholder 3"/>
          <p:cNvSpPr>
            <a:spLocks noGrp="1"/>
          </p:cNvSpPr>
          <p:nvPr>
            <p:ph type="sldNum" sz="quarter" idx="5"/>
          </p:nvPr>
        </p:nvSpPr>
        <p:spPr/>
        <p:txBody>
          <a:bodyPr/>
          <a:lstStyle/>
          <a:p>
            <a:fld id="{6AD7D3E3-4BBE-4429-90BE-0D62D0CB1F0B}" type="slidenum">
              <a:rPr lang="en-US" smtClean="0"/>
              <a:t>9</a:t>
            </a:fld>
            <a:endParaRPr lang="en-US"/>
          </a:p>
        </p:txBody>
      </p:sp>
    </p:spTree>
    <p:extLst>
      <p:ext uri="{BB962C8B-B14F-4D97-AF65-F5344CB8AC3E}">
        <p14:creationId xmlns:p14="http://schemas.microsoft.com/office/powerpoint/2010/main" val="1103301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5C64-B29C-324B-9A54-13652B72669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801110-52DA-CF4A-84F5-84419C9195A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43895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61732-9207-7643-AE94-BAA8701E76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D086BE-5C1F-0748-AA2B-FDFF3CA599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0143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80385-890C-6E4F-9E87-866459D325F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9BD4F8-1B22-CF4A-91F3-1CF27303BAE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52996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E556-517E-F04D-BBDB-CD0F205672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8790F8-30A3-E246-A72A-746D0F41927B}"/>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AD1B94-2B13-9944-8BF0-21D26D9363EA}"/>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762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2935D-72DE-6743-AE5D-0BA1A8E0CCC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33DE9D-7801-3C42-AE6E-35D70186875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8B075-9814-8B4E-AD17-24D5F38D053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ACE30F-0D07-2645-A87E-667105BC7D0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9375C9-A31E-4E4B-A0A6-0959E7EC143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515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1B124-77A7-5544-B57F-C27893B0A51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1609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807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5C64-B29C-324B-9A54-13652B72669C}"/>
              </a:ext>
            </a:extLst>
          </p:cNvPr>
          <p:cNvSpPr>
            <a:spLocks noGrp="1"/>
          </p:cNvSpPr>
          <p:nvPr>
            <p:ph type="ctrTitle"/>
          </p:nvPr>
        </p:nvSpPr>
        <p:spPr>
          <a:xfrm>
            <a:off x="1143000" y="1122363"/>
            <a:ext cx="6858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7801110-52DA-CF4A-84F5-84419C9195A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49332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86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7E98C7-5EB2-864C-813A-DE49EA0621CB}"/>
              </a:ext>
            </a:extLst>
          </p:cNvPr>
          <p:cNvPicPr>
            <a:picLocks noChangeAspect="1"/>
          </p:cNvPicPr>
          <p:nvPr userDrawn="1"/>
        </p:nvPicPr>
        <p:blipFill>
          <a:blip r:embed="rId9"/>
          <a:stretch>
            <a:fillRect/>
          </a:stretch>
        </p:blipFill>
        <p:spPr>
          <a:xfrm>
            <a:off x="0" y="0"/>
            <a:ext cx="9144000" cy="6858000"/>
          </a:xfrm>
          <a:prstGeom prst="rect">
            <a:avLst/>
          </a:prstGeom>
        </p:spPr>
      </p:pic>
      <p:sp>
        <p:nvSpPr>
          <p:cNvPr id="2" name="Title Placeholder 1">
            <a:extLst>
              <a:ext uri="{FF2B5EF4-FFF2-40B4-BE49-F238E27FC236}">
                <a16:creationId xmlns:a16="http://schemas.microsoft.com/office/drawing/2014/main" id="{4E0FFF54-7042-5C44-B5DD-AEE0A8F70288}"/>
              </a:ext>
            </a:extLst>
          </p:cNvPr>
          <p:cNvSpPr>
            <a:spLocks noGrp="1"/>
          </p:cNvSpPr>
          <p:nvPr>
            <p:ph type="title"/>
          </p:nvPr>
        </p:nvSpPr>
        <p:spPr>
          <a:xfrm>
            <a:off x="628650" y="603664"/>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45F641E-DAF9-B745-A667-269867754E2D}"/>
              </a:ext>
            </a:extLst>
          </p:cNvPr>
          <p:cNvSpPr>
            <a:spLocks noGrp="1"/>
          </p:cNvSpPr>
          <p:nvPr>
            <p:ph type="body" idx="1"/>
          </p:nvPr>
        </p:nvSpPr>
        <p:spPr>
          <a:xfrm>
            <a:off x="628650" y="2064164"/>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03794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p:txStyles>
    <p:titleStyle>
      <a:lvl1pPr algn="l" defTabSz="914400" rtl="0" eaLnBrk="1" latinLnBrk="0" hangingPunct="1">
        <a:lnSpc>
          <a:spcPct val="90000"/>
        </a:lnSpc>
        <a:spcBef>
          <a:spcPct val="0"/>
        </a:spcBef>
        <a:buNone/>
        <a:defRPr sz="4000" b="1" i="0" kern="1200" spc="-150">
          <a:solidFill>
            <a:srgbClr val="C00000"/>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DBD7B2-9BD1-7140-A737-7DA367563F97}"/>
              </a:ext>
            </a:extLst>
          </p:cNvPr>
          <p:cNvPicPr>
            <a:picLocks noChangeAspect="1"/>
          </p:cNvPicPr>
          <p:nvPr userDrawn="1"/>
        </p:nvPicPr>
        <p:blipFill>
          <a:blip r:embed="rId4"/>
          <a:stretch>
            <a:fillRect/>
          </a:stretch>
        </p:blipFill>
        <p:spPr>
          <a:xfrm>
            <a:off x="0" y="0"/>
            <a:ext cx="9144000" cy="6858000"/>
          </a:xfrm>
          <a:prstGeom prst="rect">
            <a:avLst/>
          </a:prstGeom>
        </p:spPr>
      </p:pic>
      <p:sp>
        <p:nvSpPr>
          <p:cNvPr id="2" name="Title Placeholder 1">
            <a:extLst>
              <a:ext uri="{FF2B5EF4-FFF2-40B4-BE49-F238E27FC236}">
                <a16:creationId xmlns:a16="http://schemas.microsoft.com/office/drawing/2014/main" id="{4E0FFF54-7042-5C44-B5DD-AEE0A8F70288}"/>
              </a:ext>
            </a:extLst>
          </p:cNvPr>
          <p:cNvSpPr>
            <a:spLocks noGrp="1"/>
          </p:cNvSpPr>
          <p:nvPr>
            <p:ph type="title"/>
          </p:nvPr>
        </p:nvSpPr>
        <p:spPr>
          <a:xfrm>
            <a:off x="628650" y="603664"/>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45F641E-DAF9-B745-A667-269867754E2D}"/>
              </a:ext>
            </a:extLst>
          </p:cNvPr>
          <p:cNvSpPr>
            <a:spLocks noGrp="1"/>
          </p:cNvSpPr>
          <p:nvPr>
            <p:ph type="body" idx="1"/>
          </p:nvPr>
        </p:nvSpPr>
        <p:spPr>
          <a:xfrm>
            <a:off x="628650" y="2064164"/>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3954983"/>
      </p:ext>
    </p:extLst>
  </p:cSld>
  <p:clrMap bg1="lt1" tx1="dk1" bg2="lt2" tx2="dk2" accent1="accent1" accent2="accent2" accent3="accent3" accent4="accent4" accent5="accent5" accent6="accent6" hlink="hlink" folHlink="folHlink"/>
  <p:sldLayoutIdLst>
    <p:sldLayoutId id="2147483680" r:id="rId1"/>
    <p:sldLayoutId id="2147483686" r:id="rId2"/>
  </p:sldLayoutIdLst>
  <p:txStyles>
    <p:titleStyle>
      <a:lvl1pPr algn="l" defTabSz="914400" rtl="0" eaLnBrk="1" latinLnBrk="0" hangingPunct="1">
        <a:lnSpc>
          <a:spcPct val="90000"/>
        </a:lnSpc>
        <a:spcBef>
          <a:spcPct val="0"/>
        </a:spcBef>
        <a:buNone/>
        <a:defRPr sz="4000" b="1" i="0" kern="1200" spc="-150">
          <a:solidFill>
            <a:schemeClr val="bg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kumc.edu/diversity/resources/diversity-equity-and-inclusion-toolkit.html"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9506D-B775-2248-B205-78F26DF6B544}"/>
              </a:ext>
            </a:extLst>
          </p:cNvPr>
          <p:cNvSpPr>
            <a:spLocks noGrp="1"/>
          </p:cNvSpPr>
          <p:nvPr>
            <p:ph type="ctrTitle"/>
          </p:nvPr>
        </p:nvSpPr>
        <p:spPr>
          <a:xfrm>
            <a:off x="461555" y="542834"/>
            <a:ext cx="8238308" cy="2387600"/>
          </a:xfrm>
        </p:spPr>
        <p:txBody>
          <a:bodyPr>
            <a:normAutofit/>
          </a:bodyPr>
          <a:lstStyle/>
          <a:p>
            <a:r>
              <a:rPr lang="en-US" sz="4800" dirty="0">
                <a:effectLst/>
                <a:latin typeface="Calibri" panose="020F0502020204030204" pitchFamily="34" charset="0"/>
                <a:ea typeface="Calibri" panose="020F0502020204030204" pitchFamily="34" charset="0"/>
              </a:rPr>
              <a:t>Diversity, Equity, and Inclusion in Academic Medicine: </a:t>
            </a:r>
            <a:br>
              <a:rPr lang="en-US" sz="4800" dirty="0">
                <a:effectLst/>
                <a:latin typeface="Calibri" panose="020F0502020204030204" pitchFamily="34" charset="0"/>
                <a:ea typeface="Calibri" panose="020F0502020204030204" pitchFamily="34" charset="0"/>
              </a:rPr>
            </a:br>
            <a:r>
              <a:rPr lang="en-US" sz="4800" dirty="0">
                <a:effectLst/>
                <a:latin typeface="Calibri" panose="020F0502020204030204" pitchFamily="34" charset="0"/>
                <a:ea typeface="Calibri" panose="020F0502020204030204" pitchFamily="34" charset="0"/>
              </a:rPr>
              <a:t>Moving from Awareness to Action</a:t>
            </a:r>
            <a:endParaRPr lang="en-US" sz="16600" dirty="0"/>
          </a:p>
        </p:txBody>
      </p:sp>
      <p:sp>
        <p:nvSpPr>
          <p:cNvPr id="3" name="Subtitle 2">
            <a:extLst>
              <a:ext uri="{FF2B5EF4-FFF2-40B4-BE49-F238E27FC236}">
                <a16:creationId xmlns:a16="http://schemas.microsoft.com/office/drawing/2014/main" id="{EE3AFDB7-7CF9-CD41-8503-687150226614}"/>
              </a:ext>
            </a:extLst>
          </p:cNvPr>
          <p:cNvSpPr>
            <a:spLocks noGrp="1"/>
          </p:cNvSpPr>
          <p:nvPr>
            <p:ph type="subTitle" idx="1"/>
          </p:nvPr>
        </p:nvSpPr>
        <p:spPr>
          <a:xfrm>
            <a:off x="1112520" y="5146765"/>
            <a:ext cx="6858000" cy="834162"/>
          </a:xfrm>
        </p:spPr>
        <p:txBody>
          <a:bodyPr>
            <a:normAutofit fontScale="47500" lnSpcReduction="20000"/>
          </a:bodyPr>
          <a:lstStyle/>
          <a:p>
            <a:endParaRPr lang="en-US" dirty="0"/>
          </a:p>
          <a:p>
            <a:r>
              <a:rPr lang="en-US" sz="3400" dirty="0"/>
              <a:t>University of Kansas School of Medicine- Wichita</a:t>
            </a:r>
          </a:p>
          <a:p>
            <a:r>
              <a:rPr lang="en-US" sz="3400" dirty="0"/>
              <a:t>Departments of Family &amp; Community Medicine, Pediatrics, and Faculty Affairs</a:t>
            </a:r>
          </a:p>
          <a:p>
            <a:endParaRPr lang="en-US" sz="3400" dirty="0"/>
          </a:p>
        </p:txBody>
      </p:sp>
      <p:graphicFrame>
        <p:nvGraphicFramePr>
          <p:cNvPr id="4" name="Table 4">
            <a:extLst>
              <a:ext uri="{FF2B5EF4-FFF2-40B4-BE49-F238E27FC236}">
                <a16:creationId xmlns:a16="http://schemas.microsoft.com/office/drawing/2014/main" id="{679B8E22-B340-4783-B0A8-98D1609C7D3F}"/>
              </a:ext>
            </a:extLst>
          </p:cNvPr>
          <p:cNvGraphicFramePr>
            <a:graphicFrameLocks noGrp="1"/>
          </p:cNvGraphicFramePr>
          <p:nvPr>
            <p:extLst>
              <p:ext uri="{D42A27DB-BD31-4B8C-83A1-F6EECF244321}">
                <p14:modId xmlns:p14="http://schemas.microsoft.com/office/powerpoint/2010/main" val="2552289315"/>
              </p:ext>
            </p:extLst>
          </p:nvPr>
        </p:nvGraphicFramePr>
        <p:xfrm>
          <a:off x="1236617" y="3443514"/>
          <a:ext cx="6609806" cy="1584960"/>
        </p:xfrm>
        <a:graphic>
          <a:graphicData uri="http://schemas.openxmlformats.org/drawingml/2006/table">
            <a:tbl>
              <a:tblPr firstRow="1" bandRow="1">
                <a:tableStyleId>{5C22544A-7EE6-4342-B048-85BDC9FD1C3A}</a:tableStyleId>
              </a:tblPr>
              <a:tblGrid>
                <a:gridCol w="3335383">
                  <a:extLst>
                    <a:ext uri="{9D8B030D-6E8A-4147-A177-3AD203B41FA5}">
                      <a16:colId xmlns:a16="http://schemas.microsoft.com/office/drawing/2014/main" val="1347182739"/>
                    </a:ext>
                  </a:extLst>
                </a:gridCol>
                <a:gridCol w="3274423">
                  <a:extLst>
                    <a:ext uri="{9D8B030D-6E8A-4147-A177-3AD203B41FA5}">
                      <a16:colId xmlns:a16="http://schemas.microsoft.com/office/drawing/2014/main" val="4209948941"/>
                    </a:ext>
                  </a:extLst>
                </a:gridCol>
              </a:tblGrid>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latin typeface="Calibri (Body)"/>
                        </a:rPr>
                        <a:t>Tessa Rohrberg, MD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latin typeface="Calibri (Body)"/>
                        </a:rPr>
                        <a:t>Kari Nilsen, PhD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1200652"/>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latin typeface="Calibri (Body)"/>
                        </a:rPr>
                        <a:t>Lynn Fisher, MD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latin typeface="Calibri (Body)"/>
                        </a:rPr>
                        <a:t>Colleen Loo-Gross, MD MPH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3868088"/>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latin typeface="Calibri (Body)"/>
                        </a:rPr>
                        <a:t>Samuel Ofei-Dodoo, PhD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latin typeface="Calibri (Body)"/>
                        </a:rPr>
                        <a:t>Morgan Weiler, MS4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5578127"/>
                  </a:ext>
                </a:extLst>
              </a:tr>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latin typeface="Calibri (Body)"/>
                        </a:rPr>
                        <a:t>Julie Galliart, EdD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116071937"/>
                  </a:ext>
                </a:extLst>
              </a:tr>
            </a:tbl>
          </a:graphicData>
        </a:graphic>
      </p:graphicFrame>
    </p:spTree>
    <p:extLst>
      <p:ext uri="{BB962C8B-B14F-4D97-AF65-F5344CB8AC3E}">
        <p14:creationId xmlns:p14="http://schemas.microsoft.com/office/powerpoint/2010/main" val="3297253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7D1E8-9A1F-4194-BFF1-074F85A7FFE0}"/>
              </a:ext>
            </a:extLst>
          </p:cNvPr>
          <p:cNvSpPr>
            <a:spLocks noGrp="1"/>
          </p:cNvSpPr>
          <p:nvPr>
            <p:ph type="title"/>
          </p:nvPr>
        </p:nvSpPr>
        <p:spPr/>
        <p:txBody>
          <a:bodyPr/>
          <a:lstStyle/>
          <a:p>
            <a:r>
              <a:rPr lang="en-US" dirty="0"/>
              <a:t>KUMC-Wichita DEI Survey (2021)</a:t>
            </a:r>
          </a:p>
        </p:txBody>
      </p:sp>
      <p:sp>
        <p:nvSpPr>
          <p:cNvPr id="5" name="Content Placeholder 4">
            <a:extLst>
              <a:ext uri="{FF2B5EF4-FFF2-40B4-BE49-F238E27FC236}">
                <a16:creationId xmlns:a16="http://schemas.microsoft.com/office/drawing/2014/main" id="{263EA85D-FA6A-4328-A310-B7D2682954F5}"/>
              </a:ext>
            </a:extLst>
          </p:cNvPr>
          <p:cNvSpPr>
            <a:spLocks noGrp="1"/>
          </p:cNvSpPr>
          <p:nvPr>
            <p:ph idx="1"/>
          </p:nvPr>
        </p:nvSpPr>
        <p:spPr>
          <a:xfrm>
            <a:off x="628650" y="1692024"/>
            <a:ext cx="7886700" cy="4562311"/>
          </a:xfrm>
        </p:spPr>
        <p:txBody>
          <a:bodyPr>
            <a:normAutofit/>
          </a:bodyPr>
          <a:lstStyle/>
          <a:p>
            <a:pPr>
              <a:spcAft>
                <a:spcPts val="600"/>
              </a:spcAft>
            </a:pPr>
            <a:r>
              <a:rPr lang="en-US" dirty="0"/>
              <a:t>Mixture of students, faculty, and staff (</a:t>
            </a:r>
            <a:r>
              <a:rPr lang="en-US" i="1" dirty="0"/>
              <a:t>N</a:t>
            </a:r>
            <a:r>
              <a:rPr lang="en-US" dirty="0"/>
              <a:t> = 130)</a:t>
            </a:r>
          </a:p>
          <a:p>
            <a:pPr lvl="1">
              <a:spcAft>
                <a:spcPts val="600"/>
              </a:spcAft>
            </a:pPr>
            <a:r>
              <a:rPr lang="en-US" dirty="0"/>
              <a:t>Majority had not attended DEI events on any campus or virtually</a:t>
            </a:r>
          </a:p>
        </p:txBody>
      </p:sp>
    </p:spTree>
    <p:extLst>
      <p:ext uri="{BB962C8B-B14F-4D97-AF65-F5344CB8AC3E}">
        <p14:creationId xmlns:p14="http://schemas.microsoft.com/office/powerpoint/2010/main" val="376254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313D-F519-4810-BDAC-041123F6AF38}"/>
              </a:ext>
            </a:extLst>
          </p:cNvPr>
          <p:cNvSpPr>
            <a:spLocks noGrp="1"/>
          </p:cNvSpPr>
          <p:nvPr>
            <p:ph type="title"/>
          </p:nvPr>
        </p:nvSpPr>
        <p:spPr/>
        <p:txBody>
          <a:bodyPr/>
          <a:lstStyle/>
          <a:p>
            <a:r>
              <a:rPr lang="en-US" dirty="0"/>
              <a:t>KUMC-Wichita Survey Themes</a:t>
            </a:r>
          </a:p>
        </p:txBody>
      </p:sp>
      <p:sp>
        <p:nvSpPr>
          <p:cNvPr id="3" name="Content Placeholder 2">
            <a:extLst>
              <a:ext uri="{FF2B5EF4-FFF2-40B4-BE49-F238E27FC236}">
                <a16:creationId xmlns:a16="http://schemas.microsoft.com/office/drawing/2014/main" id="{66A77B11-5F08-4A0F-A201-BA0590CE3168}"/>
              </a:ext>
            </a:extLst>
          </p:cNvPr>
          <p:cNvSpPr>
            <a:spLocks noGrp="1"/>
          </p:cNvSpPr>
          <p:nvPr>
            <p:ph idx="1"/>
          </p:nvPr>
        </p:nvSpPr>
        <p:spPr/>
        <p:txBody>
          <a:bodyPr/>
          <a:lstStyle/>
          <a:p>
            <a:r>
              <a:rPr lang="en-US" dirty="0"/>
              <a:t>Keep building awareness, but add action-oriented programming</a:t>
            </a:r>
            <a:br>
              <a:rPr lang="en-US" dirty="0"/>
            </a:br>
            <a:endParaRPr lang="en-US" dirty="0"/>
          </a:p>
          <a:p>
            <a:r>
              <a:rPr lang="en-US" dirty="0"/>
              <a:t>Increase exposure to experts and those with lived experiences</a:t>
            </a:r>
            <a:br>
              <a:rPr lang="en-US" dirty="0"/>
            </a:br>
            <a:endParaRPr lang="en-US" dirty="0"/>
          </a:p>
          <a:p>
            <a:r>
              <a:rPr lang="en-US" dirty="0"/>
              <a:t>Model inclusion and support departmental DEI efforts</a:t>
            </a:r>
          </a:p>
        </p:txBody>
      </p:sp>
    </p:spTree>
    <p:extLst>
      <p:ext uri="{BB962C8B-B14F-4D97-AF65-F5344CB8AC3E}">
        <p14:creationId xmlns:p14="http://schemas.microsoft.com/office/powerpoint/2010/main" val="2477092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AEEDD-124D-4126-8B21-2F7299B8C1A9}"/>
              </a:ext>
            </a:extLst>
          </p:cNvPr>
          <p:cNvSpPr>
            <a:spLocks noGrp="1"/>
          </p:cNvSpPr>
          <p:nvPr>
            <p:ph type="title"/>
          </p:nvPr>
        </p:nvSpPr>
        <p:spPr/>
        <p:txBody>
          <a:bodyPr/>
          <a:lstStyle/>
          <a:p>
            <a:r>
              <a:rPr lang="en-US" dirty="0"/>
              <a:t>KUMC-Wichita Current Efforts</a:t>
            </a:r>
          </a:p>
        </p:txBody>
      </p:sp>
      <p:sp>
        <p:nvSpPr>
          <p:cNvPr id="3" name="Content Placeholder 2">
            <a:extLst>
              <a:ext uri="{FF2B5EF4-FFF2-40B4-BE49-F238E27FC236}">
                <a16:creationId xmlns:a16="http://schemas.microsoft.com/office/drawing/2014/main" id="{809027A8-5719-453F-A865-21E942F535D6}"/>
              </a:ext>
            </a:extLst>
          </p:cNvPr>
          <p:cNvSpPr>
            <a:spLocks noGrp="1"/>
          </p:cNvSpPr>
          <p:nvPr>
            <p:ph sz="half" idx="1"/>
          </p:nvPr>
        </p:nvSpPr>
        <p:spPr/>
        <p:txBody>
          <a:bodyPr>
            <a:normAutofit/>
          </a:bodyPr>
          <a:lstStyle/>
          <a:p>
            <a:r>
              <a:rPr lang="en-US" dirty="0"/>
              <a:t>‘Advancing DEI’ noon meetings</a:t>
            </a:r>
          </a:p>
          <a:p>
            <a:r>
              <a:rPr lang="en-US" dirty="0"/>
              <a:t>Community projects</a:t>
            </a:r>
          </a:p>
          <a:p>
            <a:r>
              <a:rPr lang="en-US" dirty="0"/>
              <a:t>Community of Practice</a:t>
            </a:r>
          </a:p>
          <a:p>
            <a:r>
              <a:rPr lang="en-US" dirty="0"/>
              <a:t>Additional training</a:t>
            </a:r>
          </a:p>
          <a:p>
            <a:pPr lvl="1"/>
            <a:r>
              <a:rPr lang="en-US" dirty="0"/>
              <a:t>Addressing Microaggressions</a:t>
            </a:r>
          </a:p>
          <a:p>
            <a:pPr marL="0"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F9553D11-806B-46EF-B94B-AEA50FBB9467}"/>
              </a:ext>
            </a:extLst>
          </p:cNvPr>
          <p:cNvSpPr>
            <a:spLocks noGrp="1"/>
          </p:cNvSpPr>
          <p:nvPr>
            <p:ph sz="half" idx="2"/>
          </p:nvPr>
        </p:nvSpPr>
        <p:spPr>
          <a:xfrm>
            <a:off x="4648200" y="1825625"/>
            <a:ext cx="3996070" cy="4351338"/>
          </a:xfrm>
        </p:spPr>
        <p:txBody>
          <a:bodyPr>
            <a:normAutofit/>
          </a:bodyPr>
          <a:lstStyle/>
          <a:p>
            <a:r>
              <a:rPr lang="en-US" dirty="0"/>
              <a:t>Mentorship</a:t>
            </a:r>
          </a:p>
          <a:p>
            <a:r>
              <a:rPr lang="en-US" dirty="0"/>
              <a:t>FMIG Social Justice</a:t>
            </a:r>
          </a:p>
          <a:p>
            <a:r>
              <a:rPr lang="en-US" dirty="0"/>
              <a:t>Research and outreach</a:t>
            </a:r>
          </a:p>
        </p:txBody>
      </p:sp>
    </p:spTree>
    <p:extLst>
      <p:ext uri="{BB962C8B-B14F-4D97-AF65-F5344CB8AC3E}">
        <p14:creationId xmlns:p14="http://schemas.microsoft.com/office/powerpoint/2010/main" val="2307434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posing for a photo in front of a truck&#10;&#10;Description automatically generated">
            <a:extLst>
              <a:ext uri="{FF2B5EF4-FFF2-40B4-BE49-F238E27FC236}">
                <a16:creationId xmlns:a16="http://schemas.microsoft.com/office/drawing/2014/main" id="{135FB3D1-578D-490B-9F45-A2DB0520A8D3}"/>
              </a:ext>
            </a:extLst>
          </p:cNvPr>
          <p:cNvPicPr>
            <a:picLocks noGrp="1" noChangeAspect="1"/>
          </p:cNvPicPr>
          <p:nvPr>
            <p:ph sz="half" idx="1"/>
          </p:nvPr>
        </p:nvPicPr>
        <p:blipFill>
          <a:blip r:embed="rId3"/>
          <a:stretch>
            <a:fillRect/>
          </a:stretch>
        </p:blipFill>
        <p:spPr>
          <a:xfrm>
            <a:off x="133350" y="1419792"/>
            <a:ext cx="4914900" cy="3688206"/>
          </a:xfrm>
        </p:spPr>
      </p:pic>
      <p:pic>
        <p:nvPicPr>
          <p:cNvPr id="8" name="Picture 7" descr="A picture containing outdoor, tree, sky, farm machine&#10;&#10;Description automatically generated">
            <a:extLst>
              <a:ext uri="{FF2B5EF4-FFF2-40B4-BE49-F238E27FC236}">
                <a16:creationId xmlns:a16="http://schemas.microsoft.com/office/drawing/2014/main" id="{BF80077E-B744-4F8B-A9F8-F83FE770158B}"/>
              </a:ext>
            </a:extLst>
          </p:cNvPr>
          <p:cNvPicPr>
            <a:picLocks noChangeAspect="1"/>
          </p:cNvPicPr>
          <p:nvPr/>
        </p:nvPicPr>
        <p:blipFill>
          <a:blip r:embed="rId4"/>
          <a:stretch>
            <a:fillRect/>
          </a:stretch>
        </p:blipFill>
        <p:spPr>
          <a:xfrm>
            <a:off x="5099348" y="571500"/>
            <a:ext cx="3902638" cy="5200650"/>
          </a:xfrm>
          <a:prstGeom prst="rect">
            <a:avLst/>
          </a:prstGeom>
        </p:spPr>
      </p:pic>
    </p:spTree>
    <p:extLst>
      <p:ext uri="{BB962C8B-B14F-4D97-AF65-F5344CB8AC3E}">
        <p14:creationId xmlns:p14="http://schemas.microsoft.com/office/powerpoint/2010/main" val="1286844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AEEDD-124D-4126-8B21-2F7299B8C1A9}"/>
              </a:ext>
            </a:extLst>
          </p:cNvPr>
          <p:cNvSpPr>
            <a:spLocks noGrp="1"/>
          </p:cNvSpPr>
          <p:nvPr>
            <p:ph type="title"/>
          </p:nvPr>
        </p:nvSpPr>
        <p:spPr/>
        <p:txBody>
          <a:bodyPr/>
          <a:lstStyle/>
          <a:p>
            <a:r>
              <a:rPr lang="en-US" dirty="0"/>
              <a:t>KUMC-Wichita Current Efforts</a:t>
            </a:r>
          </a:p>
        </p:txBody>
      </p:sp>
      <p:sp>
        <p:nvSpPr>
          <p:cNvPr id="3" name="Content Placeholder 2">
            <a:extLst>
              <a:ext uri="{FF2B5EF4-FFF2-40B4-BE49-F238E27FC236}">
                <a16:creationId xmlns:a16="http://schemas.microsoft.com/office/drawing/2014/main" id="{809027A8-5719-453F-A865-21E942F535D6}"/>
              </a:ext>
            </a:extLst>
          </p:cNvPr>
          <p:cNvSpPr>
            <a:spLocks noGrp="1"/>
          </p:cNvSpPr>
          <p:nvPr>
            <p:ph sz="half" idx="1"/>
          </p:nvPr>
        </p:nvSpPr>
        <p:spPr/>
        <p:txBody>
          <a:bodyPr>
            <a:normAutofit/>
          </a:bodyPr>
          <a:lstStyle/>
          <a:p>
            <a:r>
              <a:rPr lang="en-US" dirty="0"/>
              <a:t>‘Advancing DEI’ noon meetings</a:t>
            </a:r>
          </a:p>
          <a:p>
            <a:r>
              <a:rPr lang="en-US" dirty="0"/>
              <a:t>Community projects</a:t>
            </a:r>
          </a:p>
          <a:p>
            <a:r>
              <a:rPr lang="en-US" dirty="0"/>
              <a:t>Community of Practice</a:t>
            </a:r>
          </a:p>
          <a:p>
            <a:r>
              <a:rPr lang="en-US" dirty="0"/>
              <a:t>Additional training</a:t>
            </a:r>
          </a:p>
          <a:p>
            <a:pPr lvl="1"/>
            <a:r>
              <a:rPr lang="en-US" dirty="0"/>
              <a:t>Addressing Microaggressions</a:t>
            </a:r>
          </a:p>
          <a:p>
            <a:pPr marL="0"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F9553D11-806B-46EF-B94B-AEA50FBB9467}"/>
              </a:ext>
            </a:extLst>
          </p:cNvPr>
          <p:cNvSpPr>
            <a:spLocks noGrp="1"/>
          </p:cNvSpPr>
          <p:nvPr>
            <p:ph sz="half" idx="2"/>
          </p:nvPr>
        </p:nvSpPr>
        <p:spPr>
          <a:xfrm>
            <a:off x="4648200" y="1825625"/>
            <a:ext cx="3996070" cy="4351338"/>
          </a:xfrm>
        </p:spPr>
        <p:txBody>
          <a:bodyPr>
            <a:normAutofit/>
          </a:bodyPr>
          <a:lstStyle/>
          <a:p>
            <a:r>
              <a:rPr lang="en-US" dirty="0"/>
              <a:t>Mentorship</a:t>
            </a:r>
          </a:p>
          <a:p>
            <a:r>
              <a:rPr lang="en-US" dirty="0"/>
              <a:t>FMIG Social Justice</a:t>
            </a:r>
          </a:p>
          <a:p>
            <a:r>
              <a:rPr lang="en-US" dirty="0"/>
              <a:t>Research and outreach</a:t>
            </a:r>
          </a:p>
        </p:txBody>
      </p:sp>
    </p:spTree>
    <p:extLst>
      <p:ext uri="{BB962C8B-B14F-4D97-AF65-F5344CB8AC3E}">
        <p14:creationId xmlns:p14="http://schemas.microsoft.com/office/powerpoint/2010/main" val="271616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BBCD5-CE61-4302-94CC-91B07B4DB719}"/>
              </a:ext>
            </a:extLst>
          </p:cNvPr>
          <p:cNvSpPr>
            <a:spLocks noGrp="1"/>
          </p:cNvSpPr>
          <p:nvPr>
            <p:ph type="title"/>
          </p:nvPr>
        </p:nvSpPr>
        <p:spPr/>
        <p:txBody>
          <a:bodyPr/>
          <a:lstStyle/>
          <a:p>
            <a:r>
              <a:rPr lang="en-US" dirty="0"/>
              <a:t>KUMC Projects in Development</a:t>
            </a:r>
          </a:p>
        </p:txBody>
      </p:sp>
      <p:sp>
        <p:nvSpPr>
          <p:cNvPr id="3" name="Content Placeholder 2">
            <a:extLst>
              <a:ext uri="{FF2B5EF4-FFF2-40B4-BE49-F238E27FC236}">
                <a16:creationId xmlns:a16="http://schemas.microsoft.com/office/drawing/2014/main" id="{A8132F45-0F60-41B5-84AF-F413C7B03A04}"/>
              </a:ext>
            </a:extLst>
          </p:cNvPr>
          <p:cNvSpPr>
            <a:spLocks noGrp="1"/>
          </p:cNvSpPr>
          <p:nvPr>
            <p:ph sz="half" idx="1"/>
          </p:nvPr>
        </p:nvSpPr>
        <p:spPr/>
        <p:txBody>
          <a:bodyPr>
            <a:normAutofit/>
          </a:bodyPr>
          <a:lstStyle/>
          <a:p>
            <a:r>
              <a:rPr lang="en-US" dirty="0"/>
              <a:t>Social Justice Toolkit</a:t>
            </a:r>
          </a:p>
          <a:p>
            <a:r>
              <a:rPr lang="en-US" dirty="0"/>
              <a:t>REPAIR project</a:t>
            </a:r>
          </a:p>
          <a:p>
            <a:r>
              <a:rPr lang="en-US" dirty="0"/>
              <a:t>Center for African American/Black Health</a:t>
            </a:r>
          </a:p>
          <a:p>
            <a:r>
              <a:rPr lang="en-US" dirty="0"/>
              <a:t>Center for Rural Health</a:t>
            </a:r>
          </a:p>
          <a:p>
            <a:endParaRPr lang="en-US" dirty="0"/>
          </a:p>
          <a:p>
            <a:pPr marL="0" indent="0">
              <a:buNone/>
            </a:pPr>
            <a:endParaRPr lang="en-US" dirty="0"/>
          </a:p>
          <a:p>
            <a:endParaRPr lang="en-US" dirty="0"/>
          </a:p>
        </p:txBody>
      </p:sp>
      <p:sp>
        <p:nvSpPr>
          <p:cNvPr id="4" name="Content Placeholder 3">
            <a:extLst>
              <a:ext uri="{FF2B5EF4-FFF2-40B4-BE49-F238E27FC236}">
                <a16:creationId xmlns:a16="http://schemas.microsoft.com/office/drawing/2014/main" id="{DDE4DBDD-74A6-4CA7-BF3C-05AFB050D45B}"/>
              </a:ext>
            </a:extLst>
          </p:cNvPr>
          <p:cNvSpPr>
            <a:spLocks noGrp="1"/>
          </p:cNvSpPr>
          <p:nvPr>
            <p:ph sz="half" idx="2"/>
          </p:nvPr>
        </p:nvSpPr>
        <p:spPr>
          <a:xfrm>
            <a:off x="4648199" y="1825625"/>
            <a:ext cx="4033463" cy="4351338"/>
          </a:xfrm>
        </p:spPr>
        <p:txBody>
          <a:bodyPr>
            <a:normAutofit/>
          </a:bodyPr>
          <a:lstStyle/>
          <a:p>
            <a:pPr lvl="1"/>
            <a:endParaRPr lang="en-US" dirty="0"/>
          </a:p>
          <a:p>
            <a:endParaRPr lang="en-US" dirty="0"/>
          </a:p>
        </p:txBody>
      </p:sp>
    </p:spTree>
    <p:extLst>
      <p:ext uri="{BB962C8B-B14F-4D97-AF65-F5344CB8AC3E}">
        <p14:creationId xmlns:p14="http://schemas.microsoft.com/office/powerpoint/2010/main" val="798768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AD9B6-6099-4AA5-B551-CE16699987DD}"/>
              </a:ext>
            </a:extLst>
          </p:cNvPr>
          <p:cNvSpPr>
            <a:spLocks noGrp="1"/>
          </p:cNvSpPr>
          <p:nvPr>
            <p:ph type="title"/>
          </p:nvPr>
        </p:nvSpPr>
        <p:spPr/>
        <p:txBody>
          <a:bodyPr/>
          <a:lstStyle/>
          <a:p>
            <a:r>
              <a:rPr lang="en-US" dirty="0"/>
              <a:t>Questions for Thought</a:t>
            </a:r>
          </a:p>
        </p:txBody>
      </p:sp>
      <p:sp>
        <p:nvSpPr>
          <p:cNvPr id="5" name="Content Placeholder 4">
            <a:extLst>
              <a:ext uri="{FF2B5EF4-FFF2-40B4-BE49-F238E27FC236}">
                <a16:creationId xmlns:a16="http://schemas.microsoft.com/office/drawing/2014/main" id="{14926BF5-99D7-4AAB-A55C-31F5B2C58D73}"/>
              </a:ext>
            </a:extLst>
          </p:cNvPr>
          <p:cNvSpPr>
            <a:spLocks noGrp="1"/>
          </p:cNvSpPr>
          <p:nvPr>
            <p:ph idx="1"/>
          </p:nvPr>
        </p:nvSpPr>
        <p:spPr>
          <a:xfrm>
            <a:off x="628650" y="1658679"/>
            <a:ext cx="7886700" cy="4756823"/>
          </a:xfrm>
        </p:spPr>
        <p:txBody>
          <a:bodyPr>
            <a:normAutofit lnSpcReduction="10000"/>
          </a:bodyPr>
          <a:lstStyle/>
          <a:p>
            <a:pPr marL="169863" marR="0" indent="-169863">
              <a:lnSpc>
                <a:spcPct val="100000"/>
              </a:lnSpc>
              <a:spcBef>
                <a:spcPts val="600"/>
              </a:spcBef>
              <a:spcAft>
                <a:spcPts val="600"/>
              </a:spcAft>
            </a:pPr>
            <a:r>
              <a:rPr lang="en-US" sz="2400" spc="10" dirty="0">
                <a:effectLst/>
                <a:ea typeface="Times New Roman" panose="02020603050405020304" pitchFamily="18" charset="0"/>
                <a:cs typeface="Times New Roman" panose="02020603050405020304" pitchFamily="18" charset="0"/>
              </a:rPr>
              <a:t>What has your institution successfully done to increase awareness of DEI? </a:t>
            </a:r>
          </a:p>
          <a:p>
            <a:pPr marL="627063" lvl="1" indent="-169863">
              <a:lnSpc>
                <a:spcPct val="100000"/>
              </a:lnSpc>
              <a:spcBef>
                <a:spcPts val="600"/>
              </a:spcBef>
              <a:spcAft>
                <a:spcPts val="600"/>
              </a:spcAft>
            </a:pPr>
            <a:r>
              <a:rPr lang="en-US" sz="2000" spc="10" dirty="0">
                <a:effectLst/>
                <a:ea typeface="Times New Roman" panose="02020603050405020304" pitchFamily="18" charset="0"/>
                <a:cs typeface="Times New Roman" panose="02020603050405020304" pitchFamily="18" charset="0"/>
              </a:rPr>
              <a:t>What are some of the most well received events or programming? </a:t>
            </a:r>
          </a:p>
          <a:p>
            <a:pPr marL="627063" lvl="1" indent="-169863">
              <a:lnSpc>
                <a:spcPct val="100000"/>
              </a:lnSpc>
              <a:spcBef>
                <a:spcPts val="600"/>
              </a:spcBef>
              <a:spcAft>
                <a:spcPts val="600"/>
              </a:spcAft>
            </a:pPr>
            <a:r>
              <a:rPr lang="en-US" sz="2000" spc="10" dirty="0">
                <a:effectLst/>
                <a:ea typeface="Times New Roman" panose="02020603050405020304" pitchFamily="18" charset="0"/>
                <a:cs typeface="Times New Roman" panose="02020603050405020304" pitchFamily="18" charset="0"/>
              </a:rPr>
              <a:t>What has not worked or been well received?</a:t>
            </a:r>
            <a:endParaRPr lang="en-US" sz="2000" dirty="0">
              <a:ea typeface="Times New Roman" panose="02020603050405020304" pitchFamily="18" charset="0"/>
              <a:cs typeface="Times New Roman" panose="02020603050405020304" pitchFamily="18" charset="0"/>
            </a:endParaRPr>
          </a:p>
          <a:p>
            <a:pPr marL="169863" marR="0" indent="-169863">
              <a:lnSpc>
                <a:spcPct val="100000"/>
              </a:lnSpc>
              <a:spcBef>
                <a:spcPts val="600"/>
              </a:spcBef>
              <a:spcAft>
                <a:spcPts val="600"/>
              </a:spcAft>
            </a:pPr>
            <a:r>
              <a:rPr lang="en-US" sz="2400" spc="10" dirty="0">
                <a:effectLst/>
                <a:ea typeface="Times New Roman" panose="02020603050405020304" pitchFamily="18" charset="0"/>
                <a:cs typeface="Times New Roman" panose="02020603050405020304" pitchFamily="18" charset="0"/>
              </a:rPr>
              <a:t>What has been successful at increasing the number of URM students, residents, faculty, or staff at your institution?</a:t>
            </a:r>
            <a:endParaRPr lang="en-US" sz="2400" dirty="0">
              <a:ea typeface="Times New Roman" panose="02020603050405020304" pitchFamily="18" charset="0"/>
              <a:cs typeface="Times New Roman" panose="02020603050405020304" pitchFamily="18" charset="0"/>
            </a:endParaRPr>
          </a:p>
          <a:p>
            <a:pPr marL="169863" marR="0" indent="-169863">
              <a:lnSpc>
                <a:spcPct val="100000"/>
              </a:lnSpc>
              <a:spcBef>
                <a:spcPts val="600"/>
              </a:spcBef>
              <a:spcAft>
                <a:spcPts val="600"/>
              </a:spcAft>
            </a:pPr>
            <a:r>
              <a:rPr lang="en-US" sz="2400" spc="10" dirty="0">
                <a:effectLst/>
                <a:ea typeface="Times New Roman" panose="02020603050405020304" pitchFamily="18" charset="0"/>
                <a:cs typeface="Times New Roman" panose="02020603050405020304" pitchFamily="18" charset="0"/>
              </a:rPr>
              <a:t>What role are FMIGs in advancing DEI?</a:t>
            </a:r>
            <a:endParaRPr lang="en-US" sz="2400" dirty="0">
              <a:ea typeface="Times New Roman" panose="02020603050405020304" pitchFamily="18" charset="0"/>
              <a:cs typeface="Times New Roman" panose="02020603050405020304" pitchFamily="18" charset="0"/>
            </a:endParaRPr>
          </a:p>
          <a:p>
            <a:pPr marL="169863" marR="0" indent="-169863">
              <a:lnSpc>
                <a:spcPct val="100000"/>
              </a:lnSpc>
              <a:spcBef>
                <a:spcPts val="600"/>
              </a:spcBef>
              <a:spcAft>
                <a:spcPts val="600"/>
              </a:spcAft>
            </a:pPr>
            <a:r>
              <a:rPr lang="en-US" sz="2400" spc="10" dirty="0">
                <a:effectLst/>
                <a:ea typeface="Times New Roman" panose="02020603050405020304" pitchFamily="18" charset="0"/>
                <a:cs typeface="Times New Roman" panose="02020603050405020304" pitchFamily="18" charset="0"/>
              </a:rPr>
              <a:t>What are best practices to increase involvement when trying to manage competing schedules of faculty, students, residents, and staff?</a:t>
            </a:r>
            <a:endParaRPr lang="en-US" sz="2400" dirty="0">
              <a:effectLst/>
              <a:ea typeface="Calibri" panose="020F0502020204030204" pitchFamily="34" charset="0"/>
              <a:cs typeface="Times New Roman" panose="02020603050405020304" pitchFamily="18" charset="0"/>
            </a:endParaRPr>
          </a:p>
          <a:p>
            <a:pPr marL="169863" indent="-169863">
              <a:lnSpc>
                <a:spcPct val="100000"/>
              </a:lnSpc>
              <a:spcBef>
                <a:spcPts val="600"/>
              </a:spcBef>
              <a:spcAft>
                <a:spcPts val="600"/>
              </a:spcAft>
            </a:pPr>
            <a:r>
              <a:rPr lang="en-US" sz="2400" spc="10" dirty="0">
                <a:effectLst/>
                <a:ea typeface="Times New Roman" panose="02020603050405020304" pitchFamily="18" charset="0"/>
              </a:rPr>
              <a:t>How do you find advocates or allies for DEI committees?</a:t>
            </a:r>
            <a:endParaRPr lang="en-US" sz="3600" dirty="0"/>
          </a:p>
        </p:txBody>
      </p:sp>
    </p:spTree>
    <p:extLst>
      <p:ext uri="{BB962C8B-B14F-4D97-AF65-F5344CB8AC3E}">
        <p14:creationId xmlns:p14="http://schemas.microsoft.com/office/powerpoint/2010/main" val="587452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D56F9-ECAA-4A0B-8971-E8B7F4EA661A}"/>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D0583F5-33AA-4D67-80BB-21AC957B9240}"/>
              </a:ext>
            </a:extLst>
          </p:cNvPr>
          <p:cNvSpPr>
            <a:spLocks noGrp="1"/>
          </p:cNvSpPr>
          <p:nvPr>
            <p:ph sz="half" idx="1"/>
          </p:nvPr>
        </p:nvSpPr>
        <p:spPr>
          <a:xfrm>
            <a:off x="628650" y="1825625"/>
            <a:ext cx="8095900" cy="4351338"/>
          </a:xfrm>
        </p:spPr>
        <p:txBody>
          <a:bodyPr>
            <a:normAutofit fontScale="85000" lnSpcReduction="20000"/>
          </a:bodyPr>
          <a:lstStyle/>
          <a:p>
            <a:pPr marL="117475" indent="-117475">
              <a:spcBef>
                <a:spcPts val="600"/>
              </a:spcBef>
              <a:spcAft>
                <a:spcPts val="600"/>
              </a:spcAft>
            </a:pPr>
            <a:r>
              <a:rPr lang="en-US" sz="1400" dirty="0"/>
              <a:t>Lett L, et al. Trends in Racial/Ethnic Representation Among US Medical Students. JAMA Netw Open. 2019;2(9):e1910490</a:t>
            </a:r>
          </a:p>
          <a:p>
            <a:pPr marL="117475" indent="-117475">
              <a:spcBef>
                <a:spcPts val="600"/>
              </a:spcBef>
              <a:spcAft>
                <a:spcPts val="600"/>
              </a:spcAft>
            </a:pPr>
            <a:r>
              <a:rPr lang="en-US" sz="1400" dirty="0"/>
              <a:t>Cohen J, et al. The case for diversity in the health care workforce. Heal Aff. 2002;21(5):90-102</a:t>
            </a:r>
          </a:p>
          <a:p>
            <a:pPr marL="117475" indent="-117475">
              <a:spcBef>
                <a:spcPts val="600"/>
              </a:spcBef>
              <a:spcAft>
                <a:spcPts val="600"/>
              </a:spcAft>
            </a:pPr>
            <a:r>
              <a:rPr lang="en-US" sz="1400" dirty="0"/>
              <a:t>Saha S, et al. Student body racial/ethnic composition and diversity-related outcomes in US medical schools. JAMA. 2008;300(10):1135-1145</a:t>
            </a:r>
          </a:p>
          <a:p>
            <a:pPr marL="117475" indent="-117475">
              <a:spcBef>
                <a:spcPts val="600"/>
              </a:spcBef>
              <a:spcAft>
                <a:spcPts val="600"/>
              </a:spcAft>
            </a:pPr>
            <a:r>
              <a:rPr lang="en-US" sz="1400" dirty="0"/>
              <a:t>Morrison E, </a:t>
            </a:r>
            <a:r>
              <a:rPr lang="en-US" sz="1400" dirty="0" err="1"/>
              <a:t>Grbic</a:t>
            </a:r>
            <a:r>
              <a:rPr lang="en-US" sz="1400" dirty="0"/>
              <a:t> D. Relationship between racial/ethnic diversity in a class and students’ perceptions of having learned from others. AAMC Anal Brief 2013;13:6</a:t>
            </a:r>
          </a:p>
          <a:p>
            <a:pPr marL="117475" indent="-117475">
              <a:spcBef>
                <a:spcPts val="600"/>
              </a:spcBef>
              <a:spcAft>
                <a:spcPts val="600"/>
              </a:spcAft>
            </a:pPr>
            <a:r>
              <a:rPr lang="en-US" sz="1400" dirty="0"/>
              <a:t>Hung R, et al. Student perspectives on diversity and the cultural climate at a US medical school. Acad Med 2007;82(2):184-192</a:t>
            </a:r>
          </a:p>
          <a:p>
            <a:pPr marL="117475" indent="-117475">
              <a:spcBef>
                <a:spcPts val="600"/>
              </a:spcBef>
              <a:spcAft>
                <a:spcPts val="600"/>
              </a:spcAft>
            </a:pPr>
            <a:r>
              <a:rPr lang="en-US" sz="1400" dirty="0"/>
              <a:t>Reede J. D&amp;I in academic medicine. Acad Med 2012;87(11)1486-7</a:t>
            </a:r>
          </a:p>
          <a:p>
            <a:pPr marL="117475" indent="-117475">
              <a:spcBef>
                <a:spcPts val="600"/>
              </a:spcBef>
              <a:spcAft>
                <a:spcPts val="600"/>
              </a:spcAft>
            </a:pPr>
            <a:r>
              <a:rPr lang="en-US" sz="1400" dirty="0"/>
              <a:t>Orom H, et al. The social and learning environments experienced URiM students. Acad Med 2013;88(11):1765-1777</a:t>
            </a:r>
          </a:p>
          <a:p>
            <a:pPr marL="117475" indent="-117475">
              <a:spcBef>
                <a:spcPts val="600"/>
              </a:spcBef>
              <a:spcAft>
                <a:spcPts val="600"/>
              </a:spcAft>
            </a:pPr>
            <a:r>
              <a:rPr lang="en-US" sz="1400" dirty="0"/>
              <a:t>Smith D. Building institutional capacity for D&amp;I in academic medicine. Acad Med 2012;87(11):1511-1515</a:t>
            </a:r>
          </a:p>
          <a:p>
            <a:pPr marL="117475" indent="-117475">
              <a:spcBef>
                <a:spcPts val="600"/>
              </a:spcBef>
              <a:spcAft>
                <a:spcPts val="600"/>
              </a:spcAft>
            </a:pPr>
            <a:r>
              <a:rPr lang="en-US" sz="1400" dirty="0"/>
              <a:t>Rodriguez J, et al. Where are the rest of us? South Med J. 2014;107(12):739-44</a:t>
            </a:r>
          </a:p>
          <a:p>
            <a:pPr marL="117475" indent="-117475">
              <a:spcBef>
                <a:spcPts val="600"/>
              </a:spcBef>
              <a:spcAft>
                <a:spcPts val="600"/>
              </a:spcAft>
            </a:pPr>
            <a:r>
              <a:rPr lang="en-US" sz="1400" dirty="0"/>
              <a:t>Adanga E, et al. An environmental scan of faculty diversity programs at US medical schools. Acad Med 2012;87(11):1540-1647</a:t>
            </a:r>
          </a:p>
          <a:p>
            <a:pPr marL="117475" indent="-117475">
              <a:spcBef>
                <a:spcPts val="600"/>
              </a:spcBef>
              <a:spcAft>
                <a:spcPts val="600"/>
              </a:spcAft>
            </a:pPr>
            <a:r>
              <a:rPr lang="en-US" sz="1400" dirty="0"/>
              <a:t>Youmans Q, et al. The STRIVE initiative. J Grad Med Educ 2020;12(1):74-79</a:t>
            </a:r>
          </a:p>
          <a:p>
            <a:pPr marL="117475" indent="-117475">
              <a:spcBef>
                <a:spcPts val="600"/>
              </a:spcBef>
              <a:spcAft>
                <a:spcPts val="600"/>
              </a:spcAft>
            </a:pPr>
            <a:r>
              <a:rPr lang="en-US" sz="1400" dirty="0"/>
              <a:t>Haggins A. To Be Seen, Heard, and Valued. Acad Med. </a:t>
            </a:r>
            <a:r>
              <a:rPr lang="en-US" sz="1400" dirty="0" err="1"/>
              <a:t>epub</a:t>
            </a:r>
            <a:r>
              <a:rPr lang="en-US" sz="1400" dirty="0"/>
              <a:t> 2020 Jun 23</a:t>
            </a:r>
          </a:p>
          <a:p>
            <a:pPr marL="117475" indent="-117475">
              <a:spcBef>
                <a:spcPts val="600"/>
              </a:spcBef>
              <a:spcAft>
                <a:spcPts val="600"/>
              </a:spcAft>
            </a:pPr>
            <a:r>
              <a:rPr lang="en-US" sz="1400" dirty="0"/>
              <a:t>Poma P. Race/Ethnicity Concordance Between Patients and Physicians. J Natl Med Assoc. 2017;109(1):6-8</a:t>
            </a:r>
          </a:p>
          <a:p>
            <a:pPr marL="117475" indent="-117475">
              <a:spcBef>
                <a:spcPts val="600"/>
              </a:spcBef>
              <a:spcAft>
                <a:spcPts val="600"/>
              </a:spcAft>
            </a:pPr>
            <a:r>
              <a:rPr lang="en-US" sz="1400" dirty="0"/>
              <a:t>KUMC DEI Toolkit </a:t>
            </a:r>
            <a:r>
              <a:rPr lang="en-US" sz="1400" dirty="0">
                <a:hlinkClick r:id="rId3"/>
              </a:rPr>
              <a:t>https://www.kumc.edu/diversity/resources/diversity-equity-and-inclusion-toolkit.html</a:t>
            </a:r>
            <a:r>
              <a:rPr lang="en-US" sz="1400" dirty="0"/>
              <a:t> </a:t>
            </a:r>
          </a:p>
        </p:txBody>
      </p:sp>
    </p:spTree>
    <p:extLst>
      <p:ext uri="{BB962C8B-B14F-4D97-AF65-F5344CB8AC3E}">
        <p14:creationId xmlns:p14="http://schemas.microsoft.com/office/powerpoint/2010/main" val="3449198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E25E7-1C11-944A-B928-EB68DA70F2DF}"/>
              </a:ext>
            </a:extLst>
          </p:cNvPr>
          <p:cNvSpPr>
            <a:spLocks noGrp="1"/>
          </p:cNvSpPr>
          <p:nvPr>
            <p:ph type="ctrTitle"/>
          </p:nvPr>
        </p:nvSpPr>
        <p:spPr>
          <a:xfrm>
            <a:off x="1143000" y="1122363"/>
            <a:ext cx="6858000" cy="1344390"/>
          </a:xfrm>
        </p:spPr>
        <p:txBody>
          <a:bodyPr/>
          <a:lstStyle/>
          <a:p>
            <a:r>
              <a:rPr lang="en-US" dirty="0"/>
              <a:t>Thank You</a:t>
            </a:r>
          </a:p>
        </p:txBody>
      </p:sp>
      <p:sp>
        <p:nvSpPr>
          <p:cNvPr id="3" name="Subtitle 2">
            <a:extLst>
              <a:ext uri="{FF2B5EF4-FFF2-40B4-BE49-F238E27FC236}">
                <a16:creationId xmlns:a16="http://schemas.microsoft.com/office/drawing/2014/main" id="{5740B87E-8762-3841-96E3-957D1735B82D}"/>
              </a:ext>
            </a:extLst>
          </p:cNvPr>
          <p:cNvSpPr>
            <a:spLocks noGrp="1"/>
          </p:cNvSpPr>
          <p:nvPr>
            <p:ph type="subTitle" idx="1"/>
          </p:nvPr>
        </p:nvSpPr>
        <p:spPr>
          <a:xfrm>
            <a:off x="233916" y="2913321"/>
            <a:ext cx="8697433" cy="2581433"/>
          </a:xfrm>
        </p:spPr>
        <p:txBody>
          <a:bodyPr>
            <a:normAutofit/>
          </a:bodyPr>
          <a:lstStyle/>
          <a:p>
            <a:r>
              <a:rPr lang="en-US" dirty="0"/>
              <a:t>Please contact Tessa Rohrberg (trohrberg@kumc.edu) or Kari Nilsen (knilsen@kumc.edu) with any questions!</a:t>
            </a:r>
          </a:p>
          <a:p>
            <a:endParaRPr lang="en-US" dirty="0"/>
          </a:p>
          <a:p>
            <a:endParaRPr lang="en-US" dirty="0"/>
          </a:p>
          <a:p>
            <a:r>
              <a:rPr lang="en-US" sz="2800" b="1" dirty="0"/>
              <a:t>Please be sure to complete an evaluation for this presentation.</a:t>
            </a:r>
          </a:p>
          <a:p>
            <a:endParaRPr lang="en-US" dirty="0"/>
          </a:p>
        </p:txBody>
      </p:sp>
    </p:spTree>
    <p:extLst>
      <p:ext uri="{BB962C8B-B14F-4D97-AF65-F5344CB8AC3E}">
        <p14:creationId xmlns:p14="http://schemas.microsoft.com/office/powerpoint/2010/main" val="720058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E7847D-92B9-7044-900B-AD0E8263C7FC}"/>
              </a:ext>
            </a:extLst>
          </p:cNvPr>
          <p:cNvSpPr>
            <a:spLocks noGrp="1"/>
          </p:cNvSpPr>
          <p:nvPr>
            <p:ph type="ctrTitle"/>
          </p:nvPr>
        </p:nvSpPr>
        <p:spPr>
          <a:xfrm>
            <a:off x="1143000" y="2933308"/>
            <a:ext cx="6858000" cy="703088"/>
          </a:xfrm>
        </p:spPr>
        <p:txBody>
          <a:bodyPr anchor="t">
            <a:normAutofit/>
          </a:bodyPr>
          <a:lstStyle/>
          <a:p>
            <a:r>
              <a:rPr lang="en-US" sz="3200" spc="0" dirty="0"/>
              <a:t>Disclosures</a:t>
            </a:r>
          </a:p>
        </p:txBody>
      </p:sp>
      <p:sp>
        <p:nvSpPr>
          <p:cNvPr id="5" name="Subtitle 2">
            <a:extLst>
              <a:ext uri="{FF2B5EF4-FFF2-40B4-BE49-F238E27FC236}">
                <a16:creationId xmlns:a16="http://schemas.microsoft.com/office/drawing/2014/main" id="{DFC46DAC-5704-C947-AC28-00DC152FF852}"/>
              </a:ext>
            </a:extLst>
          </p:cNvPr>
          <p:cNvSpPr>
            <a:spLocks noGrp="1"/>
          </p:cNvSpPr>
          <p:nvPr>
            <p:ph type="subTitle" idx="1"/>
          </p:nvPr>
        </p:nvSpPr>
        <p:spPr>
          <a:xfrm>
            <a:off x="1143000" y="3705452"/>
            <a:ext cx="6858000" cy="1632728"/>
          </a:xfrm>
        </p:spPr>
        <p:txBody>
          <a:bodyPr>
            <a:noAutofit/>
          </a:bodyPr>
          <a:lstStyle/>
          <a:p>
            <a:r>
              <a:rPr lang="en-US" sz="1800" dirty="0"/>
              <a:t>None.</a:t>
            </a:r>
          </a:p>
          <a:p>
            <a:pPr algn="l"/>
            <a:endParaRPr lang="en-US" sz="1400" dirty="0"/>
          </a:p>
        </p:txBody>
      </p:sp>
    </p:spTree>
    <p:extLst>
      <p:ext uri="{BB962C8B-B14F-4D97-AF65-F5344CB8AC3E}">
        <p14:creationId xmlns:p14="http://schemas.microsoft.com/office/powerpoint/2010/main" val="971949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424E3-5F31-8145-B981-E79B27BB48B5}"/>
              </a:ext>
            </a:extLst>
          </p:cNvPr>
          <p:cNvSpPr>
            <a:spLocks noGrp="1"/>
          </p:cNvSpPr>
          <p:nvPr>
            <p:ph type="title"/>
          </p:nvPr>
        </p:nvSpPr>
        <p:spPr>
          <a:xfrm>
            <a:off x="628650" y="560250"/>
            <a:ext cx="7886700" cy="1325563"/>
          </a:xfrm>
        </p:spPr>
        <p:txBody>
          <a:bodyPr/>
          <a:lstStyle/>
          <a:p>
            <a:r>
              <a:rPr lang="en-US" dirty="0"/>
              <a:t>Objectives</a:t>
            </a:r>
          </a:p>
        </p:txBody>
      </p:sp>
      <p:sp>
        <p:nvSpPr>
          <p:cNvPr id="3" name="Content Placeholder 2">
            <a:extLst>
              <a:ext uri="{FF2B5EF4-FFF2-40B4-BE49-F238E27FC236}">
                <a16:creationId xmlns:a16="http://schemas.microsoft.com/office/drawing/2014/main" id="{8E66B205-0C4E-AE4D-889E-481869B6B060}"/>
              </a:ext>
            </a:extLst>
          </p:cNvPr>
          <p:cNvSpPr>
            <a:spLocks noGrp="1"/>
          </p:cNvSpPr>
          <p:nvPr>
            <p:ph idx="1"/>
          </p:nvPr>
        </p:nvSpPr>
        <p:spPr>
          <a:xfrm>
            <a:off x="628650" y="1790018"/>
            <a:ext cx="7886700" cy="4351338"/>
          </a:xfrm>
        </p:spPr>
        <p:txBody>
          <a:bodyPr>
            <a:normAutofit lnSpcReduction="10000"/>
          </a:bodyPr>
          <a:lstStyle/>
          <a:p>
            <a:pPr>
              <a:spcAft>
                <a:spcPts val="1200"/>
              </a:spcAft>
            </a:pPr>
            <a:r>
              <a:rPr lang="en-US" dirty="0"/>
              <a:t>Describe different ways of promoting diversity and inclusion at one’s own institution.</a:t>
            </a:r>
          </a:p>
          <a:p>
            <a:pPr>
              <a:spcAft>
                <a:spcPts val="1200"/>
              </a:spcAft>
            </a:pPr>
            <a:r>
              <a:rPr lang="en-US" dirty="0"/>
              <a:t>Identify themes from one university’s diversity and inclusion survey.</a:t>
            </a:r>
          </a:p>
          <a:p>
            <a:pPr>
              <a:spcAft>
                <a:spcPts val="1200"/>
              </a:spcAft>
            </a:pPr>
            <a:r>
              <a:rPr lang="en-US" dirty="0"/>
              <a:t>Identify how to implement similar surveys in their own institution.</a:t>
            </a:r>
          </a:p>
          <a:p>
            <a:pPr>
              <a:spcAft>
                <a:spcPts val="1200"/>
              </a:spcAft>
            </a:pPr>
            <a:r>
              <a:rPr lang="en-US" dirty="0"/>
              <a:t>Discuss successful and unsuccessful methods of increasing involvement in diversity and inclusion activities.</a:t>
            </a:r>
          </a:p>
          <a:p>
            <a:endParaRPr lang="en-US" dirty="0"/>
          </a:p>
        </p:txBody>
      </p:sp>
    </p:spTree>
    <p:extLst>
      <p:ext uri="{BB962C8B-B14F-4D97-AF65-F5344CB8AC3E}">
        <p14:creationId xmlns:p14="http://schemas.microsoft.com/office/powerpoint/2010/main" val="2231806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B9DDD-BDFC-4CED-AE73-38C76C185A36}"/>
              </a:ext>
            </a:extLst>
          </p:cNvPr>
          <p:cNvSpPr>
            <a:spLocks noGrp="1"/>
          </p:cNvSpPr>
          <p:nvPr>
            <p:ph type="title"/>
          </p:nvPr>
        </p:nvSpPr>
        <p:spPr>
          <a:xfrm>
            <a:off x="628650" y="603664"/>
            <a:ext cx="8355862" cy="1325563"/>
          </a:xfrm>
        </p:spPr>
        <p:txBody>
          <a:bodyPr>
            <a:normAutofit/>
          </a:bodyPr>
          <a:lstStyle/>
          <a:p>
            <a:r>
              <a:rPr lang="en-US" dirty="0"/>
              <a:t>University of Kansas Medical Center (KUMC)</a:t>
            </a:r>
          </a:p>
        </p:txBody>
      </p:sp>
      <p:sp>
        <p:nvSpPr>
          <p:cNvPr id="3" name="Content Placeholder 2">
            <a:extLst>
              <a:ext uri="{FF2B5EF4-FFF2-40B4-BE49-F238E27FC236}">
                <a16:creationId xmlns:a16="http://schemas.microsoft.com/office/drawing/2014/main" id="{BA5EBA97-74CD-484B-AAFF-3EE4922DED51}"/>
              </a:ext>
            </a:extLst>
          </p:cNvPr>
          <p:cNvSpPr>
            <a:spLocks noGrp="1"/>
          </p:cNvSpPr>
          <p:nvPr>
            <p:ph idx="1"/>
          </p:nvPr>
        </p:nvSpPr>
        <p:spPr/>
        <p:txBody>
          <a:bodyPr>
            <a:normAutofit/>
          </a:bodyPr>
          <a:lstStyle/>
          <a:p>
            <a:pPr>
              <a:spcBef>
                <a:spcPts val="1200"/>
              </a:spcBef>
              <a:spcAft>
                <a:spcPts val="600"/>
              </a:spcAft>
            </a:pPr>
            <a:r>
              <a:rPr lang="en-US" b="1" dirty="0"/>
              <a:t>Background</a:t>
            </a:r>
          </a:p>
          <a:p>
            <a:pPr lvl="1">
              <a:spcBef>
                <a:spcPts val="600"/>
              </a:spcBef>
              <a:spcAft>
                <a:spcPts val="600"/>
              </a:spcAft>
            </a:pPr>
            <a:r>
              <a:rPr lang="en-US" dirty="0"/>
              <a:t>KU School of Medicine (Kansas City, Wichita, Salina)</a:t>
            </a:r>
          </a:p>
          <a:p>
            <a:pPr lvl="1">
              <a:spcBef>
                <a:spcPts val="600"/>
              </a:spcBef>
              <a:spcAft>
                <a:spcPts val="600"/>
              </a:spcAft>
            </a:pPr>
            <a:r>
              <a:rPr lang="en-US" dirty="0"/>
              <a:t>KU School of Health Professions (Kansas City)</a:t>
            </a:r>
          </a:p>
          <a:p>
            <a:pPr lvl="1">
              <a:spcBef>
                <a:spcPts val="600"/>
              </a:spcBef>
              <a:spcAft>
                <a:spcPts val="600"/>
              </a:spcAft>
            </a:pPr>
            <a:r>
              <a:rPr lang="en-US" dirty="0"/>
              <a:t>KU School of Nursing (Kansas City, Salina)</a:t>
            </a:r>
          </a:p>
          <a:p>
            <a:pPr lvl="1">
              <a:spcBef>
                <a:spcPts val="600"/>
              </a:spcBef>
              <a:spcAft>
                <a:spcPts val="600"/>
              </a:spcAft>
            </a:pPr>
            <a:r>
              <a:rPr lang="en-US" dirty="0"/>
              <a:t>KU School of Pharmacy (Lawrence, Wichita)</a:t>
            </a:r>
          </a:p>
          <a:p>
            <a:pPr>
              <a:spcBef>
                <a:spcPts val="1200"/>
              </a:spcBef>
              <a:spcAft>
                <a:spcPts val="600"/>
              </a:spcAft>
            </a:pPr>
            <a:r>
              <a:rPr lang="en-US" b="1" dirty="0"/>
              <a:t>Mission</a:t>
            </a:r>
          </a:p>
          <a:p>
            <a:pPr lvl="1">
              <a:spcBef>
                <a:spcPts val="1200"/>
              </a:spcBef>
              <a:spcAft>
                <a:spcPts val="600"/>
              </a:spcAft>
            </a:pPr>
            <a:r>
              <a:rPr lang="en-US" dirty="0"/>
              <a:t>To improve lives and communities in Kansas and beyond through innovation in education, research, and health care.</a:t>
            </a:r>
          </a:p>
        </p:txBody>
      </p:sp>
    </p:spTree>
    <p:extLst>
      <p:ext uri="{BB962C8B-B14F-4D97-AF65-F5344CB8AC3E}">
        <p14:creationId xmlns:p14="http://schemas.microsoft.com/office/powerpoint/2010/main" val="138411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71F11-9102-034E-85D4-7EEF17F42D8F}"/>
              </a:ext>
            </a:extLst>
          </p:cNvPr>
          <p:cNvSpPr>
            <a:spLocks noGrp="1"/>
          </p:cNvSpPr>
          <p:nvPr>
            <p:ph type="title"/>
          </p:nvPr>
        </p:nvSpPr>
        <p:spPr/>
        <p:txBody>
          <a:bodyPr/>
          <a:lstStyle/>
          <a:p>
            <a:r>
              <a:rPr lang="en-US" dirty="0"/>
              <a:t>Purpose </a:t>
            </a:r>
          </a:p>
        </p:txBody>
      </p:sp>
      <p:sp>
        <p:nvSpPr>
          <p:cNvPr id="3" name="Content Placeholder 2">
            <a:extLst>
              <a:ext uri="{FF2B5EF4-FFF2-40B4-BE49-F238E27FC236}">
                <a16:creationId xmlns:a16="http://schemas.microsoft.com/office/drawing/2014/main" id="{F3E7344A-0001-4741-ACDD-C76B2DE856DF}"/>
              </a:ext>
            </a:extLst>
          </p:cNvPr>
          <p:cNvSpPr>
            <a:spLocks noGrp="1"/>
          </p:cNvSpPr>
          <p:nvPr>
            <p:ph idx="1"/>
          </p:nvPr>
        </p:nvSpPr>
        <p:spPr>
          <a:xfrm>
            <a:off x="628650" y="1688618"/>
            <a:ext cx="7886700" cy="4351338"/>
          </a:xfrm>
        </p:spPr>
        <p:txBody>
          <a:bodyPr>
            <a:normAutofit lnSpcReduction="10000"/>
          </a:bodyPr>
          <a:lstStyle/>
          <a:p>
            <a:pPr>
              <a:spcAft>
                <a:spcPts val="1200"/>
              </a:spcAft>
            </a:pPr>
            <a:r>
              <a:rPr lang="en-US" dirty="0"/>
              <a:t>A strong commitment to DEI efforts helps attract and retain skilled and talented persons dedicated to excellence in education, research, patient care, and community and global initiatives.</a:t>
            </a:r>
          </a:p>
          <a:p>
            <a:pPr>
              <a:spcAft>
                <a:spcPts val="1200"/>
              </a:spcAft>
            </a:pPr>
            <a:r>
              <a:rPr lang="en-US" dirty="0"/>
              <a:t>Those attending more diverse institutions self-rate as better prepared to care for patients.</a:t>
            </a:r>
          </a:p>
          <a:p>
            <a:pPr>
              <a:spcAft>
                <a:spcPts val="1200"/>
              </a:spcAft>
            </a:pPr>
            <a:r>
              <a:rPr lang="en-US" dirty="0"/>
              <a:t>Family medicine residency applicants rated the cultural/racial/ethnic diversity of both the community and the program/institution a 4.3 out of 5 in importance in 2021.</a:t>
            </a:r>
          </a:p>
        </p:txBody>
      </p:sp>
    </p:spTree>
    <p:extLst>
      <p:ext uri="{BB962C8B-B14F-4D97-AF65-F5344CB8AC3E}">
        <p14:creationId xmlns:p14="http://schemas.microsoft.com/office/powerpoint/2010/main" val="2305770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60F70-4043-4E5B-B98F-033B124539F1}"/>
              </a:ext>
            </a:extLst>
          </p:cNvPr>
          <p:cNvSpPr>
            <a:spLocks noGrp="1"/>
          </p:cNvSpPr>
          <p:nvPr>
            <p:ph type="title"/>
          </p:nvPr>
        </p:nvSpPr>
        <p:spPr/>
        <p:txBody>
          <a:bodyPr/>
          <a:lstStyle/>
          <a:p>
            <a:r>
              <a:rPr lang="en-US" dirty="0"/>
              <a:t>KUMC Current Efforts</a:t>
            </a:r>
          </a:p>
        </p:txBody>
      </p:sp>
      <p:sp>
        <p:nvSpPr>
          <p:cNvPr id="3" name="Content Placeholder 2">
            <a:extLst>
              <a:ext uri="{FF2B5EF4-FFF2-40B4-BE49-F238E27FC236}">
                <a16:creationId xmlns:a16="http://schemas.microsoft.com/office/drawing/2014/main" id="{9A9D46A7-1D85-4748-93C8-5861A80DF7DD}"/>
              </a:ext>
            </a:extLst>
          </p:cNvPr>
          <p:cNvSpPr>
            <a:spLocks noGrp="1"/>
          </p:cNvSpPr>
          <p:nvPr>
            <p:ph sz="half" idx="1"/>
          </p:nvPr>
        </p:nvSpPr>
        <p:spPr>
          <a:xfrm>
            <a:off x="704850" y="1678065"/>
            <a:ext cx="3867150" cy="4787827"/>
          </a:xfrm>
        </p:spPr>
        <p:txBody>
          <a:bodyPr>
            <a:normAutofit/>
          </a:bodyPr>
          <a:lstStyle/>
          <a:p>
            <a:r>
              <a:rPr lang="en-US" dirty="0"/>
              <a:t>DEI Cabinet</a:t>
            </a:r>
          </a:p>
          <a:p>
            <a:r>
              <a:rPr lang="en-US" dirty="0"/>
              <a:t>Student admissions and selection</a:t>
            </a:r>
          </a:p>
          <a:p>
            <a:pPr lvl="1"/>
            <a:r>
              <a:rPr lang="en-US" dirty="0"/>
              <a:t>Rural Scholars</a:t>
            </a:r>
          </a:p>
          <a:p>
            <a:pPr lvl="1"/>
            <a:r>
              <a:rPr lang="en-US" dirty="0"/>
              <a:t>MEDPATH</a:t>
            </a:r>
          </a:p>
          <a:p>
            <a:r>
              <a:rPr lang="en-US" dirty="0"/>
              <a:t>Medical student curriculum initiatives</a:t>
            </a:r>
          </a:p>
          <a:p>
            <a:r>
              <a:rPr lang="en-US" dirty="0"/>
              <a:t>Student organizations</a:t>
            </a:r>
          </a:p>
          <a:p>
            <a:r>
              <a:rPr lang="en-US" dirty="0"/>
              <a:t>Student-led free health clinics </a:t>
            </a:r>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AAE93DA5-C45B-4E27-8644-DDCABD9C621D}"/>
              </a:ext>
            </a:extLst>
          </p:cNvPr>
          <p:cNvSpPr>
            <a:spLocks noGrp="1"/>
          </p:cNvSpPr>
          <p:nvPr>
            <p:ph sz="half" idx="2"/>
          </p:nvPr>
        </p:nvSpPr>
        <p:spPr>
          <a:xfrm>
            <a:off x="4648200" y="1692717"/>
            <a:ext cx="4027968" cy="4522012"/>
          </a:xfrm>
        </p:spPr>
        <p:txBody>
          <a:bodyPr>
            <a:normAutofit/>
          </a:bodyPr>
          <a:lstStyle/>
          <a:p>
            <a:r>
              <a:rPr lang="en-US" dirty="0"/>
              <a:t>Students under-represented in medicine</a:t>
            </a:r>
          </a:p>
          <a:p>
            <a:pPr lvl="1"/>
            <a:r>
              <a:rPr lang="en-US" dirty="0"/>
              <a:t>Scholarships</a:t>
            </a:r>
          </a:p>
          <a:p>
            <a:pPr lvl="1"/>
            <a:r>
              <a:rPr lang="en-US" dirty="0"/>
              <a:t>Urban Scholars program</a:t>
            </a:r>
          </a:p>
          <a:p>
            <a:r>
              <a:rPr lang="en-US" dirty="0"/>
              <a:t>Affinity groups</a:t>
            </a:r>
          </a:p>
          <a:p>
            <a:r>
              <a:rPr lang="en-US" dirty="0"/>
              <a:t>Trainings</a:t>
            </a:r>
          </a:p>
          <a:p>
            <a:pPr lvl="1"/>
            <a:r>
              <a:rPr lang="en-US" dirty="0"/>
              <a:t>Safe Zone</a:t>
            </a:r>
          </a:p>
          <a:p>
            <a:pPr lvl="1"/>
            <a:r>
              <a:rPr lang="en-US" dirty="0"/>
              <a:t>Unconscious Bias</a:t>
            </a:r>
          </a:p>
        </p:txBody>
      </p:sp>
    </p:spTree>
    <p:extLst>
      <p:ext uri="{BB962C8B-B14F-4D97-AF65-F5344CB8AC3E}">
        <p14:creationId xmlns:p14="http://schemas.microsoft.com/office/powerpoint/2010/main" val="2650292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F39348-ECEB-42FA-B475-851E59AFC60B}"/>
              </a:ext>
            </a:extLst>
          </p:cNvPr>
          <p:cNvPicPr>
            <a:picLocks noChangeAspect="1"/>
          </p:cNvPicPr>
          <p:nvPr/>
        </p:nvPicPr>
        <p:blipFill>
          <a:blip r:embed="rId3"/>
          <a:stretch>
            <a:fillRect/>
          </a:stretch>
        </p:blipFill>
        <p:spPr>
          <a:xfrm>
            <a:off x="140162" y="0"/>
            <a:ext cx="2861816" cy="2660752"/>
          </a:xfrm>
          <a:prstGeom prst="rect">
            <a:avLst/>
          </a:prstGeom>
        </p:spPr>
      </p:pic>
      <p:pic>
        <p:nvPicPr>
          <p:cNvPr id="3" name="Picture 2">
            <a:extLst>
              <a:ext uri="{FF2B5EF4-FFF2-40B4-BE49-F238E27FC236}">
                <a16:creationId xmlns:a16="http://schemas.microsoft.com/office/drawing/2014/main" id="{5EBFA18A-7A66-4498-B231-6CC1BE46EBFE}"/>
              </a:ext>
            </a:extLst>
          </p:cNvPr>
          <p:cNvPicPr>
            <a:picLocks noChangeAspect="1"/>
          </p:cNvPicPr>
          <p:nvPr/>
        </p:nvPicPr>
        <p:blipFill>
          <a:blip r:embed="rId4"/>
          <a:stretch>
            <a:fillRect/>
          </a:stretch>
        </p:blipFill>
        <p:spPr>
          <a:xfrm>
            <a:off x="4487352" y="227945"/>
            <a:ext cx="4431838" cy="719424"/>
          </a:xfrm>
          <a:prstGeom prst="rect">
            <a:avLst/>
          </a:prstGeom>
        </p:spPr>
      </p:pic>
      <p:pic>
        <p:nvPicPr>
          <p:cNvPr id="5" name="Picture 4" descr="A person with long hair and glasses&#10;&#10;Description automatically generated with low confidence">
            <a:extLst>
              <a:ext uri="{FF2B5EF4-FFF2-40B4-BE49-F238E27FC236}">
                <a16:creationId xmlns:a16="http://schemas.microsoft.com/office/drawing/2014/main" id="{AFAE5513-5D4E-404E-8DF6-919B2D2802CC}"/>
              </a:ext>
            </a:extLst>
          </p:cNvPr>
          <p:cNvPicPr>
            <a:picLocks noChangeAspect="1"/>
          </p:cNvPicPr>
          <p:nvPr/>
        </p:nvPicPr>
        <p:blipFill>
          <a:blip r:embed="rId5"/>
          <a:stretch>
            <a:fillRect/>
          </a:stretch>
        </p:blipFill>
        <p:spPr>
          <a:xfrm>
            <a:off x="5772840" y="920005"/>
            <a:ext cx="2004324" cy="1941332"/>
          </a:xfrm>
          <a:prstGeom prst="rect">
            <a:avLst/>
          </a:prstGeom>
        </p:spPr>
      </p:pic>
      <p:pic>
        <p:nvPicPr>
          <p:cNvPr id="1026" name="Picture 2" descr="Black Men In White Coats | IndieScreening">
            <a:extLst>
              <a:ext uri="{FF2B5EF4-FFF2-40B4-BE49-F238E27FC236}">
                <a16:creationId xmlns:a16="http://schemas.microsoft.com/office/drawing/2014/main" id="{433C7BA4-52E1-4015-8FAC-47CE17114B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026" y="2660752"/>
            <a:ext cx="2375807" cy="3571903"/>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5" descr="A group of people holding signs&#10;&#10;Description automatically generated">
            <a:extLst>
              <a:ext uri="{FF2B5EF4-FFF2-40B4-BE49-F238E27FC236}">
                <a16:creationId xmlns:a16="http://schemas.microsoft.com/office/drawing/2014/main" id="{5A76B024-1386-4DCB-8393-895516B1CBFE}"/>
              </a:ext>
            </a:extLst>
          </p:cNvPr>
          <p:cNvPicPr>
            <a:picLocks noChangeAspect="1"/>
          </p:cNvPicPr>
          <p:nvPr/>
        </p:nvPicPr>
        <p:blipFill>
          <a:blip r:embed="rId7"/>
          <a:stretch>
            <a:fillRect/>
          </a:stretch>
        </p:blipFill>
        <p:spPr>
          <a:xfrm>
            <a:off x="3197305" y="3397326"/>
            <a:ext cx="5721885" cy="2288754"/>
          </a:xfrm>
          <a:prstGeom prst="rect">
            <a:avLst/>
          </a:prstGeom>
        </p:spPr>
      </p:pic>
    </p:spTree>
    <p:extLst>
      <p:ext uri="{BB962C8B-B14F-4D97-AF65-F5344CB8AC3E}">
        <p14:creationId xmlns:p14="http://schemas.microsoft.com/office/powerpoint/2010/main" val="1334945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A60255-C923-43F3-B38D-5DB62ACE577A}"/>
              </a:ext>
            </a:extLst>
          </p:cNvPr>
          <p:cNvPicPr>
            <a:picLocks noChangeAspect="1"/>
          </p:cNvPicPr>
          <p:nvPr/>
        </p:nvPicPr>
        <p:blipFill>
          <a:blip r:embed="rId3"/>
          <a:stretch>
            <a:fillRect/>
          </a:stretch>
        </p:blipFill>
        <p:spPr>
          <a:xfrm>
            <a:off x="32346" y="18330"/>
            <a:ext cx="7221934" cy="3105870"/>
          </a:xfrm>
          <a:prstGeom prst="rect">
            <a:avLst/>
          </a:prstGeom>
        </p:spPr>
      </p:pic>
      <p:pic>
        <p:nvPicPr>
          <p:cNvPr id="8" name="Picture 7">
            <a:extLst>
              <a:ext uri="{FF2B5EF4-FFF2-40B4-BE49-F238E27FC236}">
                <a16:creationId xmlns:a16="http://schemas.microsoft.com/office/drawing/2014/main" id="{431347C9-C600-4BFA-ADE2-CBFE5CA96AB6}"/>
              </a:ext>
            </a:extLst>
          </p:cNvPr>
          <p:cNvPicPr>
            <a:picLocks noChangeAspect="1"/>
          </p:cNvPicPr>
          <p:nvPr/>
        </p:nvPicPr>
        <p:blipFill rotWithShape="1">
          <a:blip r:embed="rId4"/>
          <a:srcRect b="16074"/>
          <a:stretch/>
        </p:blipFill>
        <p:spPr>
          <a:xfrm>
            <a:off x="1609725" y="3147712"/>
            <a:ext cx="7534275" cy="3243564"/>
          </a:xfrm>
          <a:prstGeom prst="rect">
            <a:avLst/>
          </a:prstGeom>
        </p:spPr>
      </p:pic>
    </p:spTree>
    <p:extLst>
      <p:ext uri="{BB962C8B-B14F-4D97-AF65-F5344CB8AC3E}">
        <p14:creationId xmlns:p14="http://schemas.microsoft.com/office/powerpoint/2010/main" val="2395898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9333-5AED-488F-977F-07200254818A}"/>
              </a:ext>
            </a:extLst>
          </p:cNvPr>
          <p:cNvSpPr>
            <a:spLocks noGrp="1"/>
          </p:cNvSpPr>
          <p:nvPr>
            <p:ph type="title"/>
          </p:nvPr>
        </p:nvSpPr>
        <p:spPr/>
        <p:txBody>
          <a:bodyPr/>
          <a:lstStyle/>
          <a:p>
            <a:r>
              <a:rPr lang="en-US" dirty="0"/>
              <a:t>KUMC-Wichita History of DEI</a:t>
            </a:r>
          </a:p>
        </p:txBody>
      </p:sp>
      <p:sp>
        <p:nvSpPr>
          <p:cNvPr id="3" name="Content Placeholder 2">
            <a:extLst>
              <a:ext uri="{FF2B5EF4-FFF2-40B4-BE49-F238E27FC236}">
                <a16:creationId xmlns:a16="http://schemas.microsoft.com/office/drawing/2014/main" id="{D187B07A-150B-410A-BBB0-0187BF357012}"/>
              </a:ext>
            </a:extLst>
          </p:cNvPr>
          <p:cNvSpPr>
            <a:spLocks noGrp="1"/>
          </p:cNvSpPr>
          <p:nvPr>
            <p:ph sz="half" idx="1"/>
          </p:nvPr>
        </p:nvSpPr>
        <p:spPr>
          <a:xfrm>
            <a:off x="513464" y="1825625"/>
            <a:ext cx="3826392" cy="4351338"/>
          </a:xfrm>
        </p:spPr>
        <p:txBody>
          <a:bodyPr>
            <a:normAutofit/>
          </a:bodyPr>
          <a:lstStyle/>
          <a:p>
            <a:pPr>
              <a:spcAft>
                <a:spcPts val="1200"/>
              </a:spcAft>
            </a:pPr>
            <a:r>
              <a:rPr lang="en-US" sz="3200" dirty="0"/>
              <a:t>2017</a:t>
            </a:r>
          </a:p>
          <a:p>
            <a:pPr lvl="1">
              <a:spcAft>
                <a:spcPts val="1200"/>
              </a:spcAft>
            </a:pPr>
            <a:r>
              <a:rPr lang="en-US" sz="2800" dirty="0"/>
              <a:t>Lack of campus-specific efforts</a:t>
            </a:r>
          </a:p>
          <a:p>
            <a:pPr>
              <a:spcAft>
                <a:spcPts val="1200"/>
              </a:spcAft>
            </a:pPr>
            <a:r>
              <a:rPr lang="en-US" sz="3200" dirty="0"/>
              <a:t>Rejuvenated in 2020</a:t>
            </a:r>
          </a:p>
          <a:p>
            <a:r>
              <a:rPr lang="en-US" sz="3200" dirty="0"/>
              <a:t>DEI Committees</a:t>
            </a:r>
          </a:p>
          <a:p>
            <a:pPr lvl="1"/>
            <a:r>
              <a:rPr lang="en-US" dirty="0"/>
              <a:t>Diversity &amp; Inclusion </a:t>
            </a:r>
          </a:p>
          <a:p>
            <a:pPr lvl="1"/>
            <a:r>
              <a:rPr lang="en-US" dirty="0"/>
              <a:t>Community Partnerships</a:t>
            </a:r>
          </a:p>
          <a:p>
            <a:pPr lvl="1">
              <a:spcAft>
                <a:spcPts val="1200"/>
              </a:spcAft>
            </a:pPr>
            <a:endParaRPr lang="en-US" sz="2800" dirty="0"/>
          </a:p>
        </p:txBody>
      </p:sp>
      <p:pic>
        <p:nvPicPr>
          <p:cNvPr id="10" name="Content Placeholder 9" descr="A picture containing text&#10;&#10;Description automatically generated">
            <a:extLst>
              <a:ext uri="{FF2B5EF4-FFF2-40B4-BE49-F238E27FC236}">
                <a16:creationId xmlns:a16="http://schemas.microsoft.com/office/drawing/2014/main" id="{7A9337DD-0CF5-40D1-8064-9872F03DE5CD}"/>
              </a:ext>
            </a:extLst>
          </p:cNvPr>
          <p:cNvPicPr>
            <a:picLocks noGrp="1" noChangeAspect="1"/>
          </p:cNvPicPr>
          <p:nvPr>
            <p:ph sz="half" idx="2"/>
          </p:nvPr>
        </p:nvPicPr>
        <p:blipFill>
          <a:blip r:embed="rId3"/>
          <a:stretch>
            <a:fillRect/>
          </a:stretch>
        </p:blipFill>
        <p:spPr>
          <a:xfrm>
            <a:off x="4339856" y="1720370"/>
            <a:ext cx="4610776" cy="4074373"/>
          </a:xfrm>
        </p:spPr>
      </p:pic>
    </p:spTree>
    <p:extLst>
      <p:ext uri="{BB962C8B-B14F-4D97-AF65-F5344CB8AC3E}">
        <p14:creationId xmlns:p14="http://schemas.microsoft.com/office/powerpoint/2010/main" val="1145153400"/>
      </p:ext>
    </p:extLst>
  </p:cSld>
  <p:clrMapOvr>
    <a:masterClrMapping/>
  </p:clrMapOvr>
</p:sld>
</file>

<file path=ppt/theme/theme1.xml><?xml version="1.0" encoding="utf-8"?>
<a:theme xmlns:a="http://schemas.openxmlformats.org/drawingml/2006/main" name="Custom Design">
  <a:themeElements>
    <a:clrScheme name="2020STFM 1">
      <a:dk1>
        <a:srgbClr val="4D4D4F"/>
      </a:dk1>
      <a:lt1>
        <a:srgbClr val="FFFFFF"/>
      </a:lt1>
      <a:dk2>
        <a:srgbClr val="BFCEE3"/>
      </a:dk2>
      <a:lt2>
        <a:srgbClr val="6F69AF"/>
      </a:lt2>
      <a:accent1>
        <a:srgbClr val="0096D3"/>
      </a:accent1>
      <a:accent2>
        <a:srgbClr val="EF8D2B"/>
      </a:accent2>
      <a:accent3>
        <a:srgbClr val="00ABC5"/>
      </a:accent3>
      <a:accent4>
        <a:srgbClr val="1E417B"/>
      </a:accent4>
      <a:accent5>
        <a:srgbClr val="5B9BD5"/>
      </a:accent5>
      <a:accent6>
        <a:srgbClr val="ED116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2020STFM 1">
      <a:dk1>
        <a:srgbClr val="4D4D4F"/>
      </a:dk1>
      <a:lt1>
        <a:srgbClr val="FFFFFF"/>
      </a:lt1>
      <a:dk2>
        <a:srgbClr val="BFCEE3"/>
      </a:dk2>
      <a:lt2>
        <a:srgbClr val="6F69AF"/>
      </a:lt2>
      <a:accent1>
        <a:srgbClr val="0096D3"/>
      </a:accent1>
      <a:accent2>
        <a:srgbClr val="EF8D2B"/>
      </a:accent2>
      <a:accent3>
        <a:srgbClr val="00ABC5"/>
      </a:accent3>
      <a:accent4>
        <a:srgbClr val="1E417B"/>
      </a:accent4>
      <a:accent5>
        <a:srgbClr val="5B9BD5"/>
      </a:accent5>
      <a:accent6>
        <a:srgbClr val="ED116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12198</TotalTime>
  <Words>4406</Words>
  <Application>Microsoft Office PowerPoint</Application>
  <PresentationFormat>On-screen Show (4:3)</PresentationFormat>
  <Paragraphs>232</Paragraphs>
  <Slides>18</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Arial</vt:lpstr>
      <vt:lpstr>Calibri</vt:lpstr>
      <vt:lpstr>Calibri (Body)</vt:lpstr>
      <vt:lpstr>Symbol</vt:lpstr>
      <vt:lpstr>Times New Roman</vt:lpstr>
      <vt:lpstr>Trebuchet MS</vt:lpstr>
      <vt:lpstr>Custom Design</vt:lpstr>
      <vt:lpstr>1_Custom Design</vt:lpstr>
      <vt:lpstr>Diversity, Equity, and Inclusion in Academic Medicine:  Moving from Awareness to Action</vt:lpstr>
      <vt:lpstr>Disclosures</vt:lpstr>
      <vt:lpstr>Objectives</vt:lpstr>
      <vt:lpstr>University of Kansas Medical Center (KUMC)</vt:lpstr>
      <vt:lpstr>Purpose </vt:lpstr>
      <vt:lpstr>KUMC Current Efforts</vt:lpstr>
      <vt:lpstr>PowerPoint Presentation</vt:lpstr>
      <vt:lpstr>PowerPoint Presentation</vt:lpstr>
      <vt:lpstr>KUMC-Wichita History of DEI</vt:lpstr>
      <vt:lpstr>KUMC-Wichita DEI Survey (2021)</vt:lpstr>
      <vt:lpstr>KUMC-Wichita Survey Themes</vt:lpstr>
      <vt:lpstr>KUMC-Wichita Current Efforts</vt:lpstr>
      <vt:lpstr>PowerPoint Presentation</vt:lpstr>
      <vt:lpstr>KUMC-Wichita Current Efforts</vt:lpstr>
      <vt:lpstr>KUMC Projects in Development</vt:lpstr>
      <vt:lpstr>Questions for Thought</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Tessa Rohrberg</cp:lastModifiedBy>
  <cp:revision>80</cp:revision>
  <cp:lastPrinted>2022-01-24T19:59:20Z</cp:lastPrinted>
  <dcterms:created xsi:type="dcterms:W3CDTF">2020-09-02T12:45:37Z</dcterms:created>
  <dcterms:modified xsi:type="dcterms:W3CDTF">2022-01-28T15:23:54Z</dcterms:modified>
</cp:coreProperties>
</file>