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6" r:id="rId8"/>
    <p:sldId id="277" r:id="rId9"/>
    <p:sldId id="278" r:id="rId10"/>
    <p:sldId id="279" r:id="rId11"/>
    <p:sldId id="280" r:id="rId12"/>
    <p:sldId id="281" r:id="rId13"/>
    <p:sldId id="282" r:id="rId14"/>
    <p:sldId id="283" r:id="rId15"/>
    <p:sldId id="284" r:id="rId16"/>
    <p:sldId id="285" r:id="rId17"/>
    <p:sldId id="287" r:id="rId18"/>
    <p:sldId id="288" r:id="rId19"/>
    <p:sldId id="289" r:id="rId20"/>
    <p:sldId id="290" r:id="rId21"/>
    <p:sldId id="291" r:id="rId22"/>
    <p:sldId id="292" r:id="rId23"/>
    <p:sldId id="310"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11" r:id="rId37"/>
    <p:sldId id="264" r:id="rId38"/>
    <p:sldId id="265" r:id="rId39"/>
    <p:sldId id="266" r:id="rId40"/>
    <p:sldId id="274" r:id="rId41"/>
    <p:sldId id="309" r:id="rId42"/>
    <p:sldId id="275" r:id="rId43"/>
    <p:sldId id="26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87" autoAdjust="0"/>
  </p:normalViewPr>
  <p:slideViewPr>
    <p:cSldViewPr>
      <p:cViewPr varScale="1">
        <p:scale>
          <a:sx n="33" d="100"/>
          <a:sy n="33" d="100"/>
        </p:scale>
        <p:origin x="998"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38</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sz="3600" dirty="0"/>
              <a:t>Revisiting the Canons of Psychiatry: Teaching CATIE, STAR*D &amp; STEP-BD to FM Residents</a:t>
            </a:r>
          </a:p>
        </p:txBody>
      </p:sp>
      <p:sp>
        <p:nvSpPr>
          <p:cNvPr id="3" name="Subtitle 2"/>
          <p:cNvSpPr>
            <a:spLocks noGrp="1"/>
          </p:cNvSpPr>
          <p:nvPr>
            <p:ph type="subTitle" idx="1"/>
          </p:nvPr>
        </p:nvSpPr>
        <p:spPr>
          <a:xfrm>
            <a:off x="1371600" y="3505200"/>
            <a:ext cx="6400800" cy="1752600"/>
          </a:xfrm>
        </p:spPr>
        <p:txBody>
          <a:bodyPr>
            <a:normAutofit/>
          </a:bodyPr>
          <a:lstStyle/>
          <a:p>
            <a:r>
              <a:rPr lang="en-US" dirty="0"/>
              <a:t>Kevin Brazill, DO, MS</a:t>
            </a:r>
          </a:p>
          <a:p>
            <a:r>
              <a:rPr lang="en-US" dirty="0"/>
              <a:t>Stephen Warnick, Jr., MD</a:t>
            </a:r>
          </a:p>
          <a:p>
            <a:r>
              <a:rPr lang="en-US" dirty="0" smtClean="0"/>
              <a:t>Chris </a:t>
            </a:r>
            <a:r>
              <a:rPr lang="en-US" dirty="0"/>
              <a:t>White, MD, </a:t>
            </a:r>
            <a:r>
              <a:rPr lang="en-US" dirty="0" smtClean="0"/>
              <a:t>JD, MHA</a:t>
            </a:r>
            <a:endParaRPr lang="en-US" dirty="0"/>
          </a:p>
        </p:txBody>
      </p:sp>
    </p:spTree>
    <p:extLst>
      <p:ext uri="{BB962C8B-B14F-4D97-AF65-F5344CB8AC3E}">
        <p14:creationId xmlns:p14="http://schemas.microsoft.com/office/powerpoint/2010/main" val="1011858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685800"/>
            <a:ext cx="8382000" cy="1016624"/>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300" dirty="0" smtClean="0"/>
              <a:t>CATIE</a:t>
            </a:r>
            <a:r>
              <a:rPr lang="en-US" dirty="0" smtClean="0"/>
              <a:t/>
            </a:r>
            <a:br>
              <a:rPr lang="en-US" dirty="0" smtClean="0"/>
            </a:br>
            <a:r>
              <a:rPr lang="en-US" sz="2700" dirty="0" smtClean="0"/>
              <a:t>Clinical Antipsychotic Trials of Intervention Effectiveness</a:t>
            </a:r>
            <a:br>
              <a:rPr lang="en-US" sz="2700" dirty="0" smtClean="0"/>
            </a:br>
            <a:endParaRPr lang="en-US" sz="2700" dirty="0"/>
          </a:p>
        </p:txBody>
      </p:sp>
      <p:sp>
        <p:nvSpPr>
          <p:cNvPr id="5" name="Content Placeholder 2"/>
          <p:cNvSpPr txBox="1">
            <a:spLocks/>
          </p:cNvSpPr>
          <p:nvPr/>
        </p:nvSpPr>
        <p:spPr>
          <a:xfrm>
            <a:off x="381000" y="2011363"/>
            <a:ext cx="83820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Compared the effectiveness of one FGA (1950s) and 4 SGAs (1990s) in treating schizophrenia (SCZ)</a:t>
            </a:r>
          </a:p>
          <a:p>
            <a:pPr marL="342900" indent="-342900" algn="l">
              <a:buFont typeface="Arial" panose="020B0604020202020204" pitchFamily="34" charset="0"/>
              <a:buChar char="•"/>
            </a:pPr>
            <a:r>
              <a:rPr lang="en-US" sz="2400" dirty="0" smtClean="0">
                <a:solidFill>
                  <a:schemeClr val="tx1"/>
                </a:solidFill>
              </a:rPr>
              <a:t>Largest, longest, most comprehensive independent trial ever conducted to study existing therapies for SCZ</a:t>
            </a:r>
          </a:p>
          <a:p>
            <a:pPr marL="342900" indent="-342900" algn="l">
              <a:buFont typeface="Arial" panose="020B0604020202020204" pitchFamily="34" charset="0"/>
              <a:buChar char="•"/>
            </a:pPr>
            <a:r>
              <a:rPr lang="en-US" sz="2400" dirty="0" smtClean="0">
                <a:solidFill>
                  <a:schemeClr val="tx1"/>
                </a:solidFill>
              </a:rPr>
              <a:t>Trial ran from 2000 to 2004, funded by the NIMH.</a:t>
            </a:r>
          </a:p>
          <a:p>
            <a:pPr marL="342900" lvl="1" indent="-342900" algn="l">
              <a:buFont typeface="Arial"/>
              <a:buChar char="•"/>
            </a:pPr>
            <a:r>
              <a:rPr lang="en-US" sz="2400" dirty="0" smtClean="0">
                <a:solidFill>
                  <a:schemeClr val="tx1"/>
                </a:solidFill>
              </a:rPr>
              <a:t>57 psychiatric centers (private, VA, community health,  academic centers) in 24 states in the US</a:t>
            </a:r>
          </a:p>
          <a:p>
            <a:endParaRPr lang="en-US" dirty="0" smtClean="0"/>
          </a:p>
        </p:txBody>
      </p:sp>
    </p:spTree>
    <p:extLst>
      <p:ext uri="{BB962C8B-B14F-4D97-AF65-F5344CB8AC3E}">
        <p14:creationId xmlns:p14="http://schemas.microsoft.com/office/powerpoint/2010/main" val="95593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609600"/>
            <a:ext cx="8382000" cy="10018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Study Population</a:t>
            </a:r>
            <a:endParaRPr lang="en-US" dirty="0"/>
          </a:p>
        </p:txBody>
      </p:sp>
      <p:sp>
        <p:nvSpPr>
          <p:cNvPr id="5" name="Content Placeholder 4"/>
          <p:cNvSpPr txBox="1">
            <a:spLocks/>
          </p:cNvSpPr>
          <p:nvPr/>
        </p:nvSpPr>
        <p:spPr>
          <a:xfrm>
            <a:off x="381000" y="1752600"/>
            <a:ext cx="8382000" cy="41910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algn="l">
              <a:buFont typeface="Arial"/>
              <a:buChar char="•"/>
            </a:pPr>
            <a:r>
              <a:rPr lang="en-US" sz="2600" dirty="0" smtClean="0">
                <a:solidFill>
                  <a:schemeClr val="tx1"/>
                </a:solidFill>
              </a:rPr>
              <a:t>1,460 patients with chronic SCZ, carried diagnosis for roughly 14 </a:t>
            </a:r>
            <a:r>
              <a:rPr lang="en-US" sz="2600" dirty="0" err="1" smtClean="0">
                <a:solidFill>
                  <a:schemeClr val="tx1"/>
                </a:solidFill>
              </a:rPr>
              <a:t>yrs</a:t>
            </a:r>
            <a:endParaRPr lang="en-US" sz="2600" dirty="0" smtClean="0">
              <a:solidFill>
                <a:schemeClr val="tx1"/>
              </a:solidFill>
            </a:endParaRPr>
          </a:p>
          <a:p>
            <a:pPr lvl="1" algn="l">
              <a:buFont typeface="Arial"/>
              <a:buChar char="•"/>
            </a:pPr>
            <a:r>
              <a:rPr lang="en-US" sz="2600" dirty="0" smtClean="0">
                <a:solidFill>
                  <a:schemeClr val="tx1"/>
                </a:solidFill>
              </a:rPr>
              <a:t>Average age: 40.6 years </a:t>
            </a:r>
          </a:p>
          <a:p>
            <a:pPr lvl="1" algn="l">
              <a:buFont typeface="Arial"/>
              <a:buChar char="•"/>
            </a:pPr>
            <a:r>
              <a:rPr lang="en-US" sz="2600" dirty="0" smtClean="0">
                <a:solidFill>
                  <a:schemeClr val="tx1"/>
                </a:solidFill>
              </a:rPr>
              <a:t>74% male</a:t>
            </a:r>
          </a:p>
          <a:p>
            <a:pPr lvl="1" algn="l">
              <a:buFont typeface="Arial"/>
              <a:buChar char="•"/>
            </a:pPr>
            <a:r>
              <a:rPr lang="en-US" sz="2600" dirty="0" smtClean="0">
                <a:solidFill>
                  <a:schemeClr val="tx1"/>
                </a:solidFill>
              </a:rPr>
              <a:t>60% white, 35% African-American, 12% Hispanic</a:t>
            </a:r>
          </a:p>
          <a:p>
            <a:pPr lvl="1" algn="l">
              <a:buFont typeface="Arial"/>
              <a:buChar char="•"/>
            </a:pPr>
            <a:r>
              <a:rPr lang="en-US" sz="2600" dirty="0" smtClean="0">
                <a:solidFill>
                  <a:schemeClr val="tx1"/>
                </a:solidFill>
              </a:rPr>
              <a:t>85% unemployed; 11% married</a:t>
            </a:r>
          </a:p>
          <a:p>
            <a:pPr lvl="1" algn="l">
              <a:buFont typeface="Arial"/>
              <a:buChar char="•"/>
            </a:pPr>
            <a:r>
              <a:rPr lang="en-US" sz="2600" u="sng" dirty="0" smtClean="0">
                <a:solidFill>
                  <a:schemeClr val="tx1"/>
                </a:solidFill>
              </a:rPr>
              <a:t>Inclusion (broad)</a:t>
            </a:r>
            <a:r>
              <a:rPr lang="en-US" sz="2600" dirty="0" smtClean="0">
                <a:solidFill>
                  <a:schemeClr val="tx1"/>
                </a:solidFill>
              </a:rPr>
              <a:t>: 18-65, Chronic SCZ diagnosis, able to take PO medications</a:t>
            </a:r>
          </a:p>
          <a:p>
            <a:pPr lvl="1" algn="l">
              <a:buFont typeface="Arial"/>
              <a:buChar char="•"/>
            </a:pPr>
            <a:r>
              <a:rPr lang="en-US" sz="2600" u="sng" dirty="0" smtClean="0">
                <a:solidFill>
                  <a:schemeClr val="tx1"/>
                </a:solidFill>
              </a:rPr>
              <a:t>Exclusion (very few)</a:t>
            </a:r>
            <a:r>
              <a:rPr lang="en-US" sz="2600" dirty="0" smtClean="0">
                <a:solidFill>
                  <a:schemeClr val="tx1"/>
                </a:solidFill>
              </a:rPr>
              <a:t>: early SCZ diagnosis, MR/other cognitive disorders, adverse reactions to study meds, medically unstable, pregnant/breastfeeding. </a:t>
            </a:r>
          </a:p>
          <a:p>
            <a:pPr lvl="1">
              <a:buFont typeface="Arial"/>
              <a:buChar char="•"/>
            </a:pPr>
            <a:endParaRPr lang="en-US" dirty="0" smtClean="0"/>
          </a:p>
          <a:p>
            <a:endParaRPr lang="en-US" dirty="0" smtClean="0"/>
          </a:p>
          <a:p>
            <a:pPr lvl="1">
              <a:buFont typeface="Arial"/>
              <a:buChar char="•"/>
            </a:pPr>
            <a:endParaRPr lang="en-US" dirty="0" smtClean="0"/>
          </a:p>
          <a:p>
            <a:endParaRPr lang="en-US" dirty="0"/>
          </a:p>
        </p:txBody>
      </p:sp>
    </p:spTree>
    <p:extLst>
      <p:ext uri="{BB962C8B-B14F-4D97-AF65-F5344CB8AC3E}">
        <p14:creationId xmlns:p14="http://schemas.microsoft.com/office/powerpoint/2010/main" val="146455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457200" y="609600"/>
            <a:ext cx="8153400" cy="9673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Study Design</a:t>
            </a:r>
            <a:endParaRPr lang="en-US" dirty="0"/>
          </a:p>
        </p:txBody>
      </p:sp>
      <p:sp>
        <p:nvSpPr>
          <p:cNvPr id="5" name="Content Placeholder 6"/>
          <p:cNvSpPr txBox="1">
            <a:spLocks/>
          </p:cNvSpPr>
          <p:nvPr/>
        </p:nvSpPr>
        <p:spPr>
          <a:xfrm>
            <a:off x="457200" y="1752600"/>
            <a:ext cx="8153400" cy="44497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400" dirty="0" smtClean="0">
                <a:solidFill>
                  <a:schemeClr val="tx1"/>
                </a:solidFill>
              </a:rPr>
              <a:t>Study was a multi-centered, double-blind, parallel-group, randomized clinical trial</a:t>
            </a:r>
          </a:p>
          <a:p>
            <a:pPr marL="457200" indent="-457200" algn="l">
              <a:buFont typeface="Arial" panose="020B0604020202020204" pitchFamily="34" charset="0"/>
              <a:buChar char="•"/>
            </a:pPr>
            <a:r>
              <a:rPr lang="en-US" sz="2400" dirty="0" smtClean="0">
                <a:solidFill>
                  <a:schemeClr val="tx1"/>
                </a:solidFill>
              </a:rPr>
              <a:t>Monthly visits with clinician</a:t>
            </a:r>
          </a:p>
          <a:p>
            <a:pPr marL="457200" indent="-457200" algn="l">
              <a:buFont typeface="Arial" panose="020B0604020202020204" pitchFamily="34" charset="0"/>
              <a:buChar char="•"/>
            </a:pPr>
            <a:r>
              <a:rPr lang="en-US" sz="2400" dirty="0" smtClean="0">
                <a:solidFill>
                  <a:schemeClr val="tx1"/>
                </a:solidFill>
              </a:rPr>
              <a:t>Patients took meds for 18 mos., or discontinued them due to: </a:t>
            </a:r>
          </a:p>
          <a:p>
            <a:pPr marL="1371600" lvl="2" indent="-457200" algn="l">
              <a:buFont typeface="Courier New" panose="02070309020205020404" pitchFamily="49" charset="0"/>
              <a:buChar char="o"/>
            </a:pPr>
            <a:r>
              <a:rPr lang="en-US" dirty="0" smtClean="0">
                <a:solidFill>
                  <a:schemeClr val="tx1"/>
                </a:solidFill>
              </a:rPr>
              <a:t>Poor symptom control</a:t>
            </a:r>
          </a:p>
          <a:p>
            <a:pPr marL="1371600" lvl="2" indent="-457200" algn="l">
              <a:buFont typeface="Courier New" panose="02070309020205020404" pitchFamily="49" charset="0"/>
              <a:buChar char="o"/>
            </a:pPr>
            <a:r>
              <a:rPr lang="en-US" dirty="0" smtClean="0">
                <a:solidFill>
                  <a:schemeClr val="tx1"/>
                </a:solidFill>
              </a:rPr>
              <a:t>Intolerable side effects </a:t>
            </a:r>
          </a:p>
          <a:p>
            <a:pPr marL="1371600" lvl="2" indent="-457200" algn="l">
              <a:buFont typeface="Courier New" panose="02070309020205020404" pitchFamily="49" charset="0"/>
              <a:buChar char="o"/>
            </a:pPr>
            <a:r>
              <a:rPr lang="en-US" dirty="0" smtClean="0">
                <a:solidFill>
                  <a:schemeClr val="tx1"/>
                </a:solidFill>
              </a:rPr>
              <a:t>Decision to stop the medication</a:t>
            </a:r>
          </a:p>
          <a:p>
            <a:pPr marL="1371600" lvl="2" indent="-457200" algn="l">
              <a:buFont typeface="Courier New" panose="02070309020205020404" pitchFamily="49" charset="0"/>
              <a:buChar char="o"/>
            </a:pPr>
            <a:r>
              <a:rPr lang="en-US" dirty="0" smtClean="0">
                <a:solidFill>
                  <a:schemeClr val="tx1"/>
                </a:solidFill>
              </a:rPr>
              <a:t>Decision to withdrawal from the study</a:t>
            </a:r>
            <a:endParaRPr lang="en-US" dirty="0">
              <a:solidFill>
                <a:schemeClr val="tx1"/>
              </a:solidFill>
            </a:endParaRPr>
          </a:p>
        </p:txBody>
      </p:sp>
    </p:spTree>
    <p:extLst>
      <p:ext uri="{BB962C8B-B14F-4D97-AF65-F5344CB8AC3E}">
        <p14:creationId xmlns:p14="http://schemas.microsoft.com/office/powerpoint/2010/main" val="33883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685800"/>
            <a:ext cx="8153400" cy="981127"/>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a:t>
            </a:r>
            <a:br>
              <a:rPr lang="en-US" smtClean="0"/>
            </a:br>
            <a:r>
              <a:rPr lang="en-US" sz="3600" smtClean="0"/>
              <a:t>Pharmaceutical Information</a:t>
            </a:r>
            <a:br>
              <a:rPr lang="en-US" sz="3600" smtClean="0"/>
            </a:br>
            <a:endParaRPr lang="en-US" sz="3600" dirty="0"/>
          </a:p>
        </p:txBody>
      </p:sp>
      <p:sp>
        <p:nvSpPr>
          <p:cNvPr id="5" name="Content Placeholder 2"/>
          <p:cNvSpPr txBox="1">
            <a:spLocks/>
          </p:cNvSpPr>
          <p:nvPr/>
        </p:nvSpPr>
        <p:spPr>
          <a:xfrm>
            <a:off x="457200" y="2011362"/>
            <a:ext cx="8153400" cy="4092009"/>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600" dirty="0" smtClean="0">
                <a:solidFill>
                  <a:schemeClr val="tx1"/>
                </a:solidFill>
              </a:rPr>
              <a:t>No pharmaceutical funding; however, all trial medications and guidelines for use were supplied by pharmaceutical companies</a:t>
            </a:r>
          </a:p>
          <a:p>
            <a:pPr marL="457200" indent="-457200" algn="l">
              <a:buFont typeface="Arial" panose="020B0604020202020204" pitchFamily="34" charset="0"/>
              <a:buChar char="•"/>
            </a:pPr>
            <a:r>
              <a:rPr lang="en-US" sz="2600" dirty="0" smtClean="0">
                <a:solidFill>
                  <a:schemeClr val="tx1"/>
                </a:solidFill>
              </a:rPr>
              <a:t>No Big Pharma input on study design/implementation, data analysis, or manuscript review/production. </a:t>
            </a:r>
          </a:p>
          <a:p>
            <a:pPr marL="457200" indent="-457200" algn="l">
              <a:buFont typeface="Arial" panose="020B0604020202020204" pitchFamily="34" charset="0"/>
              <a:buChar char="•"/>
            </a:pPr>
            <a:r>
              <a:rPr lang="en-US" sz="2600" dirty="0" smtClean="0">
                <a:solidFill>
                  <a:schemeClr val="tx1"/>
                </a:solidFill>
              </a:rPr>
              <a:t>Medications trialed:</a:t>
            </a:r>
          </a:p>
          <a:p>
            <a:pPr marL="1371600" lvl="2" indent="-457200" algn="l">
              <a:buFont typeface="Courier New" panose="02070309020205020404" pitchFamily="49" charset="0"/>
              <a:buChar char="o"/>
            </a:pPr>
            <a:r>
              <a:rPr lang="en-US" dirty="0" err="1" smtClean="0">
                <a:solidFill>
                  <a:schemeClr val="tx1"/>
                </a:solidFill>
              </a:rPr>
              <a:t>Perphenazine</a:t>
            </a:r>
            <a:r>
              <a:rPr lang="en-US" dirty="0" smtClean="0">
                <a:solidFill>
                  <a:schemeClr val="tx1"/>
                </a:solidFill>
              </a:rPr>
              <a:t> (N: 257), Schering-Plough/Novartis </a:t>
            </a:r>
          </a:p>
          <a:p>
            <a:pPr marL="1371600" lvl="2" indent="-457200" algn="l">
              <a:buFont typeface="Courier New" panose="02070309020205020404" pitchFamily="49" charset="0"/>
              <a:buChar char="o"/>
            </a:pPr>
            <a:r>
              <a:rPr lang="en-US" dirty="0" smtClean="0">
                <a:solidFill>
                  <a:schemeClr val="tx1"/>
                </a:solidFill>
              </a:rPr>
              <a:t>Quetiapine (N: 329), Astra-Zeneca</a:t>
            </a:r>
          </a:p>
          <a:p>
            <a:pPr marL="1371600" lvl="2" indent="-457200" algn="l">
              <a:buFont typeface="Courier New" panose="02070309020205020404" pitchFamily="49" charset="0"/>
              <a:buChar char="o"/>
            </a:pPr>
            <a:r>
              <a:rPr lang="en-US" dirty="0" smtClean="0">
                <a:solidFill>
                  <a:schemeClr val="tx1"/>
                </a:solidFill>
              </a:rPr>
              <a:t>Risperidone (N: 333), Janssen</a:t>
            </a:r>
          </a:p>
          <a:p>
            <a:pPr marL="1371600" lvl="2" indent="-457200" algn="l">
              <a:buFont typeface="Courier New" panose="02070309020205020404" pitchFamily="49" charset="0"/>
              <a:buChar char="o"/>
            </a:pPr>
            <a:r>
              <a:rPr lang="en-US" dirty="0" smtClean="0">
                <a:solidFill>
                  <a:schemeClr val="tx1"/>
                </a:solidFill>
              </a:rPr>
              <a:t>Olanzapine (N: 330), Eli Lilly</a:t>
            </a:r>
          </a:p>
          <a:p>
            <a:pPr marL="1371600" lvl="2" indent="-457200" algn="l">
              <a:buFont typeface="Courier New" panose="02070309020205020404" pitchFamily="49" charset="0"/>
              <a:buChar char="o"/>
            </a:pPr>
            <a:r>
              <a:rPr lang="en-US" dirty="0" smtClean="0">
                <a:solidFill>
                  <a:schemeClr val="tx1"/>
                </a:solidFill>
              </a:rPr>
              <a:t>Ziprasidone (N: 183), Pfizer (added 2002)</a:t>
            </a:r>
            <a:endParaRPr lang="en-US" dirty="0">
              <a:solidFill>
                <a:schemeClr val="tx1"/>
              </a:solidFill>
            </a:endParaRPr>
          </a:p>
        </p:txBody>
      </p:sp>
    </p:spTree>
    <p:extLst>
      <p:ext uri="{BB962C8B-B14F-4D97-AF65-F5344CB8AC3E}">
        <p14:creationId xmlns:p14="http://schemas.microsoft.com/office/powerpoint/2010/main" val="35544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685800"/>
            <a:ext cx="8305800" cy="101992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a:t>
            </a:r>
            <a:br>
              <a:rPr lang="en-US" smtClean="0"/>
            </a:br>
            <a:r>
              <a:rPr lang="en-US" sz="3600" smtClean="0"/>
              <a:t>Study Design: Efficacy of Medications</a:t>
            </a:r>
            <a:endParaRPr lang="en-US" sz="3600" dirty="0"/>
          </a:p>
        </p:txBody>
      </p:sp>
      <p:sp>
        <p:nvSpPr>
          <p:cNvPr id="5" name="Content Placeholder 4"/>
          <p:cNvSpPr txBox="1">
            <a:spLocks/>
          </p:cNvSpPr>
          <p:nvPr/>
        </p:nvSpPr>
        <p:spPr>
          <a:xfrm>
            <a:off x="381000" y="2011363"/>
            <a:ext cx="8305800" cy="40386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u="sng" dirty="0" smtClean="0">
                <a:solidFill>
                  <a:schemeClr val="tx1"/>
                </a:solidFill>
              </a:rPr>
              <a:t>Primary Measure of treatment success</a:t>
            </a:r>
            <a:r>
              <a:rPr lang="en-US" dirty="0" smtClean="0">
                <a:solidFill>
                  <a:schemeClr val="tx1"/>
                </a:solidFill>
              </a:rPr>
              <a:t>: Length of time a patient benefitted from and stayed on a medication before they or their doctor decided to change it. More simply: “</a:t>
            </a:r>
            <a:r>
              <a:rPr lang="en-US" u="sng" dirty="0" smtClean="0">
                <a:solidFill>
                  <a:schemeClr val="tx1"/>
                </a:solidFill>
              </a:rPr>
              <a:t>Time to Discontinuation</a:t>
            </a:r>
            <a:r>
              <a:rPr lang="en-US" dirty="0" smtClean="0">
                <a:solidFill>
                  <a:schemeClr val="tx1"/>
                </a:solidFill>
              </a:rPr>
              <a:t>”</a:t>
            </a:r>
          </a:p>
          <a:p>
            <a:pPr marL="457200" indent="-457200" algn="l">
              <a:buFont typeface="Arial" panose="020B0604020202020204" pitchFamily="34" charset="0"/>
              <a:buChar char="•"/>
            </a:pPr>
            <a:r>
              <a:rPr lang="en-US" dirty="0" smtClean="0">
                <a:solidFill>
                  <a:schemeClr val="tx1"/>
                </a:solidFill>
              </a:rPr>
              <a:t>Measurements also included:</a:t>
            </a:r>
          </a:p>
          <a:p>
            <a:pPr marL="1371600" lvl="2" indent="-457200" algn="l">
              <a:buFont typeface="Courier New" panose="02070309020205020404" pitchFamily="49" charset="0"/>
              <a:buChar char="o"/>
            </a:pPr>
            <a:r>
              <a:rPr lang="en-US" dirty="0" smtClean="0">
                <a:solidFill>
                  <a:schemeClr val="tx1"/>
                </a:solidFill>
              </a:rPr>
              <a:t>Successful modification of symptoms</a:t>
            </a:r>
          </a:p>
          <a:p>
            <a:pPr marL="1371600" lvl="2" indent="-457200" algn="l">
              <a:buFont typeface="Courier New" panose="02070309020205020404" pitchFamily="49" charset="0"/>
              <a:buChar char="o"/>
            </a:pPr>
            <a:r>
              <a:rPr lang="en-US" dirty="0" smtClean="0">
                <a:solidFill>
                  <a:schemeClr val="tx1"/>
                </a:solidFill>
              </a:rPr>
              <a:t>Overall level of functioning on medicines</a:t>
            </a:r>
          </a:p>
          <a:p>
            <a:pPr marL="1371600" lvl="2" indent="-457200" algn="l">
              <a:buFont typeface="Courier New" panose="02070309020205020404" pitchFamily="49" charset="0"/>
              <a:buChar char="o"/>
            </a:pPr>
            <a:r>
              <a:rPr lang="en-US" dirty="0" smtClean="0">
                <a:solidFill>
                  <a:schemeClr val="tx1"/>
                </a:solidFill>
              </a:rPr>
              <a:t>Tolerability of side effects</a:t>
            </a:r>
          </a:p>
          <a:p>
            <a:pPr marL="1371600" lvl="2" indent="-457200" algn="l">
              <a:buFont typeface="Courier New" panose="02070309020205020404" pitchFamily="49" charset="0"/>
              <a:buChar char="o"/>
            </a:pPr>
            <a:r>
              <a:rPr lang="en-US" dirty="0" smtClean="0">
                <a:solidFill>
                  <a:schemeClr val="tx1"/>
                </a:solidFill>
              </a:rPr>
              <a:t>Patient choice to stop meds for other reasons. </a:t>
            </a:r>
            <a:endParaRPr lang="en-US" dirty="0">
              <a:solidFill>
                <a:schemeClr val="tx1"/>
              </a:solidFill>
            </a:endParaRPr>
          </a:p>
        </p:txBody>
      </p:sp>
    </p:spTree>
    <p:extLst>
      <p:ext uri="{BB962C8B-B14F-4D97-AF65-F5344CB8AC3E}">
        <p14:creationId xmlns:p14="http://schemas.microsoft.com/office/powerpoint/2010/main" val="258130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Results</a:t>
            </a:r>
            <a:endParaRPr lang="en-US"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dirty="0" smtClean="0">
                <a:solidFill>
                  <a:schemeClr val="tx1"/>
                </a:solidFill>
              </a:rPr>
              <a:t>All medications studied were comparably effective</a:t>
            </a:r>
          </a:p>
          <a:p>
            <a:pPr marL="457200" indent="-457200" algn="l">
              <a:buFont typeface="Arial" panose="020B0604020202020204" pitchFamily="34" charset="0"/>
              <a:buChar char="•"/>
            </a:pPr>
            <a:r>
              <a:rPr lang="en-US" dirty="0" smtClean="0">
                <a:solidFill>
                  <a:schemeClr val="tx1"/>
                </a:solidFill>
              </a:rPr>
              <a:t>Discontinuation due to SEs and failure to control symptoms</a:t>
            </a:r>
          </a:p>
          <a:p>
            <a:pPr marL="457200" indent="-457200" algn="l">
              <a:buFont typeface="Arial" panose="020B0604020202020204" pitchFamily="34" charset="0"/>
              <a:buChar char="•"/>
            </a:pPr>
            <a:r>
              <a:rPr lang="en-US" dirty="0" smtClean="0">
                <a:solidFill>
                  <a:schemeClr val="tx1"/>
                </a:solidFill>
              </a:rPr>
              <a:t>Olanzapine showed improved efficacy and a longer time to discontinuation compared to other trialed medications, but metabolic SEs yielded poor tolerance by patients. Patients started on Olanzapine were less likely to be hospitalized during the study trial.  </a:t>
            </a:r>
          </a:p>
          <a:p>
            <a:pPr marL="457200" indent="-457200" algn="l">
              <a:buFont typeface="Arial" panose="020B0604020202020204" pitchFamily="34" charset="0"/>
              <a:buChar char="•"/>
            </a:pPr>
            <a:r>
              <a:rPr lang="en-US" dirty="0" err="1" smtClean="0">
                <a:solidFill>
                  <a:schemeClr val="tx1"/>
                </a:solidFill>
              </a:rPr>
              <a:t>Perphenazine</a:t>
            </a:r>
            <a:r>
              <a:rPr lang="en-US" dirty="0" smtClean="0">
                <a:solidFill>
                  <a:schemeClr val="tx1"/>
                </a:solidFill>
              </a:rPr>
              <a:t> generally performed as well as the four SGAs studied with no statistically significant increase in SEs, including EPS</a:t>
            </a:r>
            <a:endParaRPr lang="en-US" dirty="0">
              <a:solidFill>
                <a:schemeClr val="tx1"/>
              </a:solidFill>
            </a:endParaRPr>
          </a:p>
        </p:txBody>
      </p:sp>
    </p:spTree>
    <p:extLst>
      <p:ext uri="{BB962C8B-B14F-4D97-AF65-F5344CB8AC3E}">
        <p14:creationId xmlns:p14="http://schemas.microsoft.com/office/powerpoint/2010/main" val="139180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Results</a:t>
            </a:r>
            <a:endParaRPr lang="en-US" dirty="0"/>
          </a:p>
        </p:txBody>
      </p:sp>
      <p:sp>
        <p:nvSpPr>
          <p:cNvPr id="5" name="Content Placeholder 2"/>
          <p:cNvSpPr txBox="1">
            <a:spLocks/>
          </p:cNvSpPr>
          <p:nvPr/>
        </p:nvSpPr>
        <p:spPr>
          <a:xfrm>
            <a:off x="381000" y="15240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800" dirty="0" smtClean="0">
                <a:solidFill>
                  <a:schemeClr val="tx1"/>
                </a:solidFill>
              </a:rPr>
              <a:t>Taken as a whole: SGAs studied in the trial have no substantial advantage over </a:t>
            </a:r>
            <a:r>
              <a:rPr lang="en-US" sz="2800" dirty="0" err="1" smtClean="0">
                <a:solidFill>
                  <a:schemeClr val="tx1"/>
                </a:solidFill>
              </a:rPr>
              <a:t>Perphenazine</a:t>
            </a:r>
            <a:r>
              <a:rPr lang="en-US" sz="2800" dirty="0" smtClean="0">
                <a:solidFill>
                  <a:schemeClr val="tx1"/>
                </a:solidFill>
              </a:rPr>
              <a:t>. </a:t>
            </a:r>
          </a:p>
          <a:p>
            <a:pPr marL="457200" indent="-457200" algn="l">
              <a:buFont typeface="Arial" panose="020B0604020202020204" pitchFamily="34" charset="0"/>
              <a:buChar char="•"/>
            </a:pPr>
            <a:r>
              <a:rPr lang="en-US" sz="2800" dirty="0" smtClean="0">
                <a:solidFill>
                  <a:schemeClr val="tx1"/>
                </a:solidFill>
              </a:rPr>
              <a:t>Considerable variation among patients w/ SCZ. Considerations must include:</a:t>
            </a:r>
          </a:p>
          <a:p>
            <a:pPr marL="1371600" lvl="2" indent="-457200" algn="l">
              <a:buFont typeface="Courier New" panose="02070309020205020404" pitchFamily="49" charset="0"/>
              <a:buChar char="o"/>
            </a:pPr>
            <a:r>
              <a:rPr lang="en-US" dirty="0" smtClean="0">
                <a:solidFill>
                  <a:schemeClr val="tx1"/>
                </a:solidFill>
              </a:rPr>
              <a:t>Side effects</a:t>
            </a:r>
          </a:p>
          <a:p>
            <a:pPr marL="1371600" lvl="2" indent="-457200" algn="l">
              <a:buFont typeface="Courier New" panose="02070309020205020404" pitchFamily="49" charset="0"/>
              <a:buChar char="o"/>
            </a:pPr>
            <a:r>
              <a:rPr lang="en-US" dirty="0" smtClean="0">
                <a:solidFill>
                  <a:schemeClr val="tx1"/>
                </a:solidFill>
              </a:rPr>
              <a:t>Medication costs</a:t>
            </a:r>
          </a:p>
          <a:p>
            <a:pPr marL="1371600" lvl="2" indent="-457200" algn="l">
              <a:buFont typeface="Courier New" panose="02070309020205020404" pitchFamily="49" charset="0"/>
              <a:buChar char="o"/>
            </a:pPr>
            <a:r>
              <a:rPr lang="en-US" dirty="0" smtClean="0">
                <a:solidFill>
                  <a:schemeClr val="tx1"/>
                </a:solidFill>
              </a:rPr>
              <a:t>Efficacy of medication (adequacy of symptom relief)</a:t>
            </a:r>
          </a:p>
          <a:p>
            <a:pPr marL="1371600" lvl="2" indent="-457200" algn="l">
              <a:buFont typeface="Courier New" panose="02070309020205020404" pitchFamily="49" charset="0"/>
              <a:buChar char="o"/>
            </a:pPr>
            <a:r>
              <a:rPr lang="en-US" dirty="0" smtClean="0">
                <a:solidFill>
                  <a:schemeClr val="tx1"/>
                </a:solidFill>
              </a:rPr>
              <a:t>Substance use (cigarette smoking, illicit drugs)</a:t>
            </a:r>
            <a:endParaRPr lang="en-US" dirty="0">
              <a:solidFill>
                <a:schemeClr val="tx1"/>
              </a:solidFill>
            </a:endParaRPr>
          </a:p>
        </p:txBody>
      </p:sp>
    </p:spTree>
    <p:extLst>
      <p:ext uri="{BB962C8B-B14F-4D97-AF65-F5344CB8AC3E}">
        <p14:creationId xmlns:p14="http://schemas.microsoft.com/office/powerpoint/2010/main" val="337706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8408"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CATIE: Study Criticism</a:t>
            </a:r>
            <a:endParaRPr lang="en-US" dirty="0"/>
          </a:p>
        </p:txBody>
      </p:sp>
      <p:sp>
        <p:nvSpPr>
          <p:cNvPr id="5" name="Content Placeholder 2"/>
          <p:cNvSpPr txBox="1">
            <a:spLocks/>
          </p:cNvSpPr>
          <p:nvPr/>
        </p:nvSpPr>
        <p:spPr>
          <a:xfrm>
            <a:off x="448408" y="18288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800" dirty="0" smtClean="0">
                <a:solidFill>
                  <a:schemeClr val="tx1"/>
                </a:solidFill>
              </a:rPr>
              <a:t>74% of patients enrolled in the study (part of the “intention to treat” analysis) discontinued their assigned treatment in Phase 1, before 18 months. (Median: 6 months)</a:t>
            </a:r>
          </a:p>
          <a:p>
            <a:pPr marL="457200" indent="-457200" algn="l">
              <a:buFont typeface="Arial" panose="020B0604020202020204" pitchFamily="34" charset="0"/>
              <a:buChar char="•"/>
            </a:pPr>
            <a:r>
              <a:rPr lang="en-US" sz="2800" dirty="0" smtClean="0">
                <a:solidFill>
                  <a:schemeClr val="tx1"/>
                </a:solidFill>
              </a:rPr>
              <a:t>Medication doses were based on pharmaceutical company recommendations rather than by the FDA</a:t>
            </a:r>
          </a:p>
          <a:p>
            <a:pPr marL="457200" indent="-457200" algn="l">
              <a:buFont typeface="Arial" panose="020B0604020202020204" pitchFamily="34" charset="0"/>
              <a:buChar char="•"/>
            </a:pPr>
            <a:r>
              <a:rPr lang="en-US" sz="2800" dirty="0" smtClean="0">
                <a:solidFill>
                  <a:schemeClr val="tx1"/>
                </a:solidFill>
              </a:rPr>
              <a:t>Nearly 75% of patients switched from their first medication to a different medication during the trial. </a:t>
            </a:r>
            <a:endParaRPr lang="en-US" sz="2800" dirty="0">
              <a:solidFill>
                <a:schemeClr val="tx1"/>
              </a:solidFill>
            </a:endParaRPr>
          </a:p>
        </p:txBody>
      </p:sp>
    </p:spTree>
    <p:extLst>
      <p:ext uri="{BB962C8B-B14F-4D97-AF65-F5344CB8AC3E}">
        <p14:creationId xmlns:p14="http://schemas.microsoft.com/office/powerpoint/2010/main" val="315184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Phase 2 (Briefly)</a:t>
            </a:r>
            <a:endParaRPr lang="en-US" dirty="0"/>
          </a:p>
        </p:txBody>
      </p:sp>
      <p:sp>
        <p:nvSpPr>
          <p:cNvPr id="5" name="Content Placeholder 2"/>
          <p:cNvSpPr txBox="1">
            <a:spLocks/>
          </p:cNvSpPr>
          <p:nvPr/>
        </p:nvSpPr>
        <p:spPr>
          <a:xfrm>
            <a:off x="457200" y="17526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dirty="0" smtClean="0">
                <a:solidFill>
                  <a:schemeClr val="tx1"/>
                </a:solidFill>
              </a:rPr>
              <a:t>For patients who opted out of the first CATIE trial, a Phase 2 trial continued the study and divided the patients into two pathways:</a:t>
            </a:r>
          </a:p>
          <a:p>
            <a:pPr marL="1371600" lvl="2" indent="-457200" algn="l">
              <a:buFont typeface="Courier New" panose="02070309020205020404" pitchFamily="49" charset="0"/>
              <a:buChar char="o"/>
            </a:pPr>
            <a:r>
              <a:rPr lang="en-US" u="sng" dirty="0" smtClean="0">
                <a:solidFill>
                  <a:schemeClr val="tx1"/>
                </a:solidFill>
              </a:rPr>
              <a:t>Efficacy</a:t>
            </a:r>
            <a:r>
              <a:rPr lang="en-US" dirty="0" smtClean="0">
                <a:solidFill>
                  <a:schemeClr val="tx1"/>
                </a:solidFill>
              </a:rPr>
              <a:t> (for patients who discontinued their Phase 1 medication due to poor symptom control)</a:t>
            </a:r>
          </a:p>
          <a:p>
            <a:pPr marL="1714500" lvl="3" indent="-342900" algn="l">
              <a:buFont typeface="Wingdings" panose="05000000000000000000" pitchFamily="2" charset="2"/>
              <a:buChar char="§"/>
            </a:pPr>
            <a:r>
              <a:rPr lang="en-US" dirty="0" smtClean="0">
                <a:solidFill>
                  <a:schemeClr val="tx1"/>
                </a:solidFill>
              </a:rPr>
              <a:t>Medication: </a:t>
            </a:r>
            <a:r>
              <a:rPr lang="en-US" b="1" dirty="0" smtClean="0">
                <a:solidFill>
                  <a:schemeClr val="tx1"/>
                </a:solidFill>
              </a:rPr>
              <a:t>Clozapine</a:t>
            </a:r>
          </a:p>
          <a:p>
            <a:pPr marL="1371600" lvl="2" indent="-457200" algn="l">
              <a:buFont typeface="Courier New" panose="02070309020205020404" pitchFamily="49" charset="0"/>
              <a:buChar char="o"/>
            </a:pPr>
            <a:r>
              <a:rPr lang="en-US" u="sng" dirty="0" smtClean="0">
                <a:solidFill>
                  <a:schemeClr val="tx1"/>
                </a:solidFill>
              </a:rPr>
              <a:t>Tolerability</a:t>
            </a:r>
            <a:r>
              <a:rPr lang="en-US" dirty="0" smtClean="0">
                <a:solidFill>
                  <a:schemeClr val="tx1"/>
                </a:solidFill>
              </a:rPr>
              <a:t> (for patients who discontinued their Phase 1 medication due to side effects)</a:t>
            </a:r>
          </a:p>
          <a:p>
            <a:pPr marL="1714500" lvl="3" indent="-342900" algn="l">
              <a:buFont typeface="Wingdings" panose="05000000000000000000" pitchFamily="2" charset="2"/>
              <a:buChar char="§"/>
            </a:pPr>
            <a:r>
              <a:rPr lang="en-US" dirty="0" smtClean="0">
                <a:solidFill>
                  <a:schemeClr val="tx1"/>
                </a:solidFill>
              </a:rPr>
              <a:t>Medication: </a:t>
            </a:r>
            <a:r>
              <a:rPr lang="en-US" b="1" dirty="0" smtClean="0">
                <a:solidFill>
                  <a:schemeClr val="tx1"/>
                </a:solidFill>
              </a:rPr>
              <a:t>Ziprasidone</a:t>
            </a:r>
            <a:endParaRPr lang="en-US" b="1" dirty="0">
              <a:solidFill>
                <a:schemeClr val="tx1"/>
              </a:solidFill>
            </a:endParaRPr>
          </a:p>
        </p:txBody>
      </p:sp>
    </p:spTree>
    <p:extLst>
      <p:ext uri="{BB962C8B-B14F-4D97-AF65-F5344CB8AC3E}">
        <p14:creationId xmlns:p14="http://schemas.microsoft.com/office/powerpoint/2010/main" val="288964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09600" y="533400"/>
            <a:ext cx="7924800" cy="99987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Phase 2: Results</a:t>
            </a:r>
            <a:endParaRPr lang="en-US" dirty="0"/>
          </a:p>
        </p:txBody>
      </p:sp>
      <p:sp>
        <p:nvSpPr>
          <p:cNvPr id="5" name="Content Placeholder 4"/>
          <p:cNvSpPr txBox="1">
            <a:spLocks/>
          </p:cNvSpPr>
          <p:nvPr/>
        </p:nvSpPr>
        <p:spPr>
          <a:xfrm>
            <a:off x="609600" y="1533273"/>
            <a:ext cx="7924800" cy="42672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b="1" dirty="0" smtClean="0">
                <a:solidFill>
                  <a:schemeClr val="tx1"/>
                </a:solidFill>
              </a:rPr>
              <a:t>Efficacy Pathway: Clozapine</a:t>
            </a:r>
          </a:p>
          <a:p>
            <a:pPr marL="457200" indent="-457200" algn="l">
              <a:buFont typeface="Arial" panose="020B0604020202020204" pitchFamily="34" charset="0"/>
              <a:buChar char="•"/>
            </a:pPr>
            <a:r>
              <a:rPr lang="en-US" dirty="0" smtClean="0">
                <a:solidFill>
                  <a:schemeClr val="tx1"/>
                </a:solidFill>
              </a:rPr>
              <a:t>Remarkably effective for very ill people, substantially better than other antipsychotic meds. </a:t>
            </a:r>
          </a:p>
          <a:p>
            <a:pPr marL="457200" indent="-457200" algn="l">
              <a:buFont typeface="Arial" panose="020B0604020202020204" pitchFamily="34" charset="0"/>
              <a:buChar char="•"/>
            </a:pPr>
            <a:r>
              <a:rPr lang="en-US" dirty="0" smtClean="0">
                <a:solidFill>
                  <a:schemeClr val="tx1"/>
                </a:solidFill>
              </a:rPr>
              <a:t>44% of Clozapine patients remained on the medication for the duration of the study</a:t>
            </a:r>
          </a:p>
          <a:p>
            <a:pPr marL="457200" indent="-457200" algn="l">
              <a:buFont typeface="Arial" panose="020B0604020202020204" pitchFamily="34" charset="0"/>
              <a:buChar char="•"/>
            </a:pPr>
            <a:r>
              <a:rPr lang="en-US" dirty="0" smtClean="0">
                <a:solidFill>
                  <a:schemeClr val="tx1"/>
                </a:solidFill>
              </a:rPr>
              <a:t>Greater symptom control than all other meds</a:t>
            </a:r>
          </a:p>
          <a:p>
            <a:pPr marL="457200" indent="-457200" algn="l">
              <a:buFont typeface="Arial" panose="020B0604020202020204" pitchFamily="34" charset="0"/>
              <a:buChar char="•"/>
            </a:pPr>
            <a:r>
              <a:rPr lang="en-US" dirty="0" smtClean="0">
                <a:solidFill>
                  <a:schemeClr val="tx1"/>
                </a:solidFill>
              </a:rPr>
              <a:t>Clozapine patients must be closely monitored for agranulocytosis, cardiomegaly, and severe constipation, among other serious side effect)</a:t>
            </a:r>
            <a:endParaRPr lang="en-US" dirty="0">
              <a:solidFill>
                <a:schemeClr val="tx1"/>
              </a:solidFill>
            </a:endParaRPr>
          </a:p>
        </p:txBody>
      </p:sp>
    </p:spTree>
    <p:extLst>
      <p:ext uri="{BB962C8B-B14F-4D97-AF65-F5344CB8AC3E}">
        <p14:creationId xmlns:p14="http://schemas.microsoft.com/office/powerpoint/2010/main" val="70885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066800"/>
          </a:xfrm>
        </p:spPr>
        <p:txBody>
          <a:bodyPr/>
          <a:lstStyle/>
          <a:p>
            <a:r>
              <a:rPr lang="en-US" dirty="0"/>
              <a:t>Disclosures</a:t>
            </a:r>
          </a:p>
        </p:txBody>
      </p:sp>
      <p:sp>
        <p:nvSpPr>
          <p:cNvPr id="3" name="Subtitle 2"/>
          <p:cNvSpPr>
            <a:spLocks noGrp="1"/>
          </p:cNvSpPr>
          <p:nvPr>
            <p:ph type="subTitle" idx="1"/>
          </p:nvPr>
        </p:nvSpPr>
        <p:spPr>
          <a:xfrm>
            <a:off x="685800" y="2438400"/>
            <a:ext cx="7467600" cy="3124200"/>
          </a:xfrm>
        </p:spPr>
        <p:txBody>
          <a:bodyPr/>
          <a:lstStyle/>
          <a:p>
            <a:r>
              <a:rPr lang="en-US" dirty="0" smtClean="0"/>
              <a:t>The presenters have no relevant conflict of interests to disclose regarding the content of this presentation.</a:t>
            </a:r>
            <a:endParaRPr lang="en-US" dirty="0"/>
          </a:p>
        </p:txBody>
      </p:sp>
    </p:spTree>
    <p:extLst>
      <p:ext uri="{BB962C8B-B14F-4D97-AF65-F5344CB8AC3E}">
        <p14:creationId xmlns:p14="http://schemas.microsoft.com/office/powerpoint/2010/main" val="212790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5032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Phase 2: Results</a:t>
            </a:r>
            <a:endParaRPr lang="en-US"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b="1" dirty="0" smtClean="0">
                <a:solidFill>
                  <a:schemeClr val="tx1"/>
                </a:solidFill>
              </a:rPr>
              <a:t>Tolerability Pathway: Ziprasidone</a:t>
            </a:r>
          </a:p>
          <a:p>
            <a:pPr marL="457200" indent="-457200" algn="l">
              <a:buFont typeface="Arial" panose="020B0604020202020204" pitchFamily="34" charset="0"/>
              <a:buChar char="•"/>
            </a:pPr>
            <a:r>
              <a:rPr lang="en-US" dirty="0" smtClean="0">
                <a:solidFill>
                  <a:schemeClr val="tx1"/>
                </a:solidFill>
              </a:rPr>
              <a:t>High rate of patients who discontinued the medication (74%, similar to Phase 1). </a:t>
            </a:r>
          </a:p>
          <a:p>
            <a:pPr marL="457200" indent="-457200" algn="l">
              <a:buFont typeface="Arial" panose="020B0604020202020204" pitchFamily="34" charset="0"/>
              <a:buChar char="•"/>
            </a:pPr>
            <a:r>
              <a:rPr lang="en-US" dirty="0" smtClean="0">
                <a:solidFill>
                  <a:schemeClr val="tx1"/>
                </a:solidFill>
              </a:rPr>
              <a:t>Same antipsychotic medications, except </a:t>
            </a:r>
            <a:r>
              <a:rPr lang="en-US" dirty="0" err="1" smtClean="0">
                <a:solidFill>
                  <a:schemeClr val="tx1"/>
                </a:solidFill>
              </a:rPr>
              <a:t>Perphenazine</a:t>
            </a:r>
            <a:r>
              <a:rPr lang="en-US" dirty="0" smtClean="0">
                <a:solidFill>
                  <a:schemeClr val="tx1"/>
                </a:solidFill>
              </a:rPr>
              <a:t>, were studied. </a:t>
            </a:r>
          </a:p>
          <a:p>
            <a:pPr marL="457200" indent="-457200" algn="l">
              <a:buFont typeface="Arial" panose="020B0604020202020204" pitchFamily="34" charset="0"/>
              <a:buChar char="•"/>
            </a:pPr>
            <a:r>
              <a:rPr lang="en-US" dirty="0" smtClean="0">
                <a:solidFill>
                  <a:schemeClr val="tx1"/>
                </a:solidFill>
              </a:rPr>
              <a:t>Important to review reasoning behind why first medication was stopped before choosing to start a new medication. </a:t>
            </a:r>
            <a:endParaRPr lang="en-US" dirty="0">
              <a:solidFill>
                <a:schemeClr val="tx1"/>
              </a:solidFill>
            </a:endParaRPr>
          </a:p>
        </p:txBody>
      </p:sp>
    </p:spTree>
    <p:extLst>
      <p:ext uri="{BB962C8B-B14F-4D97-AF65-F5344CB8AC3E}">
        <p14:creationId xmlns:p14="http://schemas.microsoft.com/office/powerpoint/2010/main" val="320968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Case Study Revisited</a:t>
            </a:r>
            <a:endParaRPr lang="en-US"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dirty="0" smtClean="0">
                <a:solidFill>
                  <a:schemeClr val="tx1"/>
                </a:solidFill>
              </a:rPr>
              <a:t>Given Paul’s history of medication trials, chronic Schizophrenia, substance abuse and medical co-morbidities, consider the following treatment options: </a:t>
            </a:r>
          </a:p>
          <a:p>
            <a:pPr marL="914400" lvl="1" indent="-457200" algn="l">
              <a:buFont typeface="Arial" panose="020B0604020202020204" pitchFamily="34" charset="0"/>
              <a:buChar char="•"/>
            </a:pPr>
            <a:r>
              <a:rPr lang="en-US" dirty="0" smtClean="0">
                <a:solidFill>
                  <a:schemeClr val="tx1"/>
                </a:solidFill>
              </a:rPr>
              <a:t>Transition the patient to an SGA injectable medication (Risperdal </a:t>
            </a:r>
            <a:r>
              <a:rPr lang="en-US" dirty="0" err="1" smtClean="0">
                <a:solidFill>
                  <a:schemeClr val="tx1"/>
                </a:solidFill>
              </a:rPr>
              <a:t>Consta</a:t>
            </a:r>
            <a:r>
              <a:rPr lang="en-US" dirty="0" smtClean="0">
                <a:solidFill>
                  <a:schemeClr val="tx1"/>
                </a:solidFill>
              </a:rPr>
              <a:t>, </a:t>
            </a:r>
            <a:r>
              <a:rPr lang="en-US" dirty="0" err="1" smtClean="0">
                <a:solidFill>
                  <a:schemeClr val="tx1"/>
                </a:solidFill>
              </a:rPr>
              <a:t>Invega</a:t>
            </a:r>
            <a:r>
              <a:rPr lang="en-US" dirty="0" smtClean="0">
                <a:solidFill>
                  <a:schemeClr val="tx1"/>
                </a:solidFill>
              </a:rPr>
              <a:t> </a:t>
            </a:r>
            <a:r>
              <a:rPr lang="en-US" dirty="0" err="1" smtClean="0">
                <a:solidFill>
                  <a:schemeClr val="tx1"/>
                </a:solidFill>
              </a:rPr>
              <a:t>Sustenna</a:t>
            </a:r>
            <a:r>
              <a:rPr lang="en-US" dirty="0" smtClean="0">
                <a:solidFill>
                  <a:schemeClr val="tx1"/>
                </a:solidFill>
              </a:rPr>
              <a:t>)</a:t>
            </a:r>
          </a:p>
          <a:p>
            <a:pPr marL="914400" lvl="1" indent="-457200" algn="l">
              <a:buFont typeface="Arial" panose="020B0604020202020204" pitchFamily="34" charset="0"/>
              <a:buChar char="•"/>
            </a:pPr>
            <a:r>
              <a:rPr lang="en-US" dirty="0" smtClean="0">
                <a:solidFill>
                  <a:schemeClr val="tx1"/>
                </a:solidFill>
              </a:rPr>
              <a:t>Consider Clozapine (ACT Case Manager may be able to coordinate regular CBCs along with Q 3-month </a:t>
            </a:r>
            <a:r>
              <a:rPr lang="en-US" dirty="0" err="1" smtClean="0">
                <a:solidFill>
                  <a:schemeClr val="tx1"/>
                </a:solidFill>
              </a:rPr>
              <a:t>HgB</a:t>
            </a:r>
            <a:r>
              <a:rPr lang="en-US" dirty="0" smtClean="0">
                <a:solidFill>
                  <a:schemeClr val="tx1"/>
                </a:solidFill>
              </a:rPr>
              <a:t> A1C and CMP measurements.</a:t>
            </a:r>
          </a:p>
          <a:p>
            <a:pPr marL="914400" lvl="1" indent="-457200" algn="l">
              <a:buFont typeface="Arial" panose="020B0604020202020204" pitchFamily="34" charset="0"/>
              <a:buChar char="•"/>
            </a:pPr>
            <a:r>
              <a:rPr lang="en-US" dirty="0" smtClean="0">
                <a:solidFill>
                  <a:schemeClr val="tx1"/>
                </a:solidFill>
              </a:rPr>
              <a:t>Integrate Paul’s medical care, lab work and psychiatric care into single visits.</a:t>
            </a:r>
          </a:p>
          <a:p>
            <a:endParaRPr lang="en-US" dirty="0"/>
          </a:p>
        </p:txBody>
      </p:sp>
    </p:spTree>
    <p:extLst>
      <p:ext uri="{BB962C8B-B14F-4D97-AF65-F5344CB8AC3E}">
        <p14:creationId xmlns:p14="http://schemas.microsoft.com/office/powerpoint/2010/main" val="427497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3893" y="4191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CATIE Post-Test</a:t>
            </a:r>
            <a:endParaRPr lang="en-US" dirty="0"/>
          </a:p>
        </p:txBody>
      </p:sp>
      <p:sp>
        <p:nvSpPr>
          <p:cNvPr id="5" name="Content Placeholder 2"/>
          <p:cNvSpPr txBox="1">
            <a:spLocks/>
          </p:cNvSpPr>
          <p:nvPr/>
        </p:nvSpPr>
        <p:spPr>
          <a:xfrm>
            <a:off x="443893" y="1524000"/>
            <a:ext cx="3328409" cy="4452772"/>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b="1" dirty="0" smtClean="0">
                <a:solidFill>
                  <a:schemeClr val="tx1"/>
                </a:solidFill>
              </a:rPr>
              <a:t>1. What was the primary measure of treatment success in the CATIE study?</a:t>
            </a:r>
          </a:p>
          <a:p>
            <a:pPr algn="l"/>
            <a:endParaRPr lang="en-US" dirty="0" smtClean="0">
              <a:solidFill>
                <a:schemeClr val="tx1"/>
              </a:solidFill>
            </a:endParaRPr>
          </a:p>
          <a:p>
            <a:pPr marL="514350" indent="-514350" algn="l">
              <a:buFont typeface="Arial" panose="020B0604020202020204" pitchFamily="34" charset="0"/>
              <a:buAutoNum type="alphaUcPeriod"/>
            </a:pPr>
            <a:r>
              <a:rPr lang="en-US" dirty="0" smtClean="0">
                <a:solidFill>
                  <a:schemeClr val="tx1"/>
                </a:solidFill>
              </a:rPr>
              <a:t>Elimination of positive (hallucinations, delusions, </a:t>
            </a:r>
            <a:r>
              <a:rPr lang="en-US" dirty="0" err="1" smtClean="0">
                <a:solidFill>
                  <a:schemeClr val="tx1"/>
                </a:solidFill>
              </a:rPr>
              <a:t>etc</a:t>
            </a:r>
            <a:r>
              <a:rPr lang="en-US" dirty="0" smtClean="0">
                <a:solidFill>
                  <a:schemeClr val="tx1"/>
                </a:solidFill>
              </a:rPr>
              <a:t>) symptoms of SCZ</a:t>
            </a:r>
          </a:p>
          <a:p>
            <a:pPr marL="514350" indent="-514350" algn="l">
              <a:buFont typeface="Arial" panose="020B0604020202020204" pitchFamily="34" charset="0"/>
              <a:buAutoNum type="alphaUcPeriod"/>
            </a:pPr>
            <a:r>
              <a:rPr lang="en-US" dirty="0" smtClean="0">
                <a:solidFill>
                  <a:schemeClr val="tx1"/>
                </a:solidFill>
              </a:rPr>
              <a:t>Less than 2 inpatient hospitalizations during study</a:t>
            </a:r>
          </a:p>
          <a:p>
            <a:pPr marL="514350" indent="-514350" algn="l">
              <a:buFont typeface="Arial" panose="020B0604020202020204" pitchFamily="34" charset="0"/>
              <a:buAutoNum type="alphaUcPeriod"/>
            </a:pPr>
            <a:r>
              <a:rPr lang="en-US" dirty="0" smtClean="0">
                <a:solidFill>
                  <a:schemeClr val="tx1"/>
                </a:solidFill>
              </a:rPr>
              <a:t>Length of time a patient benefitted/tolerated a trialed medication</a:t>
            </a:r>
          </a:p>
          <a:p>
            <a:pPr marL="514350" indent="-514350" algn="l">
              <a:buFont typeface="Arial" panose="020B0604020202020204" pitchFamily="34" charset="0"/>
              <a:buAutoNum type="alphaUcPeriod"/>
            </a:pPr>
            <a:r>
              <a:rPr lang="en-US" dirty="0" smtClean="0">
                <a:solidFill>
                  <a:schemeClr val="tx1"/>
                </a:solidFill>
              </a:rPr>
              <a:t>Elimination of negative (isolation, blunting of affect, </a:t>
            </a:r>
            <a:r>
              <a:rPr lang="en-US" dirty="0" err="1" smtClean="0">
                <a:solidFill>
                  <a:schemeClr val="tx1"/>
                </a:solidFill>
              </a:rPr>
              <a:t>etc</a:t>
            </a:r>
            <a:r>
              <a:rPr lang="en-US" dirty="0" smtClean="0">
                <a:solidFill>
                  <a:schemeClr val="tx1"/>
                </a:solidFill>
              </a:rPr>
              <a:t>) symptoms of SCZ</a:t>
            </a:r>
          </a:p>
        </p:txBody>
      </p:sp>
      <p:sp>
        <p:nvSpPr>
          <p:cNvPr id="6" name="Content Placeholder 2"/>
          <p:cNvSpPr txBox="1">
            <a:spLocks/>
          </p:cNvSpPr>
          <p:nvPr/>
        </p:nvSpPr>
        <p:spPr>
          <a:xfrm>
            <a:off x="4016641" y="1468807"/>
            <a:ext cx="4656852" cy="471555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dirty="0"/>
              <a:t>2. Which of the following was a significant conclusion of the CATIE study?</a:t>
            </a:r>
          </a:p>
          <a:p>
            <a:pPr marL="0" indent="0">
              <a:buNone/>
            </a:pPr>
            <a:endParaRPr lang="en-US" sz="1800" dirty="0"/>
          </a:p>
          <a:p>
            <a:pPr marL="514350" indent="-514350">
              <a:buAutoNum type="alphaUcPeriod"/>
            </a:pPr>
            <a:r>
              <a:rPr lang="en-US" sz="1800" dirty="0"/>
              <a:t>SGAs demonstrated significant reduction of +/- SCZ symptoms over </a:t>
            </a:r>
            <a:r>
              <a:rPr lang="en-US" sz="1800" dirty="0" err="1"/>
              <a:t>Perphenizine</a:t>
            </a:r>
            <a:r>
              <a:rPr lang="en-US" sz="1800" dirty="0"/>
              <a:t> (FGA)</a:t>
            </a:r>
          </a:p>
          <a:p>
            <a:pPr marL="514350" indent="-514350">
              <a:buAutoNum type="alphaUcPeriod"/>
            </a:pPr>
            <a:r>
              <a:rPr lang="en-US" sz="1800" dirty="0"/>
              <a:t>SGAs used in the study showed no significant advantage over </a:t>
            </a:r>
            <a:r>
              <a:rPr lang="en-US" sz="1800" dirty="0" err="1"/>
              <a:t>Perphenizine</a:t>
            </a:r>
            <a:r>
              <a:rPr lang="en-US" sz="1800" dirty="0"/>
              <a:t> in symptom reduction/tolerability. </a:t>
            </a:r>
          </a:p>
          <a:p>
            <a:pPr marL="514350" indent="-514350">
              <a:buAutoNum type="alphaUcPeriod"/>
            </a:pPr>
            <a:r>
              <a:rPr lang="en-US" sz="1800" dirty="0" err="1"/>
              <a:t>Quetiapine</a:t>
            </a:r>
            <a:r>
              <a:rPr lang="en-US" sz="1800" dirty="0"/>
              <a:t> yielded the best outcomes for tolerability and symptom reduction. </a:t>
            </a:r>
          </a:p>
          <a:p>
            <a:pPr marL="514350" indent="-514350">
              <a:buAutoNum type="alphaUcPeriod"/>
            </a:pPr>
            <a:r>
              <a:rPr lang="en-US" sz="1800" dirty="0"/>
              <a:t>Significant conclusions are difficult to draw from CATIE given the multiple exclusionary criteria built into the study’s population sample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482" y="3886200"/>
            <a:ext cx="351791" cy="32875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7037" y="3276600"/>
            <a:ext cx="351791" cy="328753"/>
          </a:xfrm>
          <a:prstGeom prst="rect">
            <a:avLst/>
          </a:prstGeom>
        </p:spPr>
      </p:pic>
    </p:spTree>
    <p:extLst>
      <p:ext uri="{BB962C8B-B14F-4D97-AF65-F5344CB8AC3E}">
        <p14:creationId xmlns:p14="http://schemas.microsoft.com/office/powerpoint/2010/main" val="307194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P spid="6" grpId="0" uiExpan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14300" y="1752600"/>
            <a:ext cx="4117731" cy="457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algn="l"/>
            <a:r>
              <a:rPr lang="en-US" sz="1800" b="1" dirty="0" smtClean="0">
                <a:solidFill>
                  <a:schemeClr val="tx1"/>
                </a:solidFill>
              </a:rPr>
              <a:t>1. STEP-BD showed which of the following antidepressants to be effective in treating bipolar depression?</a:t>
            </a:r>
          </a:p>
          <a:p>
            <a:pPr marL="1371600" lvl="2" indent="-457200" algn="l">
              <a:buFont typeface="+mj-lt"/>
              <a:buAutoNum type="alphaUcPeriod"/>
            </a:pPr>
            <a:r>
              <a:rPr lang="en-US" sz="1600" dirty="0" smtClean="0">
                <a:solidFill>
                  <a:schemeClr val="tx1"/>
                </a:solidFill>
              </a:rPr>
              <a:t>Paroxetine</a:t>
            </a:r>
          </a:p>
          <a:p>
            <a:pPr marL="1371600" lvl="2" indent="-457200" algn="l">
              <a:buFont typeface="+mj-lt"/>
              <a:buAutoNum type="alphaUcPeriod"/>
            </a:pPr>
            <a:r>
              <a:rPr lang="en-US" sz="1600" dirty="0" smtClean="0">
                <a:solidFill>
                  <a:schemeClr val="tx1"/>
                </a:solidFill>
              </a:rPr>
              <a:t>Fluoxetine</a:t>
            </a:r>
          </a:p>
          <a:p>
            <a:pPr marL="1371600" lvl="2" indent="-457200" algn="l">
              <a:buFont typeface="+mj-lt"/>
              <a:buAutoNum type="alphaUcPeriod"/>
            </a:pPr>
            <a:r>
              <a:rPr lang="en-US" sz="1600" dirty="0" smtClean="0">
                <a:solidFill>
                  <a:schemeClr val="tx1"/>
                </a:solidFill>
              </a:rPr>
              <a:t>Bupropion</a:t>
            </a:r>
          </a:p>
          <a:p>
            <a:pPr marL="1371600" lvl="2" indent="-457200" algn="l">
              <a:buFont typeface="+mj-lt"/>
              <a:buAutoNum type="alphaUcPeriod"/>
            </a:pPr>
            <a:r>
              <a:rPr lang="en-US" sz="1600" dirty="0" smtClean="0">
                <a:solidFill>
                  <a:schemeClr val="tx1"/>
                </a:solidFill>
              </a:rPr>
              <a:t>All of the above</a:t>
            </a:r>
          </a:p>
          <a:p>
            <a:pPr marL="1371600" lvl="2" indent="-457200" algn="l">
              <a:buFont typeface="+mj-lt"/>
              <a:buAutoNum type="alphaUcPeriod"/>
            </a:pPr>
            <a:r>
              <a:rPr lang="en-US" sz="1600" dirty="0" smtClean="0">
                <a:solidFill>
                  <a:schemeClr val="tx1"/>
                </a:solidFill>
              </a:rPr>
              <a:t>None of the above</a:t>
            </a:r>
            <a:endParaRPr lang="en-US" sz="1600" dirty="0">
              <a:solidFill>
                <a:schemeClr val="tx1"/>
              </a:solidFill>
            </a:endParaRPr>
          </a:p>
        </p:txBody>
      </p:sp>
      <p:sp>
        <p:nvSpPr>
          <p:cNvPr id="5" name="Content Placeholder 2"/>
          <p:cNvSpPr txBox="1">
            <a:spLocks/>
          </p:cNvSpPr>
          <p:nvPr/>
        </p:nvSpPr>
        <p:spPr>
          <a:xfrm>
            <a:off x="4343400" y="1752600"/>
            <a:ext cx="4648200" cy="4419600"/>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algn="l"/>
            <a:r>
              <a:rPr lang="en-US" sz="4500" b="1" dirty="0" smtClean="0">
                <a:solidFill>
                  <a:schemeClr val="tx1"/>
                </a:solidFill>
              </a:rPr>
              <a:t>2. Your patient with bipolar disorder in clinic wonders if he should be doing therapy in addition to his medications for bipolar disorder. What would be the best answer to his question based on evidence from STEP-BD?</a:t>
            </a:r>
          </a:p>
          <a:p>
            <a:pPr lvl="2" algn="l"/>
            <a:r>
              <a:rPr lang="en-US" sz="4000" dirty="0" smtClean="0">
                <a:solidFill>
                  <a:schemeClr val="tx1"/>
                </a:solidFill>
              </a:rPr>
              <a:t>A. “Only medications have been found to be effective in bipolar disorder”. </a:t>
            </a:r>
          </a:p>
          <a:p>
            <a:pPr lvl="2" algn="l"/>
            <a:r>
              <a:rPr lang="en-US" sz="4000" dirty="0" smtClean="0">
                <a:solidFill>
                  <a:schemeClr val="tx1"/>
                </a:solidFill>
              </a:rPr>
              <a:t>B. “Therapy will not hurt you, but it probably won’t help either. I’m happy to refer you to see if it is the right option for you”. </a:t>
            </a:r>
          </a:p>
          <a:p>
            <a:pPr lvl="2" algn="l"/>
            <a:r>
              <a:rPr lang="en-US" sz="4000" dirty="0" smtClean="0">
                <a:solidFill>
                  <a:schemeClr val="tx1"/>
                </a:solidFill>
              </a:rPr>
              <a:t>C. “Therapy shows improved outcomes on patients who are on mood stabilizers as well”. </a:t>
            </a:r>
          </a:p>
          <a:p>
            <a:pPr lvl="2" algn="l"/>
            <a:r>
              <a:rPr lang="en-US" sz="4000" dirty="0" smtClean="0">
                <a:solidFill>
                  <a:schemeClr val="tx1"/>
                </a:solidFill>
              </a:rPr>
              <a:t>D. “I do not recommend therapy. It has been shown to harm people with bipolar disorder”. </a:t>
            </a:r>
            <a:endParaRPr lang="en-US" sz="4000" dirty="0">
              <a:solidFill>
                <a:schemeClr val="tx1"/>
              </a:solidFill>
            </a:endParaRPr>
          </a:p>
        </p:txBody>
      </p:sp>
      <p:sp>
        <p:nvSpPr>
          <p:cNvPr id="6" name="Title 1"/>
          <p:cNvSpPr txBox="1">
            <a:spLocks/>
          </p:cNvSpPr>
          <p:nvPr/>
        </p:nvSpPr>
        <p:spPr>
          <a:xfrm>
            <a:off x="-2931" y="427037"/>
            <a:ext cx="91440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STEP-BD – Pre-Test</a:t>
            </a:r>
            <a:endParaRPr lang="en-US" dirty="0"/>
          </a:p>
        </p:txBody>
      </p:sp>
    </p:spTree>
    <p:extLst>
      <p:ext uri="{BB962C8B-B14F-4D97-AF65-F5344CB8AC3E}">
        <p14:creationId xmlns:p14="http://schemas.microsoft.com/office/powerpoint/2010/main" val="343686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304800"/>
            <a:ext cx="9525000" cy="1370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STEP-BD – Case Study</a:t>
            </a:r>
            <a:endParaRPr lang="en-US" dirty="0"/>
          </a:p>
        </p:txBody>
      </p:sp>
      <p:sp>
        <p:nvSpPr>
          <p:cNvPr id="6" name="Content Placeholder 2"/>
          <p:cNvSpPr txBox="1">
            <a:spLocks/>
          </p:cNvSpPr>
          <p:nvPr/>
        </p:nvSpPr>
        <p:spPr>
          <a:xfrm>
            <a:off x="609600" y="1675338"/>
            <a:ext cx="4419600" cy="4389438"/>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200" dirty="0" smtClean="0">
                <a:solidFill>
                  <a:schemeClr val="tx1"/>
                </a:solidFill>
              </a:rPr>
              <a:t>Ms. G is a 33 </a:t>
            </a:r>
            <a:r>
              <a:rPr lang="en-US" sz="2200" dirty="0" err="1" smtClean="0">
                <a:solidFill>
                  <a:schemeClr val="tx1"/>
                </a:solidFill>
              </a:rPr>
              <a:t>yo</a:t>
            </a:r>
            <a:r>
              <a:rPr lang="en-US" sz="2200" dirty="0" smtClean="0">
                <a:solidFill>
                  <a:schemeClr val="tx1"/>
                </a:solidFill>
              </a:rPr>
              <a:t> woman</a:t>
            </a:r>
          </a:p>
          <a:p>
            <a:pPr marL="342900" indent="-342900" algn="l">
              <a:buFont typeface="Arial" panose="020B0604020202020204" pitchFamily="34" charset="0"/>
              <a:buChar char="•"/>
            </a:pPr>
            <a:r>
              <a:rPr lang="en-US" sz="2200" dirty="0">
                <a:solidFill>
                  <a:schemeClr val="tx1"/>
                </a:solidFill>
              </a:rPr>
              <a:t>H</a:t>
            </a:r>
            <a:r>
              <a:rPr lang="en-US" sz="2200" dirty="0" smtClean="0">
                <a:solidFill>
                  <a:schemeClr val="tx1"/>
                </a:solidFill>
              </a:rPr>
              <a:t>istory of bipolar 1 disorder</a:t>
            </a:r>
          </a:p>
          <a:p>
            <a:pPr marL="342900" indent="-342900" algn="l">
              <a:buFont typeface="Arial" panose="020B0604020202020204" pitchFamily="34" charset="0"/>
              <a:buChar char="•"/>
            </a:pPr>
            <a:r>
              <a:rPr lang="en-US" sz="2200" dirty="0">
                <a:solidFill>
                  <a:schemeClr val="tx1"/>
                </a:solidFill>
              </a:rPr>
              <a:t>H</a:t>
            </a:r>
            <a:r>
              <a:rPr lang="en-US" sz="2200" dirty="0" smtClean="0">
                <a:solidFill>
                  <a:schemeClr val="tx1"/>
                </a:solidFill>
              </a:rPr>
              <a:t>ospitalized 3 times for manic symptoms and one time for severe depression that resulted in active suicidal ideation</a:t>
            </a:r>
          </a:p>
          <a:p>
            <a:pPr marL="342900" indent="-342900" algn="l">
              <a:buFont typeface="Arial" panose="020B0604020202020204" pitchFamily="34" charset="0"/>
              <a:buChar char="•"/>
            </a:pPr>
            <a:r>
              <a:rPr lang="en-US" sz="2200" dirty="0">
                <a:solidFill>
                  <a:schemeClr val="tx1"/>
                </a:solidFill>
              </a:rPr>
              <a:t>S</a:t>
            </a:r>
            <a:r>
              <a:rPr lang="en-US" sz="2200" dirty="0" smtClean="0">
                <a:solidFill>
                  <a:schemeClr val="tx1"/>
                </a:solidFill>
              </a:rPr>
              <a:t>ymptoms have been well controlled for 4 years</a:t>
            </a:r>
          </a:p>
          <a:p>
            <a:pPr marL="342900" indent="-342900" algn="l">
              <a:buFont typeface="Arial" panose="020B0604020202020204" pitchFamily="34" charset="0"/>
              <a:buChar char="•"/>
            </a:pPr>
            <a:r>
              <a:rPr lang="en-US" sz="2200" dirty="0">
                <a:solidFill>
                  <a:schemeClr val="tx1"/>
                </a:solidFill>
              </a:rPr>
              <a:t>C</a:t>
            </a:r>
            <a:r>
              <a:rPr lang="en-US" sz="2200" dirty="0" smtClean="0">
                <a:solidFill>
                  <a:schemeClr val="tx1"/>
                </a:solidFill>
              </a:rPr>
              <a:t>urrently taking lithium 600 mg </a:t>
            </a:r>
            <a:r>
              <a:rPr lang="en-US" sz="2200" dirty="0" err="1" smtClean="0">
                <a:solidFill>
                  <a:schemeClr val="tx1"/>
                </a:solidFill>
              </a:rPr>
              <a:t>qam</a:t>
            </a:r>
            <a:r>
              <a:rPr lang="en-US" sz="2200" dirty="0" smtClean="0">
                <a:solidFill>
                  <a:schemeClr val="tx1"/>
                </a:solidFill>
              </a:rPr>
              <a:t> and 900 mg </a:t>
            </a:r>
            <a:r>
              <a:rPr lang="en-US" sz="2200" dirty="0" err="1" smtClean="0">
                <a:solidFill>
                  <a:schemeClr val="tx1"/>
                </a:solidFill>
              </a:rPr>
              <a:t>qhs</a:t>
            </a:r>
            <a:r>
              <a:rPr lang="en-US" sz="2200" dirty="0" smtClean="0">
                <a:solidFill>
                  <a:schemeClr val="tx1"/>
                </a:solidFill>
              </a:rPr>
              <a:t> with her most recent Li level 1.0. </a:t>
            </a:r>
          </a:p>
          <a:p>
            <a:pPr marL="342900" indent="-342900" algn="l">
              <a:buFont typeface="Arial" panose="020B0604020202020204" pitchFamily="34" charset="0"/>
              <a:buChar char="•"/>
            </a:pPr>
            <a:r>
              <a:rPr lang="en-US" sz="2200" dirty="0">
                <a:solidFill>
                  <a:schemeClr val="tx1"/>
                </a:solidFill>
              </a:rPr>
              <a:t>P</a:t>
            </a:r>
            <a:r>
              <a:rPr lang="en-US" sz="2200" dirty="0" smtClean="0">
                <a:solidFill>
                  <a:schemeClr val="tx1"/>
                </a:solidFill>
              </a:rPr>
              <a:t>resents with worsening depression, PHQ-9 score of 20 and answered “mostly every day” to question 9 on PHQ-9</a:t>
            </a:r>
          </a:p>
          <a:p>
            <a:pPr marL="342900" indent="-342900" algn="l">
              <a:buFont typeface="Arial" panose="020B0604020202020204" pitchFamily="34" charset="0"/>
              <a:buChar char="•"/>
            </a:pPr>
            <a:r>
              <a:rPr lang="en-US" sz="2200" dirty="0">
                <a:solidFill>
                  <a:schemeClr val="tx1"/>
                </a:solidFill>
              </a:rPr>
              <a:t>N</a:t>
            </a:r>
            <a:r>
              <a:rPr lang="en-US" sz="2200" dirty="0" smtClean="0">
                <a:solidFill>
                  <a:schemeClr val="tx1"/>
                </a:solidFill>
              </a:rPr>
              <a:t>o active suicidal plan but feels like she is starting to slip back into her severe depression, which scares her </a:t>
            </a:r>
          </a:p>
          <a:p>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590800"/>
            <a:ext cx="3782140" cy="2128533"/>
          </a:xfrm>
          <a:prstGeom prst="rect">
            <a:avLst/>
          </a:prstGeom>
        </p:spPr>
      </p:pic>
    </p:spTree>
    <p:extLst>
      <p:ext uri="{BB962C8B-B14F-4D97-AF65-F5344CB8AC3E}">
        <p14:creationId xmlns:p14="http://schemas.microsoft.com/office/powerpoint/2010/main" val="212546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Callout 5"/>
          <p:cNvSpPr/>
          <p:nvPr/>
        </p:nvSpPr>
        <p:spPr>
          <a:xfrm>
            <a:off x="152400" y="1524000"/>
            <a:ext cx="8610600" cy="3657600"/>
          </a:xfrm>
          <a:prstGeom prst="cloudCallout">
            <a:avLst>
              <a:gd name="adj1" fmla="val -26104"/>
              <a:gd name="adj2" fmla="val 71820"/>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762000" y="4572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STEP-BD</a:t>
            </a:r>
            <a:endParaRPr lang="en-US" dirty="0"/>
          </a:p>
        </p:txBody>
      </p:sp>
      <p:sp>
        <p:nvSpPr>
          <p:cNvPr id="5" name="Content Placeholder 2"/>
          <p:cNvSpPr txBox="1">
            <a:spLocks/>
          </p:cNvSpPr>
          <p:nvPr/>
        </p:nvSpPr>
        <p:spPr>
          <a:xfrm>
            <a:off x="457200" y="2960077"/>
            <a:ext cx="8077200" cy="3276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What do you do to treat Ms. G’s depression?</a:t>
            </a:r>
            <a:endParaRPr lang="en-US" dirty="0">
              <a:solidFill>
                <a:schemeClr val="tx1"/>
              </a:solidFill>
            </a:endParaRPr>
          </a:p>
        </p:txBody>
      </p:sp>
    </p:spTree>
    <p:extLst>
      <p:ext uri="{BB962C8B-B14F-4D97-AF65-F5344CB8AC3E}">
        <p14:creationId xmlns:p14="http://schemas.microsoft.com/office/powerpoint/2010/main" val="15348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7923" y="520701"/>
            <a:ext cx="9220200" cy="122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STEP-BD</a:t>
            </a:r>
            <a:endParaRPr lang="en-US" dirty="0"/>
          </a:p>
        </p:txBody>
      </p:sp>
      <p:sp>
        <p:nvSpPr>
          <p:cNvPr id="5" name="Content Placeholder 2"/>
          <p:cNvSpPr txBox="1">
            <a:spLocks/>
          </p:cNvSpPr>
          <p:nvPr/>
        </p:nvSpPr>
        <p:spPr>
          <a:xfrm>
            <a:off x="184639" y="1828800"/>
            <a:ext cx="8915400" cy="3967875"/>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600" dirty="0" smtClean="0">
                <a:solidFill>
                  <a:schemeClr val="tx1"/>
                </a:solidFill>
              </a:rPr>
              <a:t>NIMH funded study to look at best practices in treating bipolar disorder</a:t>
            </a:r>
          </a:p>
          <a:p>
            <a:pPr marL="457200" indent="-457200" algn="l">
              <a:buFont typeface="Arial" panose="020B0604020202020204" pitchFamily="34" charset="0"/>
              <a:buChar char="•"/>
            </a:pPr>
            <a:r>
              <a:rPr lang="en-US" sz="2600" dirty="0" smtClean="0">
                <a:solidFill>
                  <a:schemeClr val="tx1"/>
                </a:solidFill>
              </a:rPr>
              <a:t>Had to have diagnosis of bipolar DO or cyclothymia    </a:t>
            </a:r>
          </a:p>
          <a:p>
            <a:pPr marL="457200" indent="-457200" algn="l">
              <a:buFont typeface="Arial" panose="020B0604020202020204" pitchFamily="34" charset="0"/>
              <a:buChar char="•"/>
            </a:pPr>
            <a:r>
              <a:rPr lang="en-US" sz="2600" dirty="0" smtClean="0">
                <a:solidFill>
                  <a:schemeClr val="tx1"/>
                </a:solidFill>
              </a:rPr>
              <a:t>Complicated study</a:t>
            </a:r>
          </a:p>
          <a:p>
            <a:pPr marL="1371600" lvl="2" indent="-457200" algn="l">
              <a:buFont typeface="Courier New" panose="02070309020205020404" pitchFamily="49" charset="0"/>
              <a:buChar char="o"/>
            </a:pPr>
            <a:r>
              <a:rPr lang="en-US" dirty="0" smtClean="0">
                <a:solidFill>
                  <a:schemeClr val="tx1"/>
                </a:solidFill>
              </a:rPr>
              <a:t>Naturalistic practice</a:t>
            </a:r>
          </a:p>
          <a:p>
            <a:pPr marL="1371600" lvl="2" indent="-457200" algn="l">
              <a:buFont typeface="Courier New" panose="02070309020205020404" pitchFamily="49" charset="0"/>
              <a:buChar char="o"/>
            </a:pPr>
            <a:r>
              <a:rPr lang="en-US" dirty="0" smtClean="0">
                <a:solidFill>
                  <a:schemeClr val="tx1"/>
                </a:solidFill>
              </a:rPr>
              <a:t>STEP-BD psychiatrist</a:t>
            </a:r>
          </a:p>
          <a:p>
            <a:pPr marL="1714500" lvl="3" indent="-342900" algn="l">
              <a:buFont typeface="Wingdings" panose="05000000000000000000" pitchFamily="2" charset="2"/>
              <a:buChar char="§"/>
            </a:pPr>
            <a:r>
              <a:rPr lang="en-US" dirty="0" smtClean="0">
                <a:solidFill>
                  <a:schemeClr val="tx1"/>
                </a:solidFill>
              </a:rPr>
              <a:t>20 hours of training with clinical pathways</a:t>
            </a:r>
          </a:p>
          <a:p>
            <a:pPr marL="1371600" lvl="2" indent="-457200" algn="l">
              <a:buFont typeface="Courier New" panose="02070309020205020404" pitchFamily="49" charset="0"/>
              <a:buChar char="o"/>
            </a:pPr>
            <a:r>
              <a:rPr lang="en-US" dirty="0" smtClean="0">
                <a:solidFill>
                  <a:schemeClr val="tx1"/>
                </a:solidFill>
              </a:rPr>
              <a:t>3 Major RCTs within trial</a:t>
            </a:r>
          </a:p>
          <a:p>
            <a:pPr marL="1714500" lvl="3" indent="-342900" algn="l">
              <a:buFont typeface="Wingdings" panose="05000000000000000000" pitchFamily="2" charset="2"/>
              <a:buChar char="§"/>
            </a:pPr>
            <a:r>
              <a:rPr lang="en-US" dirty="0" smtClean="0">
                <a:solidFill>
                  <a:schemeClr val="tx1"/>
                </a:solidFill>
              </a:rPr>
              <a:t>Database used to look at course of disease and comorbidities</a:t>
            </a:r>
          </a:p>
          <a:p>
            <a:pPr marL="1714500" lvl="3" indent="-342900" algn="l">
              <a:buFont typeface="Wingdings" panose="05000000000000000000" pitchFamily="2" charset="2"/>
              <a:buChar char="§"/>
            </a:pPr>
            <a:r>
              <a:rPr lang="en-US" dirty="0" smtClean="0">
                <a:solidFill>
                  <a:schemeClr val="tx1"/>
                </a:solidFill>
              </a:rPr>
              <a:t>4</a:t>
            </a:r>
            <a:r>
              <a:rPr lang="en-US" baseline="30000" dirty="0" smtClean="0">
                <a:solidFill>
                  <a:schemeClr val="tx1"/>
                </a:solidFill>
              </a:rPr>
              <a:t>th</a:t>
            </a:r>
            <a:r>
              <a:rPr lang="en-US" dirty="0" smtClean="0">
                <a:solidFill>
                  <a:schemeClr val="tx1"/>
                </a:solidFill>
              </a:rPr>
              <a:t> RCT was abandoned because of recruitment issues (looked at resistant mania)   </a:t>
            </a:r>
            <a:r>
              <a:rPr lang="en-US" dirty="0" smtClean="0"/>
              <a:t>	                                                                                                                                                                                                                                                                                                                                                                                                                                                                                                                                                                                                                                                                                                                                                                                                                                                                                                                                                                                                                                                                                                                                                                                </a:t>
            </a:r>
          </a:p>
          <a:p>
            <a:pPr lvl="2"/>
            <a:endParaRPr lang="en-US" dirty="0" smtClean="0"/>
          </a:p>
          <a:p>
            <a:pPr lvl="2"/>
            <a:endParaRPr lang="en-US" dirty="0"/>
          </a:p>
        </p:txBody>
      </p:sp>
    </p:spTree>
    <p:extLst>
      <p:ext uri="{BB962C8B-B14F-4D97-AF65-F5344CB8AC3E}">
        <p14:creationId xmlns:p14="http://schemas.microsoft.com/office/powerpoint/2010/main" val="139035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4572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STEP-BD</a:t>
            </a:r>
            <a:endParaRPr lang="en-US" dirty="0"/>
          </a:p>
        </p:txBody>
      </p:sp>
      <p:sp>
        <p:nvSpPr>
          <p:cNvPr id="5" name="Content Placeholder 2"/>
          <p:cNvSpPr txBox="1">
            <a:spLocks/>
          </p:cNvSpPr>
          <p:nvPr/>
        </p:nvSpPr>
        <p:spPr>
          <a:xfrm>
            <a:off x="762000" y="1782763"/>
            <a:ext cx="8153400" cy="41021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800" dirty="0" smtClean="0">
                <a:solidFill>
                  <a:schemeClr val="tx1"/>
                </a:solidFill>
              </a:rPr>
              <a:t>22 sites, 4361 patients</a:t>
            </a:r>
          </a:p>
          <a:p>
            <a:pPr marL="457200" indent="-457200" algn="l">
              <a:buFont typeface="Arial" panose="020B0604020202020204" pitchFamily="34" charset="0"/>
              <a:buChar char="•"/>
            </a:pPr>
            <a:r>
              <a:rPr lang="en-US" sz="2800" dirty="0" smtClean="0">
                <a:solidFill>
                  <a:schemeClr val="tx1"/>
                </a:solidFill>
              </a:rPr>
              <a:t>No pharmaceutical funding</a:t>
            </a:r>
          </a:p>
          <a:p>
            <a:pPr marL="457200" indent="-457200" algn="l">
              <a:buFont typeface="Arial" panose="020B0604020202020204" pitchFamily="34" charset="0"/>
              <a:buChar char="•"/>
            </a:pPr>
            <a:r>
              <a:rPr lang="en-US" sz="2800" dirty="0" smtClean="0">
                <a:solidFill>
                  <a:schemeClr val="tx1"/>
                </a:solidFill>
              </a:rPr>
              <a:t>Seen every 3 months for 2 years</a:t>
            </a:r>
          </a:p>
          <a:p>
            <a:pPr marL="457200" indent="-457200" algn="l">
              <a:buFont typeface="Arial" panose="020B0604020202020204" pitchFamily="34" charset="0"/>
              <a:buChar char="•"/>
            </a:pPr>
            <a:r>
              <a:rPr lang="en-US" sz="2800" dirty="0" smtClean="0">
                <a:solidFill>
                  <a:schemeClr val="tx1"/>
                </a:solidFill>
              </a:rPr>
              <a:t>Would be followed in ‘natural clinical setting’</a:t>
            </a:r>
          </a:p>
          <a:p>
            <a:pPr marL="457200" indent="-457200" algn="l">
              <a:buFont typeface="Arial" panose="020B0604020202020204" pitchFamily="34" charset="0"/>
              <a:buChar char="•"/>
            </a:pPr>
            <a:r>
              <a:rPr lang="en-US" sz="2800" dirty="0" smtClean="0">
                <a:solidFill>
                  <a:schemeClr val="tx1"/>
                </a:solidFill>
              </a:rPr>
              <a:t>Could be randomized into RCT arm, and then go back out into naturalized treatment</a:t>
            </a:r>
            <a:endParaRPr lang="en-US" sz="2800" dirty="0">
              <a:solidFill>
                <a:schemeClr val="tx1"/>
              </a:solidFill>
            </a:endParaRPr>
          </a:p>
        </p:txBody>
      </p:sp>
    </p:spTree>
    <p:extLst>
      <p:ext uri="{BB962C8B-B14F-4D97-AF65-F5344CB8AC3E}">
        <p14:creationId xmlns:p14="http://schemas.microsoft.com/office/powerpoint/2010/main" val="250025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5334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STEP-BD: Acute Depression and Antidepressants</a:t>
            </a:r>
            <a:endParaRPr lang="en-US" sz="3600" dirty="0"/>
          </a:p>
        </p:txBody>
      </p:sp>
      <p:sp>
        <p:nvSpPr>
          <p:cNvPr id="5" name="Content Placeholder 2"/>
          <p:cNvSpPr txBox="1">
            <a:spLocks/>
          </p:cNvSpPr>
          <p:nvPr/>
        </p:nvSpPr>
        <p:spPr>
          <a:xfrm>
            <a:off x="228600" y="1858963"/>
            <a:ext cx="8839200" cy="4025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Bupropion or Paroxetine vs. Placebo added to mood stabilizers (Li, Carbamazepine, or </a:t>
            </a:r>
            <a:r>
              <a:rPr lang="en-US" sz="2400" dirty="0" err="1" smtClean="0">
                <a:solidFill>
                  <a:schemeClr val="tx1"/>
                </a:solidFill>
              </a:rPr>
              <a:t>Valproic</a:t>
            </a:r>
            <a:r>
              <a:rPr lang="en-US" sz="2400" dirty="0" smtClean="0">
                <a:solidFill>
                  <a:schemeClr val="tx1"/>
                </a:solidFill>
              </a:rPr>
              <a:t> Acid)</a:t>
            </a:r>
          </a:p>
          <a:p>
            <a:pPr marL="1257300" lvl="2" indent="-342900" algn="l">
              <a:buFont typeface="Courier New" panose="02070309020205020404" pitchFamily="49" charset="0"/>
              <a:buChar char="o"/>
            </a:pPr>
            <a:r>
              <a:rPr lang="en-US" sz="2000" dirty="0" smtClean="0">
                <a:solidFill>
                  <a:schemeClr val="tx1"/>
                </a:solidFill>
              </a:rPr>
              <a:t>Followed for 26 weeks</a:t>
            </a:r>
          </a:p>
          <a:p>
            <a:pPr marL="342900" indent="-342900" algn="l">
              <a:buFont typeface="Arial" panose="020B0604020202020204" pitchFamily="34" charset="0"/>
              <a:buChar char="•"/>
            </a:pPr>
            <a:r>
              <a:rPr lang="en-US" sz="2400" dirty="0" smtClean="0">
                <a:solidFill>
                  <a:schemeClr val="tx1"/>
                </a:solidFill>
              </a:rPr>
              <a:t>These two are not superior to placebo</a:t>
            </a:r>
          </a:p>
          <a:p>
            <a:pPr marL="1257300" lvl="2" indent="-342900" algn="l">
              <a:buFont typeface="Courier New" panose="02070309020205020404" pitchFamily="49" charset="0"/>
              <a:buChar char="o"/>
            </a:pPr>
            <a:r>
              <a:rPr lang="en-US" sz="2000" dirty="0" smtClean="0">
                <a:solidFill>
                  <a:schemeClr val="tx1"/>
                </a:solidFill>
              </a:rPr>
              <a:t>Looking for ‘sustained recovery’ which was 8 weeks of normal mood</a:t>
            </a:r>
          </a:p>
          <a:p>
            <a:pPr marL="1257300" lvl="2" indent="-342900" algn="l">
              <a:buFont typeface="Courier New" panose="02070309020205020404" pitchFamily="49" charset="0"/>
              <a:buChar char="o"/>
            </a:pPr>
            <a:r>
              <a:rPr lang="en-US" sz="2000" dirty="0" smtClean="0">
                <a:solidFill>
                  <a:schemeClr val="tx1"/>
                </a:solidFill>
              </a:rPr>
              <a:t>Equal amount (around 10%) of switching to mania</a:t>
            </a:r>
          </a:p>
          <a:p>
            <a:pPr marL="342900" indent="-342900" algn="l">
              <a:buFont typeface="Arial" panose="020B0604020202020204" pitchFamily="34" charset="0"/>
              <a:buChar char="•"/>
            </a:pPr>
            <a:r>
              <a:rPr lang="en-US" sz="2400" dirty="0" smtClean="0">
                <a:solidFill>
                  <a:schemeClr val="tx1"/>
                </a:solidFill>
              </a:rPr>
              <a:t>Only about 25% of patients had sustained recovery on mood stabilizer with bupropion/paroxetine or placebo</a:t>
            </a:r>
            <a:endParaRPr lang="en-US" sz="2400" dirty="0">
              <a:solidFill>
                <a:schemeClr val="tx1"/>
              </a:solidFill>
            </a:endParaRPr>
          </a:p>
        </p:txBody>
      </p:sp>
    </p:spTree>
    <p:extLst>
      <p:ext uri="{BB962C8B-B14F-4D97-AF65-F5344CB8AC3E}">
        <p14:creationId xmlns:p14="http://schemas.microsoft.com/office/powerpoint/2010/main" val="1481948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572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STEP-BD: Psychosocial Interventions</a:t>
            </a:r>
            <a:endParaRPr lang="en-US" sz="4000" dirty="0"/>
          </a:p>
        </p:txBody>
      </p:sp>
      <p:sp>
        <p:nvSpPr>
          <p:cNvPr id="5" name="Content Placeholder 2"/>
          <p:cNvSpPr txBox="1">
            <a:spLocks/>
          </p:cNvSpPr>
          <p:nvPr/>
        </p:nvSpPr>
        <p:spPr>
          <a:xfrm>
            <a:off x="76200" y="1841500"/>
            <a:ext cx="8839200" cy="41021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Compared brief psychosocial interventions to more intensive psychosocial interventions</a:t>
            </a:r>
          </a:p>
          <a:p>
            <a:pPr marL="1257300" lvl="2" indent="-342900" algn="l">
              <a:buFont typeface="Courier New" panose="02070309020205020404" pitchFamily="49" charset="0"/>
              <a:buChar char="o"/>
            </a:pPr>
            <a:r>
              <a:rPr lang="en-US" sz="2000" dirty="0" smtClean="0">
                <a:solidFill>
                  <a:schemeClr val="tx1"/>
                </a:solidFill>
              </a:rPr>
              <a:t>1 year</a:t>
            </a:r>
          </a:p>
          <a:p>
            <a:pPr marL="1257300" lvl="2" indent="-342900" algn="l">
              <a:buFont typeface="Courier New" panose="02070309020205020404" pitchFamily="49" charset="0"/>
              <a:buChar char="o"/>
            </a:pPr>
            <a:r>
              <a:rPr lang="en-US" sz="2000" dirty="0" smtClean="0">
                <a:solidFill>
                  <a:schemeClr val="tx1"/>
                </a:solidFill>
              </a:rPr>
              <a:t>Patients on medications already (requirement)</a:t>
            </a:r>
          </a:p>
          <a:p>
            <a:pPr marL="342900" indent="-342900" algn="l">
              <a:buFont typeface="Arial" panose="020B0604020202020204" pitchFamily="34" charset="0"/>
              <a:buChar char="•"/>
            </a:pPr>
            <a:r>
              <a:rPr lang="en-US" sz="2400" dirty="0" smtClean="0">
                <a:solidFill>
                  <a:schemeClr val="tx1"/>
                </a:solidFill>
              </a:rPr>
              <a:t>Intensive: CBT, interpersonal and social rhythm, or family-focused therapy</a:t>
            </a:r>
          </a:p>
          <a:p>
            <a:pPr marL="1257300" lvl="2" indent="-342900" algn="l">
              <a:buFont typeface="Courier New" panose="02070309020205020404" pitchFamily="49" charset="0"/>
              <a:buChar char="o"/>
            </a:pPr>
            <a:r>
              <a:rPr lang="en-US" sz="2000" dirty="0" smtClean="0">
                <a:solidFill>
                  <a:schemeClr val="tx1"/>
                </a:solidFill>
              </a:rPr>
              <a:t>30 sessions that were 50 minutes over 9 month in intensive</a:t>
            </a:r>
          </a:p>
          <a:p>
            <a:pPr marL="1257300" lvl="2" indent="-342900" algn="l">
              <a:buFont typeface="Courier New" panose="02070309020205020404" pitchFamily="49" charset="0"/>
              <a:buChar char="o"/>
            </a:pPr>
            <a:r>
              <a:rPr lang="en-US" sz="2000" dirty="0" smtClean="0">
                <a:solidFill>
                  <a:schemeClr val="tx1"/>
                </a:solidFill>
              </a:rPr>
              <a:t>Brief intervention was 3X50 minute session done over 6 weeks</a:t>
            </a:r>
          </a:p>
          <a:p>
            <a:pPr marL="342900" indent="-342900" algn="l">
              <a:buFont typeface="Arial" panose="020B0604020202020204" pitchFamily="34" charset="0"/>
              <a:buChar char="•"/>
            </a:pPr>
            <a:r>
              <a:rPr lang="en-US" sz="2400" dirty="0" smtClean="0">
                <a:solidFill>
                  <a:schemeClr val="tx1"/>
                </a:solidFill>
              </a:rPr>
              <a:t>Intensives psychosocial interventions worked better than brief interventions</a:t>
            </a:r>
            <a:endParaRPr lang="en-US" sz="2400" dirty="0">
              <a:solidFill>
                <a:schemeClr val="tx1"/>
              </a:solidFill>
            </a:endParaRPr>
          </a:p>
        </p:txBody>
      </p:sp>
    </p:spTree>
    <p:extLst>
      <p:ext uri="{BB962C8B-B14F-4D97-AF65-F5344CB8AC3E}">
        <p14:creationId xmlns:p14="http://schemas.microsoft.com/office/powerpoint/2010/main" val="1708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85800"/>
          </a:xfrm>
        </p:spPr>
        <p:txBody>
          <a:bodyPr>
            <a:normAutofit fontScale="90000"/>
          </a:bodyPr>
          <a:lstStyle/>
          <a:p>
            <a:r>
              <a:rPr lang="en-US" dirty="0"/>
              <a:t>Goals and Objectives</a:t>
            </a:r>
          </a:p>
        </p:txBody>
      </p:sp>
      <p:sp>
        <p:nvSpPr>
          <p:cNvPr id="3" name="Content Placeholder 2"/>
          <p:cNvSpPr>
            <a:spLocks noGrp="1"/>
          </p:cNvSpPr>
          <p:nvPr>
            <p:ph idx="1"/>
          </p:nvPr>
        </p:nvSpPr>
        <p:spPr>
          <a:xfrm>
            <a:off x="533400" y="1828800"/>
            <a:ext cx="7086600" cy="2392363"/>
          </a:xfrm>
        </p:spPr>
        <p:txBody>
          <a:bodyPr>
            <a:noAutofit/>
          </a:bodyPr>
          <a:lstStyle/>
          <a:p>
            <a:pPr lvl="0"/>
            <a:r>
              <a:rPr lang="en-US" sz="2200" dirty="0"/>
              <a:t>Upon completion, participants will be able to use evidence-based, clinically-relevant information to teach Family Medicine Residents step-wise algorithms for treating bipolar disorder, schizophrenia, and depression based on findings from the STEP-BD, CATIE, and STAR*D landmark studies. </a:t>
            </a:r>
          </a:p>
          <a:p>
            <a:pPr lvl="0"/>
            <a:r>
              <a:rPr lang="en-US" sz="2200" dirty="0"/>
              <a:t>Upon completion, participants will be able to take and use presented materials -- power-point slide decks and one page summaries -- back to their home programs to disseminate information about the trials and their relevance to patient care. </a:t>
            </a:r>
          </a:p>
        </p:txBody>
      </p:sp>
    </p:spTree>
    <p:extLst>
      <p:ext uri="{BB962C8B-B14F-4D97-AF65-F5344CB8AC3E}">
        <p14:creationId xmlns:p14="http://schemas.microsoft.com/office/powerpoint/2010/main" val="2981187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749300"/>
            <a:ext cx="9067800" cy="10871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STEP-BD: Augmentation in Depression</a:t>
            </a:r>
            <a:endParaRPr lang="en-US" sz="4000" dirty="0"/>
          </a:p>
        </p:txBody>
      </p:sp>
      <p:sp>
        <p:nvSpPr>
          <p:cNvPr id="3" name="Content Placeholder 2"/>
          <p:cNvSpPr txBox="1">
            <a:spLocks/>
          </p:cNvSpPr>
          <p:nvPr/>
        </p:nvSpPr>
        <p:spPr>
          <a:xfrm>
            <a:off x="228600" y="2209800"/>
            <a:ext cx="9067800" cy="35687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2800" dirty="0" smtClean="0">
                <a:solidFill>
                  <a:schemeClr val="tx1"/>
                </a:solidFill>
              </a:rPr>
              <a:t>Addition of either lamotrigine, Risperdal, or inositol</a:t>
            </a:r>
          </a:p>
          <a:p>
            <a:pPr marL="1371600" lvl="2" indent="-457200" algn="l">
              <a:buFont typeface="Courier New" panose="02070309020205020404" pitchFamily="49" charset="0"/>
              <a:buChar char="o"/>
            </a:pPr>
            <a:r>
              <a:rPr lang="en-US" dirty="0" smtClean="0">
                <a:solidFill>
                  <a:schemeClr val="tx1"/>
                </a:solidFill>
              </a:rPr>
              <a:t>16 weeks </a:t>
            </a:r>
          </a:p>
          <a:p>
            <a:pPr marL="457200" indent="-457200" algn="l">
              <a:buFont typeface="Arial" panose="020B0604020202020204" pitchFamily="34" charset="0"/>
              <a:buChar char="•"/>
            </a:pPr>
            <a:r>
              <a:rPr lang="en-US" sz="2800" dirty="0" smtClean="0">
                <a:solidFill>
                  <a:schemeClr val="tx1"/>
                </a:solidFill>
              </a:rPr>
              <a:t>Difficult to get recovery</a:t>
            </a:r>
          </a:p>
          <a:p>
            <a:pPr marL="1371600" lvl="2" indent="-457200" algn="l">
              <a:buFont typeface="Courier New" panose="02070309020205020404" pitchFamily="49" charset="0"/>
              <a:buChar char="o"/>
            </a:pPr>
            <a:r>
              <a:rPr lang="en-US" dirty="0" smtClean="0">
                <a:solidFill>
                  <a:schemeClr val="tx1"/>
                </a:solidFill>
              </a:rPr>
              <a:t>No medication worked, although lamotrigine showed a trend, as well as trend to Risperdal performing worse </a:t>
            </a:r>
          </a:p>
          <a:p>
            <a:pPr marL="1371600" lvl="2" indent="-457200" algn="l">
              <a:buFont typeface="Courier New" panose="02070309020205020404" pitchFamily="49" charset="0"/>
              <a:buChar char="o"/>
            </a:pPr>
            <a:r>
              <a:rPr lang="en-US" dirty="0" smtClean="0">
                <a:solidFill>
                  <a:schemeClr val="tx1"/>
                </a:solidFill>
              </a:rPr>
              <a:t>Only 66 subjects</a:t>
            </a:r>
            <a:endParaRPr lang="en-US" dirty="0">
              <a:solidFill>
                <a:schemeClr val="tx1"/>
              </a:solidFill>
            </a:endParaRPr>
          </a:p>
        </p:txBody>
      </p:sp>
    </p:spTree>
    <p:extLst>
      <p:ext uri="{BB962C8B-B14F-4D97-AF65-F5344CB8AC3E}">
        <p14:creationId xmlns:p14="http://schemas.microsoft.com/office/powerpoint/2010/main" val="276026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609600"/>
            <a:ext cx="9677400" cy="10871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STEP-BD: Other Observations</a:t>
            </a:r>
            <a:endParaRPr lang="en-US" sz="4000" dirty="0"/>
          </a:p>
        </p:txBody>
      </p:sp>
      <p:sp>
        <p:nvSpPr>
          <p:cNvPr id="3" name="Content Placeholder 2"/>
          <p:cNvSpPr txBox="1">
            <a:spLocks/>
          </p:cNvSpPr>
          <p:nvPr/>
        </p:nvSpPr>
        <p:spPr>
          <a:xfrm>
            <a:off x="337038" y="1696745"/>
            <a:ext cx="8839200"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Only 48.5% of subject participants were well over their 2 year observed period.</a:t>
            </a:r>
          </a:p>
          <a:p>
            <a:pPr marL="1257300" lvl="2" indent="-342900" algn="l">
              <a:buFont typeface="Courier New" panose="02070309020205020404" pitchFamily="49" charset="0"/>
              <a:buChar char="o"/>
            </a:pPr>
            <a:r>
              <a:rPr lang="en-US" sz="2000" dirty="0" smtClean="0">
                <a:solidFill>
                  <a:schemeClr val="tx1"/>
                </a:solidFill>
              </a:rPr>
              <a:t>Relapses for the other patients were most often depressed episodes.</a:t>
            </a:r>
          </a:p>
          <a:p>
            <a:pPr marL="342900" indent="-342900" algn="l">
              <a:buFont typeface="Arial" panose="020B0604020202020204" pitchFamily="34" charset="0"/>
              <a:buChar char="•"/>
            </a:pPr>
            <a:r>
              <a:rPr lang="en-US" sz="2400" dirty="0" smtClean="0">
                <a:solidFill>
                  <a:schemeClr val="tx1"/>
                </a:solidFill>
              </a:rPr>
              <a:t>Larger amount of patients with BAD diagnosed before age 13</a:t>
            </a:r>
          </a:p>
          <a:p>
            <a:pPr marL="1257300" lvl="2" indent="-342900" algn="l">
              <a:buFont typeface="Courier New" panose="02070309020205020404" pitchFamily="49" charset="0"/>
              <a:buChar char="o"/>
            </a:pPr>
            <a:r>
              <a:rPr lang="en-US" sz="2000" dirty="0" smtClean="0">
                <a:solidFill>
                  <a:schemeClr val="tx1"/>
                </a:solidFill>
              </a:rPr>
              <a:t>1068 subjects before age 13, 1403 subjects with BAD diagnosed between 13-18 </a:t>
            </a:r>
            <a:r>
              <a:rPr lang="en-US" sz="2000" dirty="0" err="1" smtClean="0">
                <a:solidFill>
                  <a:schemeClr val="tx1"/>
                </a:solidFill>
              </a:rPr>
              <a:t>yo</a:t>
            </a:r>
            <a:endParaRPr lang="en-US" sz="2000" dirty="0" smtClean="0">
              <a:solidFill>
                <a:schemeClr val="tx1"/>
              </a:solidFill>
            </a:endParaRPr>
          </a:p>
          <a:p>
            <a:pPr marL="342900" indent="-342900" algn="l">
              <a:buFont typeface="Arial" panose="020B0604020202020204" pitchFamily="34" charset="0"/>
              <a:buChar char="•"/>
            </a:pPr>
            <a:r>
              <a:rPr lang="en-US" sz="2400" dirty="0" smtClean="0">
                <a:solidFill>
                  <a:schemeClr val="tx1"/>
                </a:solidFill>
              </a:rPr>
              <a:t>Anxiety highly comorbid with BAD (31.9% of subjects) and affected course of BAD illness</a:t>
            </a:r>
          </a:p>
          <a:p>
            <a:pPr marL="342900" indent="-342900" algn="l">
              <a:buFont typeface="Arial" panose="020B0604020202020204" pitchFamily="34" charset="0"/>
              <a:buChar char="•"/>
            </a:pPr>
            <a:r>
              <a:rPr lang="en-US" sz="2400" dirty="0" smtClean="0">
                <a:solidFill>
                  <a:schemeClr val="tx1"/>
                </a:solidFill>
              </a:rPr>
              <a:t>ADHD comorbid at 9.5% overall with earlier ages of onset</a:t>
            </a:r>
            <a:endParaRPr lang="en-US" sz="2400" dirty="0">
              <a:solidFill>
                <a:schemeClr val="tx1"/>
              </a:solidFill>
            </a:endParaRPr>
          </a:p>
        </p:txBody>
      </p:sp>
    </p:spTree>
    <p:extLst>
      <p:ext uri="{BB962C8B-B14F-4D97-AF65-F5344CB8AC3E}">
        <p14:creationId xmlns:p14="http://schemas.microsoft.com/office/powerpoint/2010/main" val="426566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53915"/>
            <a:ext cx="10515600" cy="1325563"/>
          </a:xfrm>
        </p:spPr>
        <p:txBody>
          <a:bodyPr>
            <a:normAutofit/>
          </a:bodyPr>
          <a:lstStyle/>
          <a:p>
            <a:r>
              <a:rPr lang="en-US" sz="4000" dirty="0" smtClean="0"/>
              <a:t>STEP-BD: Other Observations</a:t>
            </a:r>
            <a:endParaRPr lang="en-US" sz="4000" dirty="0"/>
          </a:p>
        </p:txBody>
      </p:sp>
      <p:sp>
        <p:nvSpPr>
          <p:cNvPr id="3" name="Content Placeholder 2"/>
          <p:cNvSpPr>
            <a:spLocks noGrp="1"/>
          </p:cNvSpPr>
          <p:nvPr>
            <p:ph idx="1"/>
          </p:nvPr>
        </p:nvSpPr>
        <p:spPr>
          <a:xfrm>
            <a:off x="208085" y="1859818"/>
            <a:ext cx="8915400" cy="4178300"/>
          </a:xfrm>
        </p:spPr>
        <p:txBody>
          <a:bodyPr>
            <a:normAutofit/>
          </a:bodyPr>
          <a:lstStyle/>
          <a:p>
            <a:r>
              <a:rPr lang="en-US" sz="2400" dirty="0" smtClean="0"/>
              <a:t>Predictors of suicide were found to be history of past suicide attempts and percent of days depressed in the past year</a:t>
            </a:r>
          </a:p>
          <a:p>
            <a:r>
              <a:rPr lang="en-US" sz="2400" dirty="0" smtClean="0"/>
              <a:t>Lithium in this study did not seem more protective against suicide in this study</a:t>
            </a:r>
          </a:p>
          <a:p>
            <a:pPr lvl="1">
              <a:buFont typeface="Courier New" panose="02070309020205020404" pitchFamily="49" charset="0"/>
              <a:buChar char="o"/>
            </a:pPr>
            <a:r>
              <a:rPr lang="en-US" sz="2400" dirty="0" smtClean="0"/>
              <a:t>In fact Li prescribed more to suicidal patients, as were antipsychotics and antidepressants so more suicidality in this subset of patients</a:t>
            </a:r>
          </a:p>
        </p:txBody>
      </p:sp>
    </p:spTree>
    <p:extLst>
      <p:ext uri="{BB962C8B-B14F-4D97-AF65-F5344CB8AC3E}">
        <p14:creationId xmlns:p14="http://schemas.microsoft.com/office/powerpoint/2010/main" val="316646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STEP-BD: Take Away Points</a:t>
            </a:r>
            <a:endParaRPr lang="en-US" sz="4000" dirty="0"/>
          </a:p>
        </p:txBody>
      </p:sp>
      <p:sp>
        <p:nvSpPr>
          <p:cNvPr id="3" name="Content Placeholder 2"/>
          <p:cNvSpPr txBox="1">
            <a:spLocks/>
          </p:cNvSpPr>
          <p:nvPr/>
        </p:nvSpPr>
        <p:spPr>
          <a:xfrm>
            <a:off x="691661" y="1782763"/>
            <a:ext cx="8217877" cy="3733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Bipolar depression is difficult to treat</a:t>
            </a:r>
          </a:p>
          <a:p>
            <a:pPr marL="342900" indent="-342900" algn="l">
              <a:buFont typeface="Arial" panose="020B0604020202020204" pitchFamily="34" charset="0"/>
              <a:buChar char="•"/>
            </a:pPr>
            <a:r>
              <a:rPr lang="en-US" sz="2400" dirty="0" smtClean="0">
                <a:solidFill>
                  <a:schemeClr val="tx1"/>
                </a:solidFill>
              </a:rPr>
              <a:t>Antidepressants do not help bipolar depression in most patients</a:t>
            </a:r>
          </a:p>
          <a:p>
            <a:pPr marL="342900" indent="-342900" algn="l">
              <a:buFont typeface="Arial" panose="020B0604020202020204" pitchFamily="34" charset="0"/>
              <a:buChar char="•"/>
            </a:pPr>
            <a:r>
              <a:rPr lang="en-US" sz="2400" dirty="0" smtClean="0">
                <a:solidFill>
                  <a:schemeClr val="tx1"/>
                </a:solidFill>
              </a:rPr>
              <a:t>Intensive therapies help bipolar depression</a:t>
            </a:r>
          </a:p>
          <a:p>
            <a:pPr marL="342900" indent="-342900" algn="l">
              <a:buFont typeface="Arial" panose="020B0604020202020204" pitchFamily="34" charset="0"/>
              <a:buChar char="•"/>
            </a:pPr>
            <a:r>
              <a:rPr lang="en-US" sz="2400" dirty="0" smtClean="0">
                <a:solidFill>
                  <a:schemeClr val="tx1"/>
                </a:solidFill>
              </a:rPr>
              <a:t>Anxiety disorders are common in bipolar disorder</a:t>
            </a:r>
          </a:p>
          <a:p>
            <a:pPr marL="342900" indent="-342900" algn="l">
              <a:buFont typeface="Arial" panose="020B0604020202020204" pitchFamily="34" charset="0"/>
              <a:buChar char="•"/>
            </a:pPr>
            <a:r>
              <a:rPr lang="en-US" sz="2400" dirty="0" smtClean="0">
                <a:solidFill>
                  <a:schemeClr val="tx1"/>
                </a:solidFill>
              </a:rPr>
              <a:t>Suicidality is common in bipolar disorder even with good treatment</a:t>
            </a:r>
          </a:p>
          <a:p>
            <a:pPr marL="1257300" lvl="2" indent="-342900" algn="l">
              <a:buFont typeface="Courier New" panose="02070309020205020404" pitchFamily="49" charset="0"/>
              <a:buChar char="o"/>
            </a:pPr>
            <a:r>
              <a:rPr lang="en-US" sz="2000" dirty="0" smtClean="0">
                <a:solidFill>
                  <a:schemeClr val="tx1"/>
                </a:solidFill>
              </a:rPr>
              <a:t>Past attempts and days of depression in past year are best predictors of suicide</a:t>
            </a:r>
            <a:endParaRPr lang="en-US" sz="2000" dirty="0">
              <a:solidFill>
                <a:schemeClr val="tx1"/>
              </a:solidFill>
            </a:endParaRPr>
          </a:p>
        </p:txBody>
      </p:sp>
    </p:spTree>
    <p:extLst>
      <p:ext uri="{BB962C8B-B14F-4D97-AF65-F5344CB8AC3E}">
        <p14:creationId xmlns:p14="http://schemas.microsoft.com/office/powerpoint/2010/main" val="40023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533400"/>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Case Review: Treatment Options</a:t>
            </a:r>
            <a:endParaRPr lang="en-US" sz="4000" dirty="0"/>
          </a:p>
        </p:txBody>
      </p:sp>
      <p:sp>
        <p:nvSpPr>
          <p:cNvPr id="3" name="Content Placeholder 2"/>
          <p:cNvSpPr txBox="1">
            <a:spLocks/>
          </p:cNvSpPr>
          <p:nvPr/>
        </p:nvSpPr>
        <p:spPr>
          <a:xfrm>
            <a:off x="685800" y="1858963"/>
            <a:ext cx="4419600" cy="4389438"/>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200" dirty="0" smtClean="0">
                <a:solidFill>
                  <a:schemeClr val="tx1"/>
                </a:solidFill>
              </a:rPr>
              <a:t>Ms. G is a 33 </a:t>
            </a:r>
            <a:r>
              <a:rPr lang="en-US" sz="2200" dirty="0" err="1" smtClean="0">
                <a:solidFill>
                  <a:schemeClr val="tx1"/>
                </a:solidFill>
              </a:rPr>
              <a:t>yo</a:t>
            </a:r>
            <a:r>
              <a:rPr lang="en-US" sz="2200" dirty="0" smtClean="0">
                <a:solidFill>
                  <a:schemeClr val="tx1"/>
                </a:solidFill>
              </a:rPr>
              <a:t> woman</a:t>
            </a:r>
          </a:p>
          <a:p>
            <a:pPr marL="342900" indent="-342900" algn="l">
              <a:buFont typeface="Arial" panose="020B0604020202020204" pitchFamily="34" charset="0"/>
              <a:buChar char="•"/>
            </a:pPr>
            <a:r>
              <a:rPr lang="en-US" sz="2200" dirty="0">
                <a:solidFill>
                  <a:schemeClr val="tx1"/>
                </a:solidFill>
              </a:rPr>
              <a:t>H</a:t>
            </a:r>
            <a:r>
              <a:rPr lang="en-US" sz="2200" dirty="0" smtClean="0">
                <a:solidFill>
                  <a:schemeClr val="tx1"/>
                </a:solidFill>
              </a:rPr>
              <a:t>istory of bipolar 1 disorder</a:t>
            </a:r>
          </a:p>
          <a:p>
            <a:pPr marL="342900" indent="-342900" algn="l">
              <a:buFont typeface="Arial" panose="020B0604020202020204" pitchFamily="34" charset="0"/>
              <a:buChar char="•"/>
            </a:pPr>
            <a:r>
              <a:rPr lang="en-US" sz="2200" dirty="0">
                <a:solidFill>
                  <a:schemeClr val="tx1"/>
                </a:solidFill>
              </a:rPr>
              <a:t>H</a:t>
            </a:r>
            <a:r>
              <a:rPr lang="en-US" sz="2200" dirty="0" smtClean="0">
                <a:solidFill>
                  <a:schemeClr val="tx1"/>
                </a:solidFill>
              </a:rPr>
              <a:t>ospitalized 3 times for manic symptoms and one time for severe depression that resulted in active suicidal ideation</a:t>
            </a:r>
          </a:p>
          <a:p>
            <a:pPr marL="342900" indent="-342900" algn="l">
              <a:buFont typeface="Arial" panose="020B0604020202020204" pitchFamily="34" charset="0"/>
              <a:buChar char="•"/>
            </a:pPr>
            <a:r>
              <a:rPr lang="en-US" sz="2200" dirty="0">
                <a:solidFill>
                  <a:schemeClr val="tx1"/>
                </a:solidFill>
              </a:rPr>
              <a:t>S</a:t>
            </a:r>
            <a:r>
              <a:rPr lang="en-US" sz="2200" dirty="0" smtClean="0">
                <a:solidFill>
                  <a:schemeClr val="tx1"/>
                </a:solidFill>
              </a:rPr>
              <a:t>ymptoms have been well controlled for 4 years</a:t>
            </a:r>
          </a:p>
          <a:p>
            <a:pPr marL="342900" indent="-342900" algn="l">
              <a:buFont typeface="Arial" panose="020B0604020202020204" pitchFamily="34" charset="0"/>
              <a:buChar char="•"/>
            </a:pPr>
            <a:r>
              <a:rPr lang="en-US" sz="2200" dirty="0">
                <a:solidFill>
                  <a:schemeClr val="tx1"/>
                </a:solidFill>
              </a:rPr>
              <a:t>C</a:t>
            </a:r>
            <a:r>
              <a:rPr lang="en-US" sz="2200" dirty="0" smtClean="0">
                <a:solidFill>
                  <a:schemeClr val="tx1"/>
                </a:solidFill>
              </a:rPr>
              <a:t>urrently taking lithium 600 mg </a:t>
            </a:r>
            <a:r>
              <a:rPr lang="en-US" sz="2200" dirty="0" err="1" smtClean="0">
                <a:solidFill>
                  <a:schemeClr val="tx1"/>
                </a:solidFill>
              </a:rPr>
              <a:t>qam</a:t>
            </a:r>
            <a:r>
              <a:rPr lang="en-US" sz="2200" dirty="0" smtClean="0">
                <a:solidFill>
                  <a:schemeClr val="tx1"/>
                </a:solidFill>
              </a:rPr>
              <a:t> and 900 mg </a:t>
            </a:r>
            <a:r>
              <a:rPr lang="en-US" sz="2200" dirty="0" err="1" smtClean="0">
                <a:solidFill>
                  <a:schemeClr val="tx1"/>
                </a:solidFill>
              </a:rPr>
              <a:t>qhs</a:t>
            </a:r>
            <a:r>
              <a:rPr lang="en-US" sz="2200" dirty="0" smtClean="0">
                <a:solidFill>
                  <a:schemeClr val="tx1"/>
                </a:solidFill>
              </a:rPr>
              <a:t> with her most recent Li level 1.0. </a:t>
            </a:r>
          </a:p>
          <a:p>
            <a:pPr marL="342900" indent="-342900" algn="l">
              <a:buFont typeface="Arial" panose="020B0604020202020204" pitchFamily="34" charset="0"/>
              <a:buChar char="•"/>
            </a:pPr>
            <a:r>
              <a:rPr lang="en-US" sz="2200" dirty="0">
                <a:solidFill>
                  <a:schemeClr val="tx1"/>
                </a:solidFill>
              </a:rPr>
              <a:t>P</a:t>
            </a:r>
            <a:r>
              <a:rPr lang="en-US" sz="2200" dirty="0" smtClean="0">
                <a:solidFill>
                  <a:schemeClr val="tx1"/>
                </a:solidFill>
              </a:rPr>
              <a:t>resents with worsening depression, PHQ-9 score of 20 and answered “mostly every day” to question 9 on PHQ-9</a:t>
            </a:r>
          </a:p>
          <a:p>
            <a:pPr marL="342900" indent="-342900" algn="l">
              <a:buFont typeface="Arial" panose="020B0604020202020204" pitchFamily="34" charset="0"/>
              <a:buChar char="•"/>
            </a:pPr>
            <a:r>
              <a:rPr lang="en-US" sz="2200" dirty="0">
                <a:solidFill>
                  <a:schemeClr val="tx1"/>
                </a:solidFill>
              </a:rPr>
              <a:t>N</a:t>
            </a:r>
            <a:r>
              <a:rPr lang="en-US" sz="2200" dirty="0" smtClean="0">
                <a:solidFill>
                  <a:schemeClr val="tx1"/>
                </a:solidFill>
              </a:rPr>
              <a:t>o active suicidal plan but feels like she is starting to slip back into her severe depression, which scares her </a:t>
            </a: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590800"/>
            <a:ext cx="3782140" cy="2128533"/>
          </a:xfrm>
          <a:prstGeom prst="rect">
            <a:avLst/>
          </a:prstGeom>
        </p:spPr>
      </p:pic>
    </p:spTree>
    <p:extLst>
      <p:ext uri="{BB962C8B-B14F-4D97-AF65-F5344CB8AC3E}">
        <p14:creationId xmlns:p14="http://schemas.microsoft.com/office/powerpoint/2010/main" val="255704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376482"/>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Case Review: Treatment Options</a:t>
            </a:r>
            <a:endParaRPr lang="en-US" sz="4000" dirty="0"/>
          </a:p>
        </p:txBody>
      </p:sp>
      <p:sp>
        <p:nvSpPr>
          <p:cNvPr id="3" name="Content Placeholder 2"/>
          <p:cNvSpPr txBox="1">
            <a:spLocks/>
          </p:cNvSpPr>
          <p:nvPr/>
        </p:nvSpPr>
        <p:spPr>
          <a:xfrm>
            <a:off x="342900" y="1702045"/>
            <a:ext cx="8763000" cy="41767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smtClean="0">
                <a:solidFill>
                  <a:schemeClr val="tx1"/>
                </a:solidFill>
              </a:rPr>
              <a:t>Medication Options:</a:t>
            </a:r>
          </a:p>
          <a:p>
            <a:pPr marL="1257300" lvl="2" indent="-342900" algn="l">
              <a:buFont typeface="Courier New" panose="02070309020205020404" pitchFamily="49" charset="0"/>
              <a:buChar char="o"/>
            </a:pPr>
            <a:r>
              <a:rPr lang="en-US" sz="2000" dirty="0" smtClean="0">
                <a:solidFill>
                  <a:schemeClr val="tx1"/>
                </a:solidFill>
              </a:rPr>
              <a:t>Antidepressant likely not a good option </a:t>
            </a:r>
          </a:p>
          <a:p>
            <a:pPr marL="1257300" lvl="2" indent="-342900" algn="l">
              <a:buFont typeface="Courier New" panose="02070309020205020404" pitchFamily="49" charset="0"/>
              <a:buChar char="o"/>
            </a:pPr>
            <a:r>
              <a:rPr lang="en-US" sz="2000" dirty="0" smtClean="0">
                <a:solidFill>
                  <a:schemeClr val="tx1"/>
                </a:solidFill>
              </a:rPr>
              <a:t>Lamotrigine might be a good option?</a:t>
            </a:r>
          </a:p>
          <a:p>
            <a:pPr marL="1257300" lvl="2" indent="-342900" algn="l">
              <a:buFont typeface="Courier New" panose="02070309020205020404" pitchFamily="49" charset="0"/>
              <a:buChar char="o"/>
            </a:pPr>
            <a:r>
              <a:rPr lang="en-US" sz="2000" dirty="0" smtClean="0">
                <a:solidFill>
                  <a:schemeClr val="tx1"/>
                </a:solidFill>
              </a:rPr>
              <a:t>Continue lithium</a:t>
            </a:r>
          </a:p>
          <a:p>
            <a:pPr marL="342900" indent="-342900" algn="l">
              <a:buFont typeface="Arial" panose="020B0604020202020204" pitchFamily="34" charset="0"/>
              <a:buChar char="•"/>
            </a:pPr>
            <a:r>
              <a:rPr lang="en-US" sz="2400" dirty="0" smtClean="0">
                <a:solidFill>
                  <a:schemeClr val="tx1"/>
                </a:solidFill>
              </a:rPr>
              <a:t>Intensive therapy as an option!</a:t>
            </a:r>
          </a:p>
          <a:p>
            <a:pPr marL="342900" indent="-342900" algn="l">
              <a:buFont typeface="Arial" panose="020B0604020202020204" pitchFamily="34" charset="0"/>
              <a:buChar char="•"/>
            </a:pPr>
            <a:r>
              <a:rPr lang="en-US" sz="2400" dirty="0" smtClean="0">
                <a:solidFill>
                  <a:schemeClr val="tx1"/>
                </a:solidFill>
              </a:rPr>
              <a:t>Screen for anxiety, as this is commonly co-morbid</a:t>
            </a:r>
          </a:p>
          <a:p>
            <a:pPr marL="342900" indent="-342900" algn="l">
              <a:buFont typeface="Arial" panose="020B0604020202020204" pitchFamily="34" charset="0"/>
              <a:buChar char="•"/>
            </a:pPr>
            <a:r>
              <a:rPr lang="en-US" sz="2400" dirty="0" smtClean="0">
                <a:solidFill>
                  <a:schemeClr val="tx1"/>
                </a:solidFill>
              </a:rPr>
              <a:t>Close follow-up: past suicide attempts is a big risk factor</a:t>
            </a:r>
          </a:p>
          <a:p>
            <a:pPr marL="1257300" lvl="2" indent="-342900" algn="l">
              <a:buFont typeface="Courier New" panose="02070309020205020404" pitchFamily="49" charset="0"/>
              <a:buChar char="o"/>
            </a:pPr>
            <a:r>
              <a:rPr lang="en-US" sz="2000" dirty="0" smtClean="0">
                <a:solidFill>
                  <a:schemeClr val="tx1"/>
                </a:solidFill>
              </a:rPr>
              <a:t>Look at current hopelessness and strategies to improve this (are social factors contributing to hopelessness?)</a:t>
            </a:r>
          </a:p>
          <a:p>
            <a:endParaRPr lang="en-US" dirty="0"/>
          </a:p>
        </p:txBody>
      </p:sp>
    </p:spTree>
    <p:extLst>
      <p:ext uri="{BB962C8B-B14F-4D97-AF65-F5344CB8AC3E}">
        <p14:creationId xmlns:p14="http://schemas.microsoft.com/office/powerpoint/2010/main" val="421580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7585" y="1706563"/>
            <a:ext cx="4419600" cy="419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algn="l"/>
            <a:r>
              <a:rPr lang="en-US" sz="2000" b="1" dirty="0" smtClean="0">
                <a:solidFill>
                  <a:schemeClr val="tx1"/>
                </a:solidFill>
              </a:rPr>
              <a:t>1. STEP-BD showed which of the following antidepressants to be effective in treating bipolar depression?</a:t>
            </a:r>
          </a:p>
          <a:p>
            <a:pPr marL="1371600" lvl="2" indent="-457200" algn="l">
              <a:buFont typeface="+mj-lt"/>
              <a:buAutoNum type="alphaUcPeriod"/>
            </a:pPr>
            <a:r>
              <a:rPr lang="en-US" sz="1800" dirty="0" smtClean="0">
                <a:solidFill>
                  <a:schemeClr val="tx1"/>
                </a:solidFill>
              </a:rPr>
              <a:t>Paroxetine</a:t>
            </a:r>
          </a:p>
          <a:p>
            <a:pPr marL="1371600" lvl="2" indent="-457200" algn="l">
              <a:buFont typeface="+mj-lt"/>
              <a:buAutoNum type="alphaUcPeriod"/>
            </a:pPr>
            <a:r>
              <a:rPr lang="en-US" sz="1800" dirty="0" smtClean="0">
                <a:solidFill>
                  <a:schemeClr val="tx1"/>
                </a:solidFill>
              </a:rPr>
              <a:t>Fluoxetine</a:t>
            </a:r>
          </a:p>
          <a:p>
            <a:pPr marL="1371600" lvl="2" indent="-457200" algn="l">
              <a:buFont typeface="+mj-lt"/>
              <a:buAutoNum type="alphaUcPeriod"/>
            </a:pPr>
            <a:r>
              <a:rPr lang="en-US" sz="1800" dirty="0" smtClean="0">
                <a:solidFill>
                  <a:schemeClr val="tx1"/>
                </a:solidFill>
              </a:rPr>
              <a:t>Bupropion</a:t>
            </a:r>
          </a:p>
          <a:p>
            <a:pPr marL="1371600" lvl="2" indent="-457200" algn="l">
              <a:buFont typeface="+mj-lt"/>
              <a:buAutoNum type="alphaUcPeriod"/>
            </a:pPr>
            <a:r>
              <a:rPr lang="en-US" sz="1800" dirty="0" smtClean="0">
                <a:solidFill>
                  <a:schemeClr val="tx1"/>
                </a:solidFill>
              </a:rPr>
              <a:t>All of the above</a:t>
            </a:r>
          </a:p>
          <a:p>
            <a:pPr marL="1371600" lvl="2" indent="-457200" algn="l">
              <a:buFont typeface="+mj-lt"/>
              <a:buAutoNum type="alphaUcPeriod"/>
            </a:pPr>
            <a:r>
              <a:rPr lang="en-US" sz="1800" dirty="0" smtClean="0">
                <a:solidFill>
                  <a:schemeClr val="tx1"/>
                </a:solidFill>
              </a:rPr>
              <a:t>None of the above</a:t>
            </a:r>
          </a:p>
          <a:p>
            <a:endParaRPr lang="en-US" dirty="0"/>
          </a:p>
        </p:txBody>
      </p:sp>
      <p:sp>
        <p:nvSpPr>
          <p:cNvPr id="5" name="Content Placeholder 2"/>
          <p:cNvSpPr txBox="1">
            <a:spLocks/>
          </p:cNvSpPr>
          <p:nvPr/>
        </p:nvSpPr>
        <p:spPr>
          <a:xfrm>
            <a:off x="4038600" y="1707418"/>
            <a:ext cx="4953000" cy="4389437"/>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algn="l"/>
            <a:r>
              <a:rPr lang="en-US" sz="8000" b="1" dirty="0" smtClean="0">
                <a:solidFill>
                  <a:schemeClr val="tx1"/>
                </a:solidFill>
              </a:rPr>
              <a:t>2. Your patient with bipolar disorder in clinic wonders if he should be doing therapy in addition to his medications for bipolar disorder. What would be the best answer to his question based on evidence from STEP-BD?</a:t>
            </a:r>
          </a:p>
          <a:p>
            <a:pPr marL="1371600" lvl="2" indent="-457200" algn="l">
              <a:buFont typeface="+mj-lt"/>
              <a:buAutoNum type="alphaUcPeriod"/>
            </a:pPr>
            <a:r>
              <a:rPr lang="en-US" sz="7200" dirty="0" smtClean="0">
                <a:solidFill>
                  <a:schemeClr val="tx1"/>
                </a:solidFill>
              </a:rPr>
              <a:t>“Only medications have been found to be effective in bipolar disorder”. </a:t>
            </a:r>
          </a:p>
          <a:p>
            <a:pPr marL="1371600" lvl="2" indent="-457200" algn="l">
              <a:buFont typeface="+mj-lt"/>
              <a:buAutoNum type="alphaUcPeriod"/>
            </a:pPr>
            <a:r>
              <a:rPr lang="en-US" sz="7200" dirty="0" smtClean="0">
                <a:solidFill>
                  <a:schemeClr val="tx1"/>
                </a:solidFill>
              </a:rPr>
              <a:t>“Therapy will not hurt you, but it probably won’t help either. I’m happy to refer you to see if it is the right option for you”. </a:t>
            </a:r>
          </a:p>
          <a:p>
            <a:pPr marL="1371600" lvl="2" indent="-457200" algn="l">
              <a:buFont typeface="+mj-lt"/>
              <a:buAutoNum type="alphaUcPeriod"/>
            </a:pPr>
            <a:r>
              <a:rPr lang="en-US" sz="7200" dirty="0" smtClean="0">
                <a:solidFill>
                  <a:schemeClr val="tx1"/>
                </a:solidFill>
              </a:rPr>
              <a:t>“Therapy shows improved outcomes on patients who are on mood stabilizers as well”. </a:t>
            </a:r>
          </a:p>
          <a:p>
            <a:pPr marL="1371600" lvl="2" indent="-457200" algn="l">
              <a:buFont typeface="+mj-lt"/>
              <a:buAutoNum type="alphaUcPeriod"/>
            </a:pPr>
            <a:r>
              <a:rPr lang="en-US" sz="7200" dirty="0" smtClean="0">
                <a:solidFill>
                  <a:schemeClr val="tx1"/>
                </a:solidFill>
              </a:rPr>
              <a:t>“I do not recommend therapy. It has been shown to harm people with bipolar disorder”. </a:t>
            </a:r>
          </a:p>
          <a:p>
            <a:endParaRPr lang="en-US" dirty="0"/>
          </a:p>
        </p:txBody>
      </p:sp>
      <p:sp>
        <p:nvSpPr>
          <p:cNvPr id="6" name="Title 1"/>
          <p:cNvSpPr txBox="1">
            <a:spLocks/>
          </p:cNvSpPr>
          <p:nvPr/>
        </p:nvSpPr>
        <p:spPr>
          <a:xfrm>
            <a:off x="-17585" y="609600"/>
            <a:ext cx="9144000" cy="1096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STEP-BD Post-Test</a:t>
            </a:r>
            <a:endParaRPr lang="en-US" sz="4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4319447"/>
            <a:ext cx="351791" cy="32875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7409" y="4624247"/>
            <a:ext cx="351791" cy="328753"/>
          </a:xfrm>
          <a:prstGeom prst="rect">
            <a:avLst/>
          </a:prstGeom>
        </p:spPr>
      </p:pic>
    </p:spTree>
    <p:extLst>
      <p:ext uri="{BB962C8B-B14F-4D97-AF65-F5344CB8AC3E}">
        <p14:creationId xmlns:p14="http://schemas.microsoft.com/office/powerpoint/2010/main" val="291903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dirty="0" smtClean="0"/>
              <a:t>STAR*D Pre-Test</a:t>
            </a:r>
            <a:endParaRPr lang="en-US" dirty="0"/>
          </a:p>
        </p:txBody>
      </p:sp>
      <p:sp>
        <p:nvSpPr>
          <p:cNvPr id="3" name="Content Placeholder 2"/>
          <p:cNvSpPr>
            <a:spLocks noGrp="1"/>
          </p:cNvSpPr>
          <p:nvPr>
            <p:ph idx="1"/>
          </p:nvPr>
        </p:nvSpPr>
        <p:spPr>
          <a:xfrm>
            <a:off x="609600" y="1905000"/>
            <a:ext cx="3962400" cy="3733800"/>
          </a:xfrm>
        </p:spPr>
        <p:txBody>
          <a:bodyPr>
            <a:normAutofit lnSpcReduction="10000"/>
          </a:bodyPr>
          <a:lstStyle/>
          <a:p>
            <a:pPr marL="457200" indent="-457200">
              <a:buFont typeface="+mj-lt"/>
              <a:buAutoNum type="arabicPeriod"/>
            </a:pPr>
            <a:r>
              <a:rPr lang="en-US" sz="2400" b="1" dirty="0" smtClean="0"/>
              <a:t>With medication switches/augmentation what percentage of patients with depression will eventually achieve remission?</a:t>
            </a:r>
          </a:p>
          <a:p>
            <a:pPr marL="914400" lvl="1" indent="-457200">
              <a:buFont typeface="+mj-lt"/>
              <a:buAutoNum type="alphaUcPeriod"/>
            </a:pPr>
            <a:r>
              <a:rPr lang="en-US" sz="2000" dirty="0" smtClean="0"/>
              <a:t>33%</a:t>
            </a:r>
          </a:p>
          <a:p>
            <a:pPr marL="914400" lvl="1" indent="-457200">
              <a:buFont typeface="+mj-lt"/>
              <a:buAutoNum type="alphaUcPeriod"/>
            </a:pPr>
            <a:r>
              <a:rPr lang="en-US" sz="2000" dirty="0" smtClean="0"/>
              <a:t>45%</a:t>
            </a:r>
          </a:p>
          <a:p>
            <a:pPr marL="914400" lvl="1" indent="-457200">
              <a:buFont typeface="+mj-lt"/>
              <a:buAutoNum type="alphaUcPeriod"/>
            </a:pPr>
            <a:r>
              <a:rPr lang="en-US" sz="2000" dirty="0" smtClean="0"/>
              <a:t>70%</a:t>
            </a:r>
          </a:p>
          <a:p>
            <a:pPr marL="914400" lvl="1" indent="-457200">
              <a:buFont typeface="+mj-lt"/>
              <a:buAutoNum type="alphaUcPeriod"/>
            </a:pPr>
            <a:r>
              <a:rPr lang="en-US" sz="2000" dirty="0" smtClean="0"/>
              <a:t>85%</a:t>
            </a:r>
            <a:endParaRPr lang="en-US" sz="2000" dirty="0"/>
          </a:p>
        </p:txBody>
      </p:sp>
      <p:sp>
        <p:nvSpPr>
          <p:cNvPr id="5" name="Content Placeholder 2"/>
          <p:cNvSpPr txBox="1">
            <a:spLocks/>
          </p:cNvSpPr>
          <p:nvPr/>
        </p:nvSpPr>
        <p:spPr>
          <a:xfrm>
            <a:off x="4343400" y="1902069"/>
            <a:ext cx="4495800" cy="41968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sz="2400" b="1" dirty="0" smtClean="0"/>
              <a:t>Which of the following is </a:t>
            </a:r>
            <a:r>
              <a:rPr lang="en-US" sz="2400" b="1" u="sng" dirty="0" smtClean="0"/>
              <a:t>NOT</a:t>
            </a:r>
            <a:r>
              <a:rPr lang="en-US" sz="2400" b="1" dirty="0" smtClean="0"/>
              <a:t> an evidence based option for augmentation of response to an initial SSRI in patients with MDD?</a:t>
            </a:r>
          </a:p>
          <a:p>
            <a:pPr marL="914400" lvl="1" indent="-457200">
              <a:buFont typeface="+mj-lt"/>
              <a:buAutoNum type="alphaUcPeriod"/>
            </a:pPr>
            <a:r>
              <a:rPr lang="en-US" sz="2000" dirty="0" smtClean="0"/>
              <a:t>CBT</a:t>
            </a:r>
          </a:p>
          <a:p>
            <a:pPr marL="914400" lvl="1" indent="-457200">
              <a:buFont typeface="+mj-lt"/>
              <a:buAutoNum type="alphaUcPeriod"/>
            </a:pPr>
            <a:r>
              <a:rPr lang="en-US" sz="2000" dirty="0" smtClean="0"/>
              <a:t>Switch SSRI</a:t>
            </a:r>
          </a:p>
          <a:p>
            <a:pPr marL="914400" lvl="1" indent="-457200">
              <a:buFont typeface="+mj-lt"/>
              <a:buAutoNum type="alphaUcPeriod"/>
            </a:pPr>
            <a:r>
              <a:rPr lang="en-US" sz="2000" dirty="0" smtClean="0"/>
              <a:t>Thyroid hormone</a:t>
            </a:r>
          </a:p>
          <a:p>
            <a:pPr marL="914400" lvl="1" indent="-457200">
              <a:buFont typeface="+mj-lt"/>
              <a:buAutoNum type="alphaUcPeriod"/>
            </a:pPr>
            <a:r>
              <a:rPr lang="en-US" sz="2000" dirty="0" err="1" smtClean="0"/>
              <a:t>Buproprion</a:t>
            </a:r>
            <a:r>
              <a:rPr lang="en-US" sz="2000" dirty="0" smtClean="0"/>
              <a:t> (Wellbutrin)</a:t>
            </a:r>
          </a:p>
          <a:p>
            <a:pPr marL="914400" lvl="1" indent="-457200">
              <a:buFont typeface="+mj-lt"/>
              <a:buAutoNum type="alphaUcPeriod"/>
            </a:pPr>
            <a:r>
              <a:rPr lang="en-US" sz="2000" dirty="0" err="1" smtClean="0"/>
              <a:t>Buspiron</a:t>
            </a:r>
            <a:r>
              <a:rPr lang="en-US" sz="2000" dirty="0" smtClean="0"/>
              <a:t> (</a:t>
            </a:r>
            <a:r>
              <a:rPr lang="en-US" sz="2000" dirty="0" err="1" smtClean="0"/>
              <a:t>Buspar</a:t>
            </a:r>
            <a:r>
              <a:rPr lang="en-US" sz="2000" dirty="0" smtClean="0"/>
              <a:t>)</a:t>
            </a:r>
          </a:p>
        </p:txBody>
      </p:sp>
    </p:spTree>
    <p:extLst>
      <p:ext uri="{BB962C8B-B14F-4D97-AF65-F5344CB8AC3E}">
        <p14:creationId xmlns:p14="http://schemas.microsoft.com/office/powerpoint/2010/main" val="188949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0933"/>
            <a:ext cx="8229600" cy="685800"/>
          </a:xfrm>
        </p:spPr>
        <p:txBody>
          <a:bodyPr>
            <a:normAutofit fontScale="90000"/>
          </a:bodyPr>
          <a:lstStyle/>
          <a:p>
            <a:r>
              <a:rPr lang="en-US" dirty="0" smtClean="0"/>
              <a:t>Case</a:t>
            </a:r>
            <a:endParaRPr lang="en-US" dirty="0"/>
          </a:p>
        </p:txBody>
      </p:sp>
      <p:sp>
        <p:nvSpPr>
          <p:cNvPr id="3" name="Content Placeholder 2"/>
          <p:cNvSpPr>
            <a:spLocks noGrp="1"/>
          </p:cNvSpPr>
          <p:nvPr>
            <p:ph idx="1"/>
          </p:nvPr>
        </p:nvSpPr>
        <p:spPr>
          <a:xfrm>
            <a:off x="762000" y="1524000"/>
            <a:ext cx="4038600" cy="4572000"/>
          </a:xfrm>
        </p:spPr>
        <p:txBody>
          <a:bodyPr>
            <a:normAutofit lnSpcReduction="10000"/>
          </a:bodyPr>
          <a:lstStyle/>
          <a:p>
            <a:r>
              <a:rPr lang="en-US" sz="1600" dirty="0" smtClean="0"/>
              <a:t>‘Becky’ -- 46 WF whose family have been patients for several years, Husband died from cancer, adult child graduating and leaving for military</a:t>
            </a:r>
          </a:p>
          <a:p>
            <a:r>
              <a:rPr lang="en-US" sz="1600" dirty="0" err="1" smtClean="0"/>
              <a:t>PMHx</a:t>
            </a:r>
            <a:endParaRPr lang="en-US" sz="1600" dirty="0" smtClean="0"/>
          </a:p>
          <a:p>
            <a:pPr lvl="1">
              <a:buFont typeface="Courier New" panose="02070309020205020404" pitchFamily="49" charset="0"/>
              <a:buChar char="o"/>
            </a:pPr>
            <a:r>
              <a:rPr lang="en-US" sz="1400" dirty="0" err="1" smtClean="0"/>
              <a:t>Synthroid</a:t>
            </a:r>
            <a:r>
              <a:rPr lang="en-US" sz="1400" dirty="0" smtClean="0"/>
              <a:t> (last TSH </a:t>
            </a:r>
            <a:r>
              <a:rPr lang="en-US" sz="1400" dirty="0" err="1" smtClean="0"/>
              <a:t>nml</a:t>
            </a:r>
            <a:r>
              <a:rPr lang="en-US" sz="1400" dirty="0" smtClean="0"/>
              <a:t>)</a:t>
            </a:r>
          </a:p>
          <a:p>
            <a:pPr lvl="1">
              <a:buFont typeface="Courier New" panose="02070309020205020404" pitchFamily="49" charset="0"/>
              <a:buChar char="o"/>
            </a:pPr>
            <a:r>
              <a:rPr lang="en-US" sz="1400" dirty="0" smtClean="0"/>
              <a:t>GERD on PPI</a:t>
            </a:r>
          </a:p>
          <a:p>
            <a:pPr lvl="1">
              <a:buFont typeface="Courier New" panose="02070309020205020404" pitchFamily="49" charset="0"/>
              <a:buChar char="o"/>
            </a:pPr>
            <a:r>
              <a:rPr lang="en-US" sz="1400" dirty="0" smtClean="0"/>
              <a:t>Obese (BMI 40)</a:t>
            </a:r>
          </a:p>
          <a:p>
            <a:pPr lvl="1">
              <a:buFont typeface="Courier New" panose="02070309020205020404" pitchFamily="49" charset="0"/>
              <a:buChar char="o"/>
            </a:pPr>
            <a:r>
              <a:rPr lang="en-US" sz="1400" dirty="0" smtClean="0"/>
              <a:t>Joint pain/arthritis</a:t>
            </a:r>
          </a:p>
          <a:p>
            <a:r>
              <a:rPr lang="en-US" sz="1600" dirty="0" smtClean="0"/>
              <a:t>Upset at triage, PHQ9 = 21</a:t>
            </a:r>
          </a:p>
          <a:p>
            <a:r>
              <a:rPr lang="en-US" sz="1600" dirty="0" smtClean="0"/>
              <a:t>+tired, + insomnia, crying, + weight gain, stopped hobbies, written up at work, last few weeks on couch watching ‘crappy </a:t>
            </a:r>
            <a:r>
              <a:rPr lang="en-US" sz="1600" dirty="0" err="1" smtClean="0"/>
              <a:t>tv</a:t>
            </a:r>
            <a:r>
              <a:rPr lang="en-US" sz="1600" dirty="0" smtClean="0"/>
              <a:t>’</a:t>
            </a:r>
          </a:p>
          <a:p>
            <a:r>
              <a:rPr lang="en-US" sz="1600" dirty="0" err="1" smtClean="0"/>
              <a:t>Hx</a:t>
            </a:r>
            <a:r>
              <a:rPr lang="en-US" sz="1600" dirty="0" smtClean="0"/>
              <a:t> of mood </a:t>
            </a:r>
            <a:r>
              <a:rPr lang="en-US" sz="1600" dirty="0" err="1" smtClean="0"/>
              <a:t>sx</a:t>
            </a:r>
            <a:r>
              <a:rPr lang="en-US" sz="1600" dirty="0" smtClean="0"/>
              <a:t> following delivery -&gt; was on fluoxetine</a:t>
            </a:r>
          </a:p>
          <a:p>
            <a:r>
              <a:rPr lang="en-US" sz="1600" dirty="0" smtClean="0"/>
              <a:t>Denies SI or access to weapons</a:t>
            </a:r>
          </a:p>
          <a:p>
            <a:r>
              <a:rPr lang="en-US" sz="1600" dirty="0" smtClean="0"/>
              <a:t>Denies drugs or smoking, </a:t>
            </a:r>
            <a:r>
              <a:rPr lang="en-US" sz="1600" dirty="0" err="1" smtClean="0"/>
              <a:t>occ</a:t>
            </a:r>
            <a:r>
              <a:rPr lang="en-US" sz="1600" dirty="0" smtClean="0"/>
              <a:t> </a:t>
            </a:r>
            <a:r>
              <a:rPr lang="en-US" sz="1600" dirty="0" err="1" smtClean="0"/>
              <a:t>EtOH</a:t>
            </a:r>
            <a:endParaRPr lang="en-US" sz="1600" dirty="0"/>
          </a:p>
        </p:txBody>
      </p:sp>
      <p:pic>
        <p:nvPicPr>
          <p:cNvPr id="5" name="Picture 4"/>
          <p:cNvPicPr>
            <a:picLocks noChangeAspect="1"/>
          </p:cNvPicPr>
          <p:nvPr/>
        </p:nvPicPr>
        <p:blipFill>
          <a:blip r:embed="rId2"/>
          <a:stretch>
            <a:fillRect/>
          </a:stretch>
        </p:blipFill>
        <p:spPr>
          <a:xfrm>
            <a:off x="5562600" y="1981200"/>
            <a:ext cx="3416300" cy="2277533"/>
          </a:xfrm>
          <a:prstGeom prst="rect">
            <a:avLst/>
          </a:prstGeom>
        </p:spPr>
      </p:pic>
    </p:spTree>
    <p:extLst>
      <p:ext uri="{BB962C8B-B14F-4D97-AF65-F5344CB8AC3E}">
        <p14:creationId xmlns:p14="http://schemas.microsoft.com/office/powerpoint/2010/main" val="235674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dirty="0" smtClean="0"/>
              <a:t>Case cont.--</a:t>
            </a:r>
            <a:endParaRPr lang="en-US" dirty="0"/>
          </a:p>
        </p:txBody>
      </p:sp>
      <p:sp>
        <p:nvSpPr>
          <p:cNvPr id="4" name="Content Placeholder 2"/>
          <p:cNvSpPr txBox="1">
            <a:spLocks noGrp="1"/>
          </p:cNvSpPr>
          <p:nvPr>
            <p:ph idx="1"/>
          </p:nvPr>
        </p:nvSpPr>
        <p:spPr>
          <a:xfrm>
            <a:off x="457200" y="1905000"/>
            <a:ext cx="7086600" cy="2392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SSRI started</a:t>
            </a:r>
          </a:p>
          <a:p>
            <a:r>
              <a:rPr lang="en-US" dirty="0" smtClean="0"/>
              <a:t>2-3 week f/u PHQ9 is 18</a:t>
            </a:r>
          </a:p>
          <a:p>
            <a:r>
              <a:rPr lang="en-US" dirty="0" smtClean="0"/>
              <a:t>2 month f/u PHQ-9 is 15</a:t>
            </a:r>
            <a:endParaRPr lang="en-US" dirty="0"/>
          </a:p>
        </p:txBody>
      </p:sp>
      <p:pic>
        <p:nvPicPr>
          <p:cNvPr id="5" name="Picture 4"/>
          <p:cNvPicPr>
            <a:picLocks noChangeAspect="1"/>
          </p:cNvPicPr>
          <p:nvPr/>
        </p:nvPicPr>
        <p:blipFill>
          <a:blip r:embed="rId2"/>
          <a:stretch>
            <a:fillRect/>
          </a:stretch>
        </p:blipFill>
        <p:spPr>
          <a:xfrm>
            <a:off x="5105400" y="3657600"/>
            <a:ext cx="3860862" cy="2386013"/>
          </a:xfrm>
          <a:prstGeom prst="rect">
            <a:avLst/>
          </a:prstGeom>
        </p:spPr>
      </p:pic>
    </p:spTree>
    <p:extLst>
      <p:ext uri="{BB962C8B-B14F-4D97-AF65-F5344CB8AC3E}">
        <p14:creationId xmlns:p14="http://schemas.microsoft.com/office/powerpoint/2010/main" val="2070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07416" y="5334000"/>
            <a:ext cx="2362200" cy="338554"/>
          </a:xfrm>
          <a:prstGeom prst="rect">
            <a:avLst/>
          </a:prstGeom>
          <a:noFill/>
        </p:spPr>
        <p:txBody>
          <a:bodyPr wrap="square" rtlCol="0">
            <a:spAutoFit/>
          </a:bodyPr>
          <a:lstStyle/>
          <a:p>
            <a:pPr algn="ctr"/>
            <a:r>
              <a:rPr lang="en-US" sz="1600" dirty="0" smtClean="0"/>
              <a:t>Stephen Warnick, Jr., MD</a:t>
            </a:r>
            <a:endParaRPr lang="en-US" sz="1600" dirty="0"/>
          </a:p>
        </p:txBody>
      </p:sp>
      <p:sp>
        <p:nvSpPr>
          <p:cNvPr id="7" name="TextBox 6"/>
          <p:cNvSpPr txBox="1"/>
          <p:nvPr/>
        </p:nvSpPr>
        <p:spPr>
          <a:xfrm>
            <a:off x="6011542" y="5334000"/>
            <a:ext cx="2362200" cy="338554"/>
          </a:xfrm>
          <a:prstGeom prst="rect">
            <a:avLst/>
          </a:prstGeom>
          <a:noFill/>
        </p:spPr>
        <p:txBody>
          <a:bodyPr wrap="square" rtlCol="0">
            <a:spAutoFit/>
          </a:bodyPr>
          <a:lstStyle/>
          <a:p>
            <a:pPr algn="ctr"/>
            <a:r>
              <a:rPr lang="en-US" sz="1600" dirty="0" smtClean="0"/>
              <a:t>Chris White, MD, JD, MHA</a:t>
            </a:r>
            <a:endParaRPr lang="en-US" sz="1600" dirty="0"/>
          </a:p>
        </p:txBody>
      </p:sp>
      <p:sp>
        <p:nvSpPr>
          <p:cNvPr id="8" name="TextBox 7"/>
          <p:cNvSpPr txBox="1"/>
          <p:nvPr/>
        </p:nvSpPr>
        <p:spPr>
          <a:xfrm>
            <a:off x="609600" y="5334000"/>
            <a:ext cx="2362200" cy="338554"/>
          </a:xfrm>
          <a:prstGeom prst="rect">
            <a:avLst/>
          </a:prstGeom>
          <a:noFill/>
        </p:spPr>
        <p:txBody>
          <a:bodyPr wrap="square" rtlCol="0">
            <a:spAutoFit/>
          </a:bodyPr>
          <a:lstStyle/>
          <a:p>
            <a:pPr algn="ctr"/>
            <a:r>
              <a:rPr lang="en-US" sz="1600" dirty="0" smtClean="0"/>
              <a:t>Kevin Brazill, DO, MS</a:t>
            </a:r>
            <a:endParaRPr lang="en-US" sz="1600" dirty="0"/>
          </a:p>
        </p:txBody>
      </p:sp>
      <p:sp>
        <p:nvSpPr>
          <p:cNvPr id="9" name="Title 1"/>
          <p:cNvSpPr txBox="1">
            <a:spLocks/>
          </p:cNvSpPr>
          <p:nvPr/>
        </p:nvSpPr>
        <p:spPr>
          <a:xfrm>
            <a:off x="473716" y="9906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smtClean="0">
                <a:latin typeface="+mn-lt"/>
              </a:rPr>
              <a:t>To whom are you listening…</a:t>
            </a:r>
            <a:endParaRPr lang="en-US" sz="3800" dirty="0">
              <a:latin typeface="+mn-lt"/>
            </a:endParaRPr>
          </a:p>
        </p:txBody>
      </p:sp>
      <p:pic>
        <p:nvPicPr>
          <p:cNvPr id="10" name="Picture 9"/>
          <p:cNvPicPr>
            <a:picLocks noChangeAspect="1"/>
          </p:cNvPicPr>
          <p:nvPr/>
        </p:nvPicPr>
        <p:blipFill>
          <a:blip r:embed="rId2"/>
          <a:stretch>
            <a:fillRect/>
          </a:stretch>
        </p:blipFill>
        <p:spPr>
          <a:xfrm>
            <a:off x="6137272" y="2596662"/>
            <a:ext cx="2110740" cy="2638425"/>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42" y="2438399"/>
            <a:ext cx="2073916" cy="2790826"/>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641" y="2514600"/>
            <a:ext cx="1809750" cy="2714625"/>
          </a:xfrm>
          <a:prstGeom prst="rect">
            <a:avLst/>
          </a:prstGeom>
        </p:spPr>
      </p:pic>
    </p:spTree>
    <p:extLst>
      <p:ext uri="{BB962C8B-B14F-4D97-AF65-F5344CB8AC3E}">
        <p14:creationId xmlns:p14="http://schemas.microsoft.com/office/powerpoint/2010/main" val="49248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838200"/>
            <a:ext cx="8229600" cy="685800"/>
          </a:xfrm>
        </p:spPr>
        <p:txBody>
          <a:bodyPr>
            <a:normAutofit fontScale="90000"/>
          </a:bodyPr>
          <a:lstStyle/>
          <a:p>
            <a:r>
              <a:rPr lang="en-US" dirty="0" smtClean="0"/>
              <a:t>STAR*D</a:t>
            </a:r>
            <a:endParaRPr lang="en-US" dirty="0"/>
          </a:p>
        </p:txBody>
      </p:sp>
      <p:sp>
        <p:nvSpPr>
          <p:cNvPr id="3" name="Content Placeholder 2"/>
          <p:cNvSpPr>
            <a:spLocks noGrp="1"/>
          </p:cNvSpPr>
          <p:nvPr>
            <p:ph idx="1"/>
          </p:nvPr>
        </p:nvSpPr>
        <p:spPr>
          <a:xfrm>
            <a:off x="647700" y="2057400"/>
            <a:ext cx="7086600" cy="2392363"/>
          </a:xfrm>
        </p:spPr>
        <p:txBody>
          <a:bodyPr>
            <a:normAutofit fontScale="25000" lnSpcReduction="20000"/>
          </a:bodyPr>
          <a:lstStyle/>
          <a:p>
            <a:r>
              <a:rPr lang="en-US" sz="11200" b="1" dirty="0"/>
              <a:t>Study Population:</a:t>
            </a:r>
            <a:r>
              <a:rPr lang="en-US" sz="11200" dirty="0"/>
              <a:t>   4,041 subjects (18-75 with unipolar MDD w/o psychosis) from 41 centers across the USA (18 primary care and 23 psychiatric) scoring at least 14 on HDRS (mod depression) and self-refer for treatment</a:t>
            </a:r>
          </a:p>
          <a:p>
            <a:pPr marL="0" indent="0">
              <a:buNone/>
            </a:pPr>
            <a:endParaRPr lang="en-US" sz="11200" dirty="0"/>
          </a:p>
          <a:p>
            <a:r>
              <a:rPr lang="en-US" sz="11200" b="1" dirty="0"/>
              <a:t>Study Endpoints:</a:t>
            </a:r>
            <a:r>
              <a:rPr lang="en-US" sz="11200" dirty="0"/>
              <a:t>  Depression remission on QIDS-SR scale and clinician/patient self report of response</a:t>
            </a:r>
          </a:p>
          <a:p>
            <a:endParaRPr lang="en-US" dirty="0"/>
          </a:p>
        </p:txBody>
      </p:sp>
    </p:spTree>
    <p:extLst>
      <p:ext uri="{BB962C8B-B14F-4D97-AF65-F5344CB8AC3E}">
        <p14:creationId xmlns:p14="http://schemas.microsoft.com/office/powerpoint/2010/main" val="119616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38200" y="1524000"/>
            <a:ext cx="7620000" cy="3810000"/>
            <a:chOff x="0" y="0"/>
            <a:chExt cx="6505575" cy="2876550"/>
          </a:xfrm>
        </p:grpSpPr>
        <p:sp>
          <p:nvSpPr>
            <p:cNvPr id="5" name="Rectangle 4"/>
            <p:cNvSpPr/>
            <p:nvPr/>
          </p:nvSpPr>
          <p:spPr>
            <a:xfrm>
              <a:off x="1914525" y="2228850"/>
              <a:ext cx="3324225" cy="647700"/>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p:cNvSpPr/>
            <p:nvPr/>
          </p:nvSpPr>
          <p:spPr>
            <a:xfrm>
              <a:off x="1114425" y="1381125"/>
              <a:ext cx="4229100" cy="647700"/>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0" y="514350"/>
              <a:ext cx="6505575" cy="6477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2905125" y="0"/>
              <a:ext cx="1028700" cy="314325"/>
            </a:xfrm>
            <a:prstGeom prst="rect">
              <a:avLst/>
            </a:prstGeom>
            <a:solidFill>
              <a:schemeClr val="bg1">
                <a:lumMod val="9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solidFill>
                    <a:srgbClr val="171717"/>
                  </a:solidFill>
                  <a:effectLst/>
                  <a:ea typeface="Calibri" panose="020F0502020204030204" pitchFamily="34" charset="0"/>
                  <a:cs typeface="Times New Roman" panose="02020603050405020304" pitchFamily="18" charset="0"/>
                </a:rPr>
                <a:t>Citalopram</a:t>
              </a:r>
              <a:endParaRPr lang="en-US" sz="1100">
                <a:effectLst/>
                <a:ea typeface="Calibri" panose="020F0502020204030204" pitchFamily="34" charset="0"/>
                <a:cs typeface="Times New Roman" panose="02020603050405020304" pitchFamily="18" charset="0"/>
              </a:endParaRPr>
            </a:p>
          </p:txBody>
        </p:sp>
        <p:sp>
          <p:nvSpPr>
            <p:cNvPr id="9" name="Rectangle 8"/>
            <p:cNvSpPr/>
            <p:nvPr/>
          </p:nvSpPr>
          <p:spPr>
            <a:xfrm>
              <a:off x="285750" y="704850"/>
              <a:ext cx="990600"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Bupropion-SR</a:t>
              </a:r>
            </a:p>
          </p:txBody>
        </p:sp>
        <p:sp>
          <p:nvSpPr>
            <p:cNvPr id="10" name="Rectangle 9"/>
            <p:cNvSpPr/>
            <p:nvPr/>
          </p:nvSpPr>
          <p:spPr>
            <a:xfrm>
              <a:off x="1323975" y="704850"/>
              <a:ext cx="77152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Sertraline	</a:t>
              </a:r>
            </a:p>
          </p:txBody>
        </p:sp>
        <p:sp>
          <p:nvSpPr>
            <p:cNvPr id="11" name="Rectangle 10"/>
            <p:cNvSpPr/>
            <p:nvPr/>
          </p:nvSpPr>
          <p:spPr>
            <a:xfrm>
              <a:off x="2143125" y="714375"/>
              <a:ext cx="1028700"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Venlafaxine-XR</a:t>
              </a:r>
            </a:p>
          </p:txBody>
        </p:sp>
        <p:sp>
          <p:nvSpPr>
            <p:cNvPr id="12" name="Rectangle 11"/>
            <p:cNvSpPr/>
            <p:nvPr/>
          </p:nvSpPr>
          <p:spPr>
            <a:xfrm>
              <a:off x="3219450" y="704850"/>
              <a:ext cx="46672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CBT</a:t>
              </a:r>
              <a:r>
                <a:rPr lang="en-US" sz="1100" baseline="30000">
                  <a:effectLst/>
                  <a:latin typeface="Calibri" panose="020F0502020204030204" pitchFamily="34" charset="0"/>
                  <a:ea typeface="Calibri" panose="020F0502020204030204" pitchFamily="34" charset="0"/>
                  <a:cs typeface="Times New Roman" panose="02020603050405020304" pitchFamily="18" charset="0"/>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4038600" y="714375"/>
              <a:ext cx="80962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Bupropion</a:t>
              </a:r>
            </a:p>
          </p:txBody>
        </p:sp>
        <p:sp>
          <p:nvSpPr>
            <p:cNvPr id="14" name="Rectangle 13"/>
            <p:cNvSpPr/>
            <p:nvPr/>
          </p:nvSpPr>
          <p:spPr>
            <a:xfrm>
              <a:off x="4905375" y="714375"/>
              <a:ext cx="79057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Buspirone</a:t>
              </a:r>
            </a:p>
          </p:txBody>
        </p:sp>
        <p:sp>
          <p:nvSpPr>
            <p:cNvPr id="15" name="Rectangle 14"/>
            <p:cNvSpPr/>
            <p:nvPr/>
          </p:nvSpPr>
          <p:spPr>
            <a:xfrm>
              <a:off x="5743575" y="714375"/>
              <a:ext cx="46672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CBT</a:t>
              </a:r>
              <a:r>
                <a:rPr lang="en-US" sz="1100" baseline="30000">
                  <a:effectLst/>
                  <a:latin typeface="Calibri" panose="020F0502020204030204" pitchFamily="34" charset="0"/>
                  <a:ea typeface="Calibri" panose="020F0502020204030204" pitchFamily="34" charset="0"/>
                  <a:cs typeface="Times New Roman" panose="02020603050405020304" pitchFamily="18" charset="0"/>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1371600" y="1581150"/>
              <a:ext cx="895350"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Mirtazapine</a:t>
              </a:r>
            </a:p>
          </p:txBody>
        </p:sp>
        <p:sp>
          <p:nvSpPr>
            <p:cNvPr id="17" name="Rectangle 16"/>
            <p:cNvSpPr/>
            <p:nvPr/>
          </p:nvSpPr>
          <p:spPr>
            <a:xfrm>
              <a:off x="2324100" y="1581150"/>
              <a:ext cx="94297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Nortriptyline</a:t>
              </a:r>
            </a:p>
          </p:txBody>
        </p:sp>
        <p:sp>
          <p:nvSpPr>
            <p:cNvPr id="18" name="Rectangle 17"/>
            <p:cNvSpPr/>
            <p:nvPr/>
          </p:nvSpPr>
          <p:spPr>
            <a:xfrm>
              <a:off x="3676650" y="1581150"/>
              <a:ext cx="647700"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Lithium</a:t>
              </a:r>
            </a:p>
          </p:txBody>
        </p:sp>
        <p:sp>
          <p:nvSpPr>
            <p:cNvPr id="19" name="Rectangle 18"/>
            <p:cNvSpPr/>
            <p:nvPr/>
          </p:nvSpPr>
          <p:spPr>
            <a:xfrm>
              <a:off x="4391025" y="1571625"/>
              <a:ext cx="35242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T</a:t>
              </a:r>
              <a:r>
                <a:rPr lang="en-US" sz="1100" baseline="-25000">
                  <a:effectLst/>
                  <a:latin typeface="Calibri" panose="020F0502020204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2009775" y="2428875"/>
              <a:ext cx="1162050"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Tranylcypromine</a:t>
              </a:r>
            </a:p>
          </p:txBody>
        </p:sp>
        <p:sp>
          <p:nvSpPr>
            <p:cNvPr id="21" name="Rectangle 20"/>
            <p:cNvSpPr/>
            <p:nvPr/>
          </p:nvSpPr>
          <p:spPr>
            <a:xfrm>
              <a:off x="3267075" y="2428875"/>
              <a:ext cx="1895475" cy="314325"/>
            </a:xfrm>
            <a:prstGeom prst="rect">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Venlafaxine-XR + Mirtazapine</a:t>
              </a:r>
            </a:p>
          </p:txBody>
        </p:sp>
        <p:sp>
          <p:nvSpPr>
            <p:cNvPr id="22" name="Down Arrow 21"/>
            <p:cNvSpPr/>
            <p:nvPr/>
          </p:nvSpPr>
          <p:spPr>
            <a:xfrm>
              <a:off x="3343275" y="333375"/>
              <a:ext cx="99695" cy="16891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Down Arrow 22"/>
            <p:cNvSpPr/>
            <p:nvPr/>
          </p:nvSpPr>
          <p:spPr>
            <a:xfrm>
              <a:off x="3352800" y="1162050"/>
              <a:ext cx="113030" cy="216535"/>
            </a:xfrm>
            <a:prstGeom prst="downArrow">
              <a:avLst/>
            </a:prstGeom>
            <a:solidFill>
              <a:srgbClr val="C00000"/>
            </a:solid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wn Arrow 23"/>
            <p:cNvSpPr/>
            <p:nvPr/>
          </p:nvSpPr>
          <p:spPr>
            <a:xfrm>
              <a:off x="3352800" y="2028825"/>
              <a:ext cx="116205" cy="190500"/>
            </a:xfrm>
            <a:prstGeom prst="downArrow">
              <a:avLst/>
            </a:prstGeom>
            <a:solidFill>
              <a:srgbClr val="C00000"/>
            </a:solid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Text Box 2"/>
            <p:cNvSpPr txBox="1">
              <a:spLocks noChangeArrowheads="1"/>
            </p:cNvSpPr>
            <p:nvPr/>
          </p:nvSpPr>
          <p:spPr bwMode="auto">
            <a:xfrm>
              <a:off x="1828800" y="523875"/>
              <a:ext cx="519430" cy="20764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Switch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2047875" y="1390650"/>
              <a:ext cx="519430" cy="20764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Switch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p:cNvSpPr txBox="1">
              <a:spLocks noChangeArrowheads="1"/>
            </p:cNvSpPr>
            <p:nvPr/>
          </p:nvSpPr>
          <p:spPr bwMode="auto">
            <a:xfrm>
              <a:off x="3171825" y="2247900"/>
              <a:ext cx="519430" cy="20764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Switch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4981575" y="523875"/>
              <a:ext cx="684530" cy="22923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Augment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3981450" y="1381125"/>
              <a:ext cx="684530" cy="22923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00">
                  <a:effectLst/>
                  <a:latin typeface="Calibri" panose="020F0502020204030204" pitchFamily="34" charset="0"/>
                  <a:ea typeface="Calibri" panose="020F0502020204030204" pitchFamily="34" charset="0"/>
                  <a:cs typeface="Times New Roman" panose="02020603050405020304" pitchFamily="18" charset="0"/>
                </a:rPr>
                <a:t>Augment</a:t>
              </a:r>
              <a:r>
                <a:rPr lang="en-US" sz="800" baseline="30000">
                  <a:effectLst/>
                  <a:latin typeface="Calibri" panose="020F0502020204030204" pitchFamily="34" charset="0"/>
                  <a:ea typeface="Calibri" panose="020F0502020204030204" pitchFamily="34"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32942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dirty="0" smtClean="0"/>
              <a:t>STAR*D</a:t>
            </a:r>
            <a:endParaRPr lang="en-US" dirty="0"/>
          </a:p>
        </p:txBody>
      </p:sp>
      <p:sp>
        <p:nvSpPr>
          <p:cNvPr id="3" name="Content Placeholder 2"/>
          <p:cNvSpPr>
            <a:spLocks noGrp="1"/>
          </p:cNvSpPr>
          <p:nvPr>
            <p:ph idx="1"/>
          </p:nvPr>
        </p:nvSpPr>
        <p:spPr>
          <a:xfrm>
            <a:off x="1028700" y="1981200"/>
            <a:ext cx="7086600" cy="2392363"/>
          </a:xfrm>
        </p:spPr>
        <p:txBody>
          <a:bodyPr>
            <a:normAutofit/>
          </a:bodyPr>
          <a:lstStyle/>
          <a:p>
            <a:r>
              <a:rPr lang="en-US" b="1" dirty="0"/>
              <a:t>Criticism:</a:t>
            </a:r>
            <a:endParaRPr lang="en-US" dirty="0"/>
          </a:p>
          <a:p>
            <a:pPr lvl="2">
              <a:buFont typeface="Courier New" panose="02070309020205020404" pitchFamily="49" charset="0"/>
              <a:buChar char="o"/>
            </a:pPr>
            <a:r>
              <a:rPr lang="en-US" dirty="0"/>
              <a:t>Open label design without placebo control</a:t>
            </a:r>
          </a:p>
          <a:p>
            <a:pPr lvl="2">
              <a:buFont typeface="Courier New" panose="02070309020205020404" pitchFamily="49" charset="0"/>
              <a:buChar char="o"/>
            </a:pPr>
            <a:r>
              <a:rPr lang="en-US" dirty="0"/>
              <a:t>HDRS vs QIDS-SR</a:t>
            </a:r>
          </a:p>
          <a:p>
            <a:pPr lvl="2">
              <a:buFont typeface="Courier New" panose="02070309020205020404" pitchFamily="49" charset="0"/>
              <a:buChar char="o"/>
            </a:pPr>
            <a:r>
              <a:rPr lang="en-US" dirty="0"/>
              <a:t>Insufficient enrollment/power to reach statistical significance across all steps</a:t>
            </a:r>
          </a:p>
          <a:p>
            <a:endParaRPr lang="en-US" dirty="0"/>
          </a:p>
        </p:txBody>
      </p:sp>
    </p:spTree>
    <p:extLst>
      <p:ext uri="{BB962C8B-B14F-4D97-AF65-F5344CB8AC3E}">
        <p14:creationId xmlns:p14="http://schemas.microsoft.com/office/powerpoint/2010/main" val="36802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85800"/>
          </a:xfrm>
        </p:spPr>
        <p:txBody>
          <a:bodyPr>
            <a:normAutofit fontScale="90000"/>
          </a:bodyPr>
          <a:lstStyle/>
          <a:p>
            <a:r>
              <a:rPr lang="en-US" dirty="0" smtClean="0"/>
              <a:t>STAR*D Post-Test</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48047"/>
            <a:ext cx="351791" cy="32875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5009" y="4114800"/>
            <a:ext cx="351791" cy="328753"/>
          </a:xfrm>
          <a:prstGeom prst="rect">
            <a:avLst/>
          </a:prstGeom>
        </p:spPr>
      </p:pic>
      <p:sp>
        <p:nvSpPr>
          <p:cNvPr id="8" name="Content Placeholder 2"/>
          <p:cNvSpPr>
            <a:spLocks noGrp="1"/>
          </p:cNvSpPr>
          <p:nvPr>
            <p:ph idx="1"/>
          </p:nvPr>
        </p:nvSpPr>
        <p:spPr>
          <a:xfrm>
            <a:off x="609600" y="1828800"/>
            <a:ext cx="3962400" cy="3733800"/>
          </a:xfrm>
        </p:spPr>
        <p:txBody>
          <a:bodyPr>
            <a:normAutofit lnSpcReduction="10000"/>
          </a:bodyPr>
          <a:lstStyle/>
          <a:p>
            <a:pPr marL="457200" indent="-457200">
              <a:buFont typeface="+mj-lt"/>
              <a:buAutoNum type="arabicPeriod"/>
            </a:pPr>
            <a:r>
              <a:rPr lang="en-US" sz="2400" b="1" dirty="0" smtClean="0"/>
              <a:t>With medication switches/augmentation what percentage of patients with depression will eventually achieve remission?</a:t>
            </a:r>
          </a:p>
          <a:p>
            <a:pPr marL="914400" lvl="1" indent="-457200">
              <a:buFont typeface="+mj-lt"/>
              <a:buAutoNum type="alphaUcPeriod"/>
            </a:pPr>
            <a:r>
              <a:rPr lang="en-US" sz="2000" dirty="0" smtClean="0"/>
              <a:t>33%</a:t>
            </a:r>
          </a:p>
          <a:p>
            <a:pPr marL="914400" lvl="1" indent="-457200">
              <a:buFont typeface="+mj-lt"/>
              <a:buAutoNum type="alphaUcPeriod"/>
            </a:pPr>
            <a:r>
              <a:rPr lang="en-US" sz="2000" dirty="0" smtClean="0"/>
              <a:t>45%</a:t>
            </a:r>
          </a:p>
          <a:p>
            <a:pPr marL="914400" lvl="1" indent="-457200">
              <a:buFont typeface="+mj-lt"/>
              <a:buAutoNum type="alphaUcPeriod"/>
            </a:pPr>
            <a:r>
              <a:rPr lang="en-US" sz="2000" dirty="0" smtClean="0"/>
              <a:t>70%</a:t>
            </a:r>
          </a:p>
          <a:p>
            <a:pPr marL="914400" lvl="1" indent="-457200">
              <a:buFont typeface="+mj-lt"/>
              <a:buAutoNum type="alphaUcPeriod"/>
            </a:pPr>
            <a:r>
              <a:rPr lang="en-US" sz="2000" dirty="0" smtClean="0"/>
              <a:t>85%</a:t>
            </a:r>
            <a:endParaRPr lang="en-US" sz="2000" dirty="0"/>
          </a:p>
        </p:txBody>
      </p:sp>
      <p:sp>
        <p:nvSpPr>
          <p:cNvPr id="9" name="Content Placeholder 2"/>
          <p:cNvSpPr txBox="1">
            <a:spLocks/>
          </p:cNvSpPr>
          <p:nvPr/>
        </p:nvSpPr>
        <p:spPr>
          <a:xfrm>
            <a:off x="4343400" y="1825869"/>
            <a:ext cx="4495800" cy="41968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sz="2400" b="1" dirty="0" smtClean="0"/>
              <a:t>Which of the following is </a:t>
            </a:r>
            <a:r>
              <a:rPr lang="en-US" sz="2400" b="1" u="sng" dirty="0" smtClean="0"/>
              <a:t>NOT</a:t>
            </a:r>
            <a:r>
              <a:rPr lang="en-US" sz="2400" b="1" dirty="0" smtClean="0"/>
              <a:t> an evidence based option for augmentation of response to an initial SSRI in patients with MDD?</a:t>
            </a:r>
          </a:p>
          <a:p>
            <a:pPr marL="914400" lvl="1" indent="-457200">
              <a:buFont typeface="+mj-lt"/>
              <a:buAutoNum type="alphaUcPeriod"/>
            </a:pPr>
            <a:r>
              <a:rPr lang="en-US" sz="2000" dirty="0" smtClean="0"/>
              <a:t>CBT</a:t>
            </a:r>
          </a:p>
          <a:p>
            <a:pPr marL="914400" lvl="1" indent="-457200">
              <a:buFont typeface="+mj-lt"/>
              <a:buAutoNum type="alphaUcPeriod"/>
            </a:pPr>
            <a:r>
              <a:rPr lang="en-US" sz="2000" dirty="0" smtClean="0"/>
              <a:t>Switch SSRI</a:t>
            </a:r>
          </a:p>
          <a:p>
            <a:pPr marL="914400" lvl="1" indent="-457200">
              <a:buFont typeface="+mj-lt"/>
              <a:buAutoNum type="alphaUcPeriod"/>
            </a:pPr>
            <a:r>
              <a:rPr lang="en-US" sz="2000" dirty="0" smtClean="0"/>
              <a:t>Thyroid hormone</a:t>
            </a:r>
          </a:p>
          <a:p>
            <a:pPr marL="914400" lvl="1" indent="-457200">
              <a:buFont typeface="+mj-lt"/>
              <a:buAutoNum type="alphaUcPeriod"/>
            </a:pPr>
            <a:r>
              <a:rPr lang="en-US" sz="2000" dirty="0" err="1" smtClean="0"/>
              <a:t>Buproprion</a:t>
            </a:r>
            <a:r>
              <a:rPr lang="en-US" sz="2000" dirty="0" smtClean="0"/>
              <a:t> (Wellbutrin)</a:t>
            </a:r>
          </a:p>
          <a:p>
            <a:pPr marL="914400" lvl="1" indent="-457200">
              <a:buFont typeface="+mj-lt"/>
              <a:buAutoNum type="alphaUcPeriod"/>
            </a:pPr>
            <a:r>
              <a:rPr lang="en-US" sz="2000" dirty="0" err="1" smtClean="0"/>
              <a:t>Buspiron</a:t>
            </a:r>
            <a:r>
              <a:rPr lang="en-US" sz="2000" dirty="0" smtClean="0"/>
              <a:t> (</a:t>
            </a:r>
            <a:r>
              <a:rPr lang="en-US" sz="2000" dirty="0" err="1" smtClean="0"/>
              <a:t>Buspar</a:t>
            </a:r>
            <a:r>
              <a:rPr lang="en-US" sz="2000" dirty="0" smtClean="0"/>
              <a:t>)</a:t>
            </a:r>
          </a:p>
        </p:txBody>
      </p:sp>
    </p:spTree>
    <p:extLst>
      <p:ext uri="{BB962C8B-B14F-4D97-AF65-F5344CB8AC3E}">
        <p14:creationId xmlns:p14="http://schemas.microsoft.com/office/powerpoint/2010/main" val="155763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Taking the pulse of the audience…..</a:t>
            </a:r>
            <a:endParaRPr lang="en-US" dirty="0"/>
          </a:p>
        </p:txBody>
      </p:sp>
      <p:sp>
        <p:nvSpPr>
          <p:cNvPr id="3" name="Content Placeholder 2"/>
          <p:cNvSpPr>
            <a:spLocks noGrp="1"/>
          </p:cNvSpPr>
          <p:nvPr>
            <p:ph idx="1"/>
          </p:nvPr>
        </p:nvSpPr>
        <p:spPr>
          <a:xfrm>
            <a:off x="457200" y="2286000"/>
            <a:ext cx="7467600" cy="2667000"/>
          </a:xfrm>
        </p:spPr>
        <p:txBody>
          <a:bodyPr>
            <a:normAutofit/>
          </a:bodyPr>
          <a:lstStyle/>
          <a:p>
            <a:r>
              <a:rPr lang="en-US" sz="2800" dirty="0" smtClean="0"/>
              <a:t>A)  Currently teach CATIE/STAR*D/STEP-BD</a:t>
            </a:r>
          </a:p>
          <a:p>
            <a:r>
              <a:rPr lang="en-US" sz="2800" dirty="0" smtClean="0"/>
              <a:t>B)  Personally familiar with 1 or more of these studies, but not using them in curriculum</a:t>
            </a:r>
          </a:p>
          <a:p>
            <a:r>
              <a:rPr lang="en-US" sz="2800" dirty="0" smtClean="0"/>
              <a:t>C)  Not very familiar with them</a:t>
            </a:r>
            <a:endParaRPr lang="en-US" sz="2800" dirty="0"/>
          </a:p>
        </p:txBody>
      </p:sp>
    </p:spTree>
    <p:extLst>
      <p:ext uri="{BB962C8B-B14F-4D97-AF65-F5344CB8AC3E}">
        <p14:creationId xmlns:p14="http://schemas.microsoft.com/office/powerpoint/2010/main" val="181351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5400" y="1053626"/>
            <a:ext cx="6705599" cy="4861230"/>
          </a:xfrm>
          <a:prstGeom prst="rect">
            <a:avLst/>
          </a:prstGeom>
        </p:spPr>
      </p:pic>
    </p:spTree>
    <p:extLst>
      <p:ext uri="{BB962C8B-B14F-4D97-AF65-F5344CB8AC3E}">
        <p14:creationId xmlns:p14="http://schemas.microsoft.com/office/powerpoint/2010/main" val="297200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609600"/>
            <a:ext cx="7908278" cy="10158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CATIE Pre-Test</a:t>
            </a:r>
            <a:endParaRPr lang="en-US" dirty="0"/>
          </a:p>
        </p:txBody>
      </p:sp>
      <p:sp>
        <p:nvSpPr>
          <p:cNvPr id="5" name="Content Placeholder 2"/>
          <p:cNvSpPr txBox="1">
            <a:spLocks/>
          </p:cNvSpPr>
          <p:nvPr/>
        </p:nvSpPr>
        <p:spPr>
          <a:xfrm>
            <a:off x="533400" y="1541557"/>
            <a:ext cx="3443714" cy="4035469"/>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b="1" dirty="0" smtClean="0">
                <a:solidFill>
                  <a:schemeClr val="tx1"/>
                </a:solidFill>
              </a:rPr>
              <a:t>1. What was the primary measure of treatment success in the CATIE study?</a:t>
            </a:r>
          </a:p>
          <a:p>
            <a:pPr algn="l"/>
            <a:endParaRPr lang="en-US" dirty="0" smtClean="0">
              <a:solidFill>
                <a:schemeClr val="tx1"/>
              </a:solidFill>
            </a:endParaRPr>
          </a:p>
          <a:p>
            <a:pPr marL="514350" indent="-514350" algn="l">
              <a:buFont typeface="Arial" panose="020B0604020202020204" pitchFamily="34" charset="0"/>
              <a:buAutoNum type="alphaUcPeriod"/>
            </a:pPr>
            <a:r>
              <a:rPr lang="en-US" dirty="0" smtClean="0">
                <a:solidFill>
                  <a:schemeClr val="tx1"/>
                </a:solidFill>
              </a:rPr>
              <a:t>Elimination of positive (hallucinations, delusions, </a:t>
            </a:r>
            <a:r>
              <a:rPr lang="en-US" dirty="0" err="1" smtClean="0">
                <a:solidFill>
                  <a:schemeClr val="tx1"/>
                </a:solidFill>
              </a:rPr>
              <a:t>etc</a:t>
            </a:r>
            <a:r>
              <a:rPr lang="en-US" dirty="0" smtClean="0">
                <a:solidFill>
                  <a:schemeClr val="tx1"/>
                </a:solidFill>
              </a:rPr>
              <a:t>) symptoms of SCZ*</a:t>
            </a:r>
          </a:p>
          <a:p>
            <a:pPr marL="514350" indent="-514350" algn="l">
              <a:buFont typeface="Arial" panose="020B0604020202020204" pitchFamily="34" charset="0"/>
              <a:buAutoNum type="alphaUcPeriod"/>
            </a:pPr>
            <a:r>
              <a:rPr lang="en-US" dirty="0" smtClean="0">
                <a:solidFill>
                  <a:schemeClr val="tx1"/>
                </a:solidFill>
              </a:rPr>
              <a:t>Less than 2 inpatient hospitalizations during study</a:t>
            </a:r>
          </a:p>
          <a:p>
            <a:pPr marL="514350" indent="-514350" algn="l">
              <a:buFont typeface="Arial" panose="020B0604020202020204" pitchFamily="34" charset="0"/>
              <a:buAutoNum type="alphaUcPeriod"/>
            </a:pPr>
            <a:r>
              <a:rPr lang="en-US" dirty="0" smtClean="0">
                <a:solidFill>
                  <a:schemeClr val="tx1"/>
                </a:solidFill>
              </a:rPr>
              <a:t>Length of time a patient benefitted/tolerated a trialed medication</a:t>
            </a:r>
          </a:p>
          <a:p>
            <a:pPr marL="514350" indent="-514350" algn="l">
              <a:buFont typeface="Arial" panose="020B0604020202020204" pitchFamily="34" charset="0"/>
              <a:buAutoNum type="alphaUcPeriod"/>
            </a:pPr>
            <a:r>
              <a:rPr lang="en-US" dirty="0" smtClean="0">
                <a:solidFill>
                  <a:schemeClr val="tx1"/>
                </a:solidFill>
              </a:rPr>
              <a:t>Elimination of negative (isolation, blunting of affect, </a:t>
            </a:r>
            <a:r>
              <a:rPr lang="en-US" dirty="0" err="1" smtClean="0">
                <a:solidFill>
                  <a:schemeClr val="tx1"/>
                </a:solidFill>
              </a:rPr>
              <a:t>etc</a:t>
            </a:r>
            <a:r>
              <a:rPr lang="en-US" dirty="0" smtClean="0">
                <a:solidFill>
                  <a:schemeClr val="tx1"/>
                </a:solidFill>
              </a:rPr>
              <a:t>) symptoms of SCZ</a:t>
            </a:r>
          </a:p>
        </p:txBody>
      </p:sp>
      <p:sp>
        <p:nvSpPr>
          <p:cNvPr id="6" name="Content Placeholder 2"/>
          <p:cNvSpPr txBox="1">
            <a:spLocks/>
          </p:cNvSpPr>
          <p:nvPr/>
        </p:nvSpPr>
        <p:spPr>
          <a:xfrm>
            <a:off x="5181600" y="1541557"/>
            <a:ext cx="3750816" cy="4678362"/>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500" b="1" dirty="0" smtClean="0"/>
              <a:t>2. Which of the following was a significant conclusion of the CATIE </a:t>
            </a:r>
            <a:r>
              <a:rPr lang="en-US" sz="4500" b="1" dirty="0"/>
              <a:t>study?</a:t>
            </a:r>
          </a:p>
          <a:p>
            <a:pPr marL="0" indent="0">
              <a:buNone/>
            </a:pPr>
            <a:endParaRPr lang="en-US" sz="3800" dirty="0"/>
          </a:p>
          <a:p>
            <a:pPr marL="514350" indent="-514350">
              <a:buAutoNum type="alphaUcPeriod"/>
            </a:pPr>
            <a:r>
              <a:rPr lang="en-US" sz="3800" dirty="0" smtClean="0"/>
              <a:t>SGAs** demonstrated significant reduction of +/- SCZ symptoms over </a:t>
            </a:r>
            <a:r>
              <a:rPr lang="en-US" sz="3800" dirty="0" err="1" smtClean="0"/>
              <a:t>Perphenizine</a:t>
            </a:r>
            <a:r>
              <a:rPr lang="en-US" sz="3800" dirty="0" smtClean="0"/>
              <a:t> (FGA)</a:t>
            </a:r>
            <a:endParaRPr lang="en-US" sz="3800" dirty="0"/>
          </a:p>
          <a:p>
            <a:pPr marL="514350" indent="-514350">
              <a:buAutoNum type="alphaUcPeriod"/>
            </a:pPr>
            <a:r>
              <a:rPr lang="en-US" sz="3800" dirty="0" smtClean="0"/>
              <a:t>SGAs used in the study showed no significant advantage over </a:t>
            </a:r>
            <a:r>
              <a:rPr lang="en-US" sz="3800" dirty="0" err="1" smtClean="0"/>
              <a:t>Perphenizine</a:t>
            </a:r>
            <a:r>
              <a:rPr lang="en-US" sz="3800" dirty="0" smtClean="0"/>
              <a:t> in symptom reduction/tolerability. </a:t>
            </a:r>
          </a:p>
          <a:p>
            <a:pPr marL="514350" indent="-514350">
              <a:buAutoNum type="alphaUcPeriod"/>
            </a:pPr>
            <a:r>
              <a:rPr lang="en-US" sz="3800" dirty="0" err="1" smtClean="0"/>
              <a:t>Quetiapine</a:t>
            </a:r>
            <a:r>
              <a:rPr lang="en-US" sz="3800" dirty="0" smtClean="0"/>
              <a:t> yielded the best outcomes for tolerability and symptom reduction. </a:t>
            </a:r>
          </a:p>
          <a:p>
            <a:pPr marL="514350" indent="-514350">
              <a:buAutoNum type="alphaUcPeriod"/>
            </a:pPr>
            <a:r>
              <a:rPr lang="en-US" sz="3800" dirty="0" smtClean="0"/>
              <a:t>Significant conclusions are difficult to draw from CATIE given the multiple exclusionary criteria built into the study’s population sample</a:t>
            </a:r>
          </a:p>
          <a:p>
            <a:pPr marL="514350" indent="-514350">
              <a:buAutoNum type="alphaUcPeriod"/>
            </a:pPr>
            <a:endParaRPr lang="en-US" dirty="0" smtClean="0"/>
          </a:p>
          <a:p>
            <a:pPr marL="0" indent="0">
              <a:buNone/>
            </a:pPr>
            <a:r>
              <a:rPr lang="en-US" dirty="0"/>
              <a:t>	</a:t>
            </a:r>
          </a:p>
        </p:txBody>
      </p:sp>
      <p:sp>
        <p:nvSpPr>
          <p:cNvPr id="7" name="TextBox 6"/>
          <p:cNvSpPr txBox="1"/>
          <p:nvPr/>
        </p:nvSpPr>
        <p:spPr>
          <a:xfrm flipH="1">
            <a:off x="696274" y="5730507"/>
            <a:ext cx="7582530" cy="369332"/>
          </a:xfrm>
          <a:prstGeom prst="rect">
            <a:avLst/>
          </a:prstGeom>
          <a:noFill/>
        </p:spPr>
        <p:txBody>
          <a:bodyPr wrap="square" rtlCol="0">
            <a:spAutoFit/>
          </a:bodyPr>
          <a:lstStyle/>
          <a:p>
            <a:r>
              <a:rPr lang="en-US" dirty="0" smtClean="0"/>
              <a:t>*SCZ: schizophrenia       **SGA: second generation antipsychotic</a:t>
            </a:r>
            <a:endParaRPr lang="en-US" dirty="0"/>
          </a:p>
        </p:txBody>
      </p:sp>
    </p:spTree>
    <p:extLst>
      <p:ext uri="{BB962C8B-B14F-4D97-AF65-F5344CB8AC3E}">
        <p14:creationId xmlns:p14="http://schemas.microsoft.com/office/powerpoint/2010/main" val="382651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838200"/>
            <a:ext cx="8241730" cy="60900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Case Study</a:t>
            </a:r>
            <a:endParaRPr lang="en-US" dirty="0"/>
          </a:p>
        </p:txBody>
      </p:sp>
      <p:sp>
        <p:nvSpPr>
          <p:cNvPr id="5" name="Content Placeholder 2"/>
          <p:cNvSpPr txBox="1">
            <a:spLocks/>
          </p:cNvSpPr>
          <p:nvPr/>
        </p:nvSpPr>
        <p:spPr>
          <a:xfrm>
            <a:off x="457200" y="1600200"/>
            <a:ext cx="5099335" cy="4038600"/>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6200" dirty="0" smtClean="0">
                <a:solidFill>
                  <a:schemeClr val="tx1"/>
                </a:solidFill>
              </a:rPr>
              <a:t>Paul is a 42 year old AA man </a:t>
            </a:r>
          </a:p>
          <a:p>
            <a:pPr marL="457200" indent="-457200" algn="l">
              <a:buFont typeface="Arial" panose="020B0604020202020204" pitchFamily="34" charset="0"/>
              <a:buChar char="•"/>
            </a:pPr>
            <a:r>
              <a:rPr lang="en-US" sz="6200" dirty="0">
                <a:solidFill>
                  <a:schemeClr val="tx1"/>
                </a:solidFill>
              </a:rPr>
              <a:t>D</a:t>
            </a:r>
            <a:r>
              <a:rPr lang="en-US" sz="6200" dirty="0" smtClean="0">
                <a:solidFill>
                  <a:schemeClr val="tx1"/>
                </a:solidFill>
              </a:rPr>
              <a:t>iagnosed with SCZ at age 22 after a psychotic episode during his senior year of college</a:t>
            </a:r>
          </a:p>
          <a:p>
            <a:pPr marL="457200" indent="-457200" algn="l">
              <a:buFont typeface="Arial" panose="020B0604020202020204" pitchFamily="34" charset="0"/>
              <a:buChar char="•"/>
            </a:pPr>
            <a:r>
              <a:rPr lang="en-US" sz="6200" dirty="0" smtClean="0">
                <a:solidFill>
                  <a:schemeClr val="tx1"/>
                </a:solidFill>
              </a:rPr>
              <a:t>7 psychiatric hospitalizations in his history, primarily for disturbing auditory hallucinations involving neighbors surveilling him via telephone and cable lines</a:t>
            </a:r>
          </a:p>
          <a:p>
            <a:pPr marL="457200" indent="-457200" algn="l">
              <a:buFont typeface="Arial" panose="020B0604020202020204" pitchFamily="34" charset="0"/>
              <a:buChar char="•"/>
            </a:pPr>
            <a:r>
              <a:rPr lang="en-US" sz="6200" dirty="0" smtClean="0">
                <a:solidFill>
                  <a:schemeClr val="tx1"/>
                </a:solidFill>
              </a:rPr>
              <a:t>After several years of relative stability and linkage with his community Assertive Community Treatment (ACT) team , Paul began to decompensate</a:t>
            </a:r>
          </a:p>
          <a:p>
            <a:pPr marL="457200" indent="-457200" algn="l">
              <a:buFont typeface="Arial" panose="020B0604020202020204" pitchFamily="34" charset="0"/>
              <a:buChar char="•"/>
            </a:pPr>
            <a:r>
              <a:rPr lang="en-US" sz="6200" dirty="0">
                <a:solidFill>
                  <a:schemeClr val="tx1"/>
                </a:solidFill>
              </a:rPr>
              <a:t>S</a:t>
            </a:r>
            <a:r>
              <a:rPr lang="en-US" sz="6200" dirty="0" smtClean="0">
                <a:solidFill>
                  <a:schemeClr val="tx1"/>
                </a:solidFill>
              </a:rPr>
              <a:t>tarted using synthetic cannabis, stopped leaving his home, ate only certain canned goods, and refused to received his monthly Haloperidol </a:t>
            </a:r>
            <a:r>
              <a:rPr lang="en-US" sz="6200" dirty="0" err="1" smtClean="0">
                <a:solidFill>
                  <a:schemeClr val="tx1"/>
                </a:solidFill>
              </a:rPr>
              <a:t>Decanoate</a:t>
            </a:r>
            <a:r>
              <a:rPr lang="en-US" sz="6200" dirty="0" smtClean="0">
                <a:solidFill>
                  <a:schemeClr val="tx1"/>
                </a:solidFill>
              </a:rPr>
              <a:t> injection. </a:t>
            </a:r>
          </a:p>
          <a:p>
            <a:pPr marL="457200" indent="-457200" algn="l">
              <a:buFont typeface="Arial" panose="020B0604020202020204" pitchFamily="34" charset="0"/>
              <a:buChar char="•"/>
            </a:pPr>
            <a:r>
              <a:rPr lang="en-US" sz="6200" dirty="0" smtClean="0">
                <a:solidFill>
                  <a:schemeClr val="tx1"/>
                </a:solidFill>
              </a:rPr>
              <a:t>When his case manager finally convinced Paul to come to his door after several failed attempts to reach him, she found him to be severely decompensated, physically dirty, experiencing auditory and visual hallucinations of neighbors pounding on his walls, and dehydrated. </a:t>
            </a:r>
          </a:p>
          <a:p>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4120" y="2514600"/>
            <a:ext cx="3322804" cy="2209800"/>
          </a:xfrm>
          <a:prstGeom prst="rect">
            <a:avLst/>
          </a:prstGeom>
        </p:spPr>
      </p:pic>
    </p:spTree>
    <p:extLst>
      <p:ext uri="{BB962C8B-B14F-4D97-AF65-F5344CB8AC3E}">
        <p14:creationId xmlns:p14="http://schemas.microsoft.com/office/powerpoint/2010/main" val="427175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821759"/>
            <a:ext cx="82296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CATIE Case Study</a:t>
            </a:r>
            <a:endParaRPr lang="en-US" dirty="0"/>
          </a:p>
        </p:txBody>
      </p:sp>
      <p:sp>
        <p:nvSpPr>
          <p:cNvPr id="5" name="Content Placeholder 2"/>
          <p:cNvSpPr txBox="1">
            <a:spLocks/>
          </p:cNvSpPr>
          <p:nvPr/>
        </p:nvSpPr>
        <p:spPr>
          <a:xfrm>
            <a:off x="1028700" y="1752600"/>
            <a:ext cx="7086600" cy="42558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smtClean="0"/>
              <a:t>Paul is triaged at home and taken by ambulance to the local university hospital where he is co-managed by the internists and psychiatrists on the med-psych unit.</a:t>
            </a:r>
            <a:endParaRPr lang="en-US" sz="2200" dirty="0"/>
          </a:p>
          <a:p>
            <a:r>
              <a:rPr lang="en-US" sz="2200" dirty="0" smtClean="0"/>
              <a:t>In addition to SCZ, Paul copes with HTN, Type II Diabetes, and smokes 2 packs of cigarettes a day. For his SCZ, Paul has been treated with Haloperidol, </a:t>
            </a:r>
            <a:r>
              <a:rPr lang="en-US" sz="2200" dirty="0" err="1" smtClean="0"/>
              <a:t>Trifluoperazine</a:t>
            </a:r>
            <a:r>
              <a:rPr lang="en-US" sz="2200" dirty="0" smtClean="0"/>
              <a:t>, Chlorpromazine, and Quetiapine.</a:t>
            </a:r>
          </a:p>
          <a:p>
            <a:r>
              <a:rPr lang="en-US" sz="2200" dirty="0" smtClean="0"/>
              <a:t>Given his physical and mental health condition, what are the best choices for Paul to help manage his SCZ in the short- and long-term?</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7713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TotalTime>
  <Words>2944</Words>
  <Application>Microsoft Office PowerPoint</Application>
  <PresentationFormat>On-screen Show (4:3)</PresentationFormat>
  <Paragraphs>308</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Courier New</vt:lpstr>
      <vt:lpstr>Times New Roman</vt:lpstr>
      <vt:lpstr>Wingdings</vt:lpstr>
      <vt:lpstr>forum2014</vt:lpstr>
      <vt:lpstr>Revisiting the Canons of Psychiatry: Teaching CATIE, STAR*D &amp; STEP-BD to FM Residents</vt:lpstr>
      <vt:lpstr>Disclosures</vt:lpstr>
      <vt:lpstr>Goals and Objectives</vt:lpstr>
      <vt:lpstr>PowerPoint Presentation</vt:lpstr>
      <vt:lpstr>Taking the pulse of the audience…..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STEP-BD: Other Observations</vt:lpstr>
      <vt:lpstr>PowerPoint Presentation</vt:lpstr>
      <vt:lpstr>PowerPoint Presentation</vt:lpstr>
      <vt:lpstr>PowerPoint Presentation</vt:lpstr>
      <vt:lpstr>PowerPoint Presentation</vt:lpstr>
      <vt:lpstr>STAR*D Pre-Test</vt:lpstr>
      <vt:lpstr>Case</vt:lpstr>
      <vt:lpstr>Case cont.--</vt:lpstr>
      <vt:lpstr>STAR*D</vt:lpstr>
      <vt:lpstr>PowerPoint Presentation</vt:lpstr>
      <vt:lpstr>STAR*D</vt:lpstr>
      <vt:lpstr>STAR*D Post-Test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Warnick, Stephen</cp:lastModifiedBy>
  <cp:revision>157</cp:revision>
  <dcterms:created xsi:type="dcterms:W3CDTF">2014-07-22T20:27:04Z</dcterms:created>
  <dcterms:modified xsi:type="dcterms:W3CDTF">2017-09-12T20:48:08Z</dcterms:modified>
</cp:coreProperties>
</file>