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62" r:id="rId3"/>
    <p:sldId id="265" r:id="rId4"/>
    <p:sldId id="266" r:id="rId5"/>
    <p:sldId id="275" r:id="rId6"/>
    <p:sldId id="276" r:id="rId7"/>
    <p:sldId id="267" r:id="rId8"/>
    <p:sldId id="268" r:id="rId9"/>
    <p:sldId id="269" r:id="rId10"/>
    <p:sldId id="270" r:id="rId11"/>
    <p:sldId id="271" r:id="rId12"/>
    <p:sldId id="277" r:id="rId13"/>
    <p:sldId id="280" r:id="rId14"/>
    <p:sldId id="272" r:id="rId15"/>
    <p:sldId id="273" r:id="rId16"/>
    <p:sldId id="274" r:id="rId17"/>
    <p:sldId id="279"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559" autoAdjust="0"/>
  </p:normalViewPr>
  <p:slideViewPr>
    <p:cSldViewPr snapToGrid="0" snapToObjects="1">
      <p:cViewPr varScale="1">
        <p:scale>
          <a:sx n="56" d="100"/>
          <a:sy n="56" d="100"/>
        </p:scale>
        <p:origin x="14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35161-BC7C-4A5D-9552-869C6E9ACCF2}"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2E4C1440-8AF8-4847-A530-EA99E69D149F}">
      <dgm:prSet phldrT="[Text]"/>
      <dgm:spPr/>
      <dgm:t>
        <a:bodyPr/>
        <a:lstStyle/>
        <a:p>
          <a:r>
            <a:rPr lang="en-US" b="1" dirty="0"/>
            <a:t>Foundational Preceptor Competencies Lead to…</a:t>
          </a:r>
        </a:p>
      </dgm:t>
    </dgm:pt>
    <dgm:pt modelId="{DB8052CD-EF9D-49EE-9F71-2544DBE78FA4}" type="parTrans" cxnId="{450C6DD7-C19F-4B83-8BEE-9E92BBF418FB}">
      <dgm:prSet/>
      <dgm:spPr/>
      <dgm:t>
        <a:bodyPr/>
        <a:lstStyle/>
        <a:p>
          <a:endParaRPr lang="en-US"/>
        </a:p>
      </dgm:t>
    </dgm:pt>
    <dgm:pt modelId="{EF896043-5DEE-4DC3-9437-84B62F11E5CB}" type="sibTrans" cxnId="{450C6DD7-C19F-4B83-8BEE-9E92BBF418FB}">
      <dgm:prSet/>
      <dgm:spPr/>
      <dgm:t>
        <a:bodyPr/>
        <a:lstStyle/>
        <a:p>
          <a:endParaRPr lang="en-US"/>
        </a:p>
      </dgm:t>
    </dgm:pt>
    <dgm:pt modelId="{4C677FED-1057-4DF3-925D-DE5AB11673EC}">
      <dgm:prSet phldrT="[Text]" custT="1"/>
      <dgm:spPr/>
      <dgm:t>
        <a:bodyPr/>
        <a:lstStyle/>
        <a:p>
          <a:r>
            <a:rPr lang="en-US" sz="2400" b="1" dirty="0"/>
            <a:t>Assess</a:t>
          </a:r>
        </a:p>
      </dgm:t>
    </dgm:pt>
    <dgm:pt modelId="{46610BEF-F7DF-48DE-A822-62687791AFCC}" type="parTrans" cxnId="{22180D6F-DF19-470A-935F-72857C4AA966}">
      <dgm:prSet/>
      <dgm:spPr/>
      <dgm:t>
        <a:bodyPr/>
        <a:lstStyle/>
        <a:p>
          <a:endParaRPr lang="en-US"/>
        </a:p>
      </dgm:t>
    </dgm:pt>
    <dgm:pt modelId="{39AD3088-D292-46AC-9387-E69F505DC445}" type="sibTrans" cxnId="{22180D6F-DF19-470A-935F-72857C4AA966}">
      <dgm:prSet/>
      <dgm:spPr/>
      <dgm:t>
        <a:bodyPr/>
        <a:lstStyle/>
        <a:p>
          <a:endParaRPr lang="en-US"/>
        </a:p>
      </dgm:t>
    </dgm:pt>
    <dgm:pt modelId="{C2CE4EB3-4D38-4BEF-98A5-CB3DCB841CC8}">
      <dgm:prSet phldrT="[Text]" custT="1"/>
      <dgm:spPr/>
      <dgm:t>
        <a:bodyPr/>
        <a:lstStyle/>
        <a:p>
          <a:r>
            <a:rPr lang="en-US" sz="2400" b="1" dirty="0"/>
            <a:t>Develop</a:t>
          </a:r>
          <a:r>
            <a:rPr lang="en-US" sz="2100" dirty="0"/>
            <a:t> </a:t>
          </a:r>
        </a:p>
      </dgm:t>
    </dgm:pt>
    <dgm:pt modelId="{0A50144E-E842-47CD-BC01-F0ABCD98F8D7}" type="parTrans" cxnId="{87E5CA89-F54D-472E-969A-68F7834FE054}">
      <dgm:prSet/>
      <dgm:spPr/>
      <dgm:t>
        <a:bodyPr/>
        <a:lstStyle/>
        <a:p>
          <a:endParaRPr lang="en-US"/>
        </a:p>
      </dgm:t>
    </dgm:pt>
    <dgm:pt modelId="{1AC9231D-5F22-404B-B35B-0A109820B642}" type="sibTrans" cxnId="{87E5CA89-F54D-472E-969A-68F7834FE054}">
      <dgm:prSet/>
      <dgm:spPr/>
      <dgm:t>
        <a:bodyPr/>
        <a:lstStyle/>
        <a:p>
          <a:endParaRPr lang="en-US"/>
        </a:p>
      </dgm:t>
    </dgm:pt>
    <dgm:pt modelId="{0BC6A8E3-72A1-49E0-A246-CDEA1F200352}">
      <dgm:prSet phldrT="[Text]" custT="1"/>
      <dgm:spPr/>
      <dgm:t>
        <a:bodyPr/>
        <a:lstStyle/>
        <a:p>
          <a:r>
            <a:rPr lang="en-US" sz="2100" dirty="0"/>
            <a:t> </a:t>
          </a:r>
          <a:r>
            <a:rPr lang="en-US" sz="2100" b="1" dirty="0"/>
            <a:t>Sustain</a:t>
          </a:r>
          <a:endParaRPr lang="en-US" sz="2400" b="1" dirty="0"/>
        </a:p>
      </dgm:t>
    </dgm:pt>
    <dgm:pt modelId="{6895C0F6-201E-4482-BDA9-121BC50158B4}" type="parTrans" cxnId="{31014681-98F2-455A-861D-A8125493ECB4}">
      <dgm:prSet/>
      <dgm:spPr/>
      <dgm:t>
        <a:bodyPr/>
        <a:lstStyle/>
        <a:p>
          <a:endParaRPr lang="en-US"/>
        </a:p>
      </dgm:t>
    </dgm:pt>
    <dgm:pt modelId="{471E0FBB-4A49-411D-8BB1-5FA095691A82}" type="sibTrans" cxnId="{31014681-98F2-455A-861D-A8125493ECB4}">
      <dgm:prSet/>
      <dgm:spPr/>
      <dgm:t>
        <a:bodyPr/>
        <a:lstStyle/>
        <a:p>
          <a:endParaRPr lang="en-US"/>
        </a:p>
      </dgm:t>
    </dgm:pt>
    <dgm:pt modelId="{B268311E-1C4F-4B6A-9F04-3247632033BF}" type="pres">
      <dgm:prSet presAssocID="{D9D35161-BC7C-4A5D-9552-869C6E9ACCF2}" presName="Name0" presStyleCnt="0">
        <dgm:presLayoutVars>
          <dgm:chMax val="1"/>
          <dgm:chPref val="1"/>
          <dgm:dir/>
          <dgm:resizeHandles/>
        </dgm:presLayoutVars>
      </dgm:prSet>
      <dgm:spPr/>
    </dgm:pt>
    <dgm:pt modelId="{FBF2F77D-25F2-4FA4-961D-6E8023AB8ECA}" type="pres">
      <dgm:prSet presAssocID="{2E4C1440-8AF8-4847-A530-EA99E69D149F}" presName="Parent" presStyleLbl="node1" presStyleIdx="0" presStyleCnt="2" custScaleX="134946" custScaleY="125850" custLinFactNeighborX="-10192" custLinFactNeighborY="637">
        <dgm:presLayoutVars>
          <dgm:chMax val="4"/>
          <dgm:chPref val="3"/>
        </dgm:presLayoutVars>
      </dgm:prSet>
      <dgm:spPr/>
    </dgm:pt>
    <dgm:pt modelId="{C352DFC0-E638-42FC-86BC-86B7BF4C9116}" type="pres">
      <dgm:prSet presAssocID="{4C677FED-1057-4DF3-925D-DE5AB11673EC}" presName="Accent" presStyleLbl="node1" presStyleIdx="1" presStyleCnt="2" custScaleY="100000"/>
      <dgm:spPr/>
    </dgm:pt>
    <dgm:pt modelId="{0D8503E2-0E4F-430C-849B-21C9549FBFFF}" type="pres">
      <dgm:prSet presAssocID="{4C677FED-1057-4DF3-925D-DE5AB11673EC}"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E240A38A-A519-4D08-A822-C3718C52773D}" type="pres">
      <dgm:prSet presAssocID="{4C677FED-1057-4DF3-925D-DE5AB11673EC}" presName="Child1" presStyleLbl="revTx" presStyleIdx="0" presStyleCnt="3">
        <dgm:presLayoutVars>
          <dgm:chMax val="0"/>
          <dgm:chPref val="0"/>
          <dgm:bulletEnabled val="1"/>
        </dgm:presLayoutVars>
      </dgm:prSet>
      <dgm:spPr/>
    </dgm:pt>
    <dgm:pt modelId="{6132EAC2-DF1C-41C6-BA13-E883291B1899}" type="pres">
      <dgm:prSet presAssocID="{C2CE4EB3-4D38-4BEF-98A5-CB3DCB841CC8}" presName="Image2" presStyleCnt="0"/>
      <dgm:spPr/>
    </dgm:pt>
    <dgm:pt modelId="{32C74928-57D7-4828-8385-902E09CC0352}" type="pres">
      <dgm:prSet presAssocID="{C2CE4EB3-4D38-4BEF-98A5-CB3DCB841CC8}"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6F4E2EC3-D7F2-4A04-B0B4-7D8ECFAABCAA}" type="pres">
      <dgm:prSet presAssocID="{C2CE4EB3-4D38-4BEF-98A5-CB3DCB841CC8}" presName="Child2" presStyleLbl="revTx" presStyleIdx="1" presStyleCnt="3">
        <dgm:presLayoutVars>
          <dgm:chMax val="0"/>
          <dgm:chPref val="0"/>
          <dgm:bulletEnabled val="1"/>
        </dgm:presLayoutVars>
      </dgm:prSet>
      <dgm:spPr/>
    </dgm:pt>
    <dgm:pt modelId="{7F5F19B6-92BF-4DF0-AB75-ADE719D97240}" type="pres">
      <dgm:prSet presAssocID="{0BC6A8E3-72A1-49E0-A246-CDEA1F200352}" presName="Image3" presStyleCnt="0"/>
      <dgm:spPr/>
    </dgm:pt>
    <dgm:pt modelId="{D1284140-7F2A-4175-8C0E-A624CB434B72}" type="pres">
      <dgm:prSet presAssocID="{0BC6A8E3-72A1-49E0-A246-CDEA1F200352}"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C3860581-0BDF-43F4-9CD5-1E52DEF0748F}" type="pres">
      <dgm:prSet presAssocID="{0BC6A8E3-72A1-49E0-A246-CDEA1F200352}" presName="Child3" presStyleLbl="revTx" presStyleIdx="2" presStyleCnt="3" custScaleX="134549" custLinFactNeighborX="17766" custLinFactNeighborY="-1228">
        <dgm:presLayoutVars>
          <dgm:chMax val="0"/>
          <dgm:chPref val="0"/>
          <dgm:bulletEnabled val="1"/>
        </dgm:presLayoutVars>
      </dgm:prSet>
      <dgm:spPr/>
    </dgm:pt>
  </dgm:ptLst>
  <dgm:cxnLst>
    <dgm:cxn modelId="{22180D6F-DF19-470A-935F-72857C4AA966}" srcId="{2E4C1440-8AF8-4847-A530-EA99E69D149F}" destId="{4C677FED-1057-4DF3-925D-DE5AB11673EC}" srcOrd="0" destOrd="0" parTransId="{46610BEF-F7DF-48DE-A822-62687791AFCC}" sibTransId="{39AD3088-D292-46AC-9387-E69F505DC445}"/>
    <dgm:cxn modelId="{EC387C74-06F3-46AE-B4BF-02E9F2E7D067}" type="presOf" srcId="{0BC6A8E3-72A1-49E0-A246-CDEA1F200352}" destId="{C3860581-0BDF-43F4-9CD5-1E52DEF0748F}" srcOrd="0" destOrd="0" presId="urn:microsoft.com/office/officeart/2011/layout/RadialPictureList"/>
    <dgm:cxn modelId="{F266167F-9CB4-4F16-8230-D1DB12DC6C42}" type="presOf" srcId="{4C677FED-1057-4DF3-925D-DE5AB11673EC}" destId="{E240A38A-A519-4D08-A822-C3718C52773D}" srcOrd="0" destOrd="0" presId="urn:microsoft.com/office/officeart/2011/layout/RadialPictureList"/>
    <dgm:cxn modelId="{31014681-98F2-455A-861D-A8125493ECB4}" srcId="{2E4C1440-8AF8-4847-A530-EA99E69D149F}" destId="{0BC6A8E3-72A1-49E0-A246-CDEA1F200352}" srcOrd="2" destOrd="0" parTransId="{6895C0F6-201E-4482-BDA9-121BC50158B4}" sibTransId="{471E0FBB-4A49-411D-8BB1-5FA095691A82}"/>
    <dgm:cxn modelId="{87E5CA89-F54D-472E-969A-68F7834FE054}" srcId="{2E4C1440-8AF8-4847-A530-EA99E69D149F}" destId="{C2CE4EB3-4D38-4BEF-98A5-CB3DCB841CC8}" srcOrd="1" destOrd="0" parTransId="{0A50144E-E842-47CD-BC01-F0ABCD98F8D7}" sibTransId="{1AC9231D-5F22-404B-B35B-0A109820B642}"/>
    <dgm:cxn modelId="{3FF86BAB-E32B-414D-8099-BDC6C519711C}" type="presOf" srcId="{2E4C1440-8AF8-4847-A530-EA99E69D149F}" destId="{FBF2F77D-25F2-4FA4-961D-6E8023AB8ECA}" srcOrd="0" destOrd="0" presId="urn:microsoft.com/office/officeart/2011/layout/RadialPictureList"/>
    <dgm:cxn modelId="{2E5D86CA-211B-4306-8466-D0E6763E5336}" type="presOf" srcId="{D9D35161-BC7C-4A5D-9552-869C6E9ACCF2}" destId="{B268311E-1C4F-4B6A-9F04-3247632033BF}" srcOrd="0" destOrd="0" presId="urn:microsoft.com/office/officeart/2011/layout/RadialPictureList"/>
    <dgm:cxn modelId="{450C6DD7-C19F-4B83-8BEE-9E92BBF418FB}" srcId="{D9D35161-BC7C-4A5D-9552-869C6E9ACCF2}" destId="{2E4C1440-8AF8-4847-A530-EA99E69D149F}" srcOrd="0" destOrd="0" parTransId="{DB8052CD-EF9D-49EE-9F71-2544DBE78FA4}" sibTransId="{EF896043-5DEE-4DC3-9437-84B62F11E5CB}"/>
    <dgm:cxn modelId="{6D0A3EF7-DA6C-439B-BB50-B51AEF9E8E59}" type="presOf" srcId="{C2CE4EB3-4D38-4BEF-98A5-CB3DCB841CC8}" destId="{6F4E2EC3-D7F2-4A04-B0B4-7D8ECFAABCAA}" srcOrd="0" destOrd="0" presId="urn:microsoft.com/office/officeart/2011/layout/RadialPictureList"/>
    <dgm:cxn modelId="{56345039-61EB-400F-AFEB-7749B78E018C}" type="presParOf" srcId="{B268311E-1C4F-4B6A-9F04-3247632033BF}" destId="{FBF2F77D-25F2-4FA4-961D-6E8023AB8ECA}" srcOrd="0" destOrd="0" presId="urn:microsoft.com/office/officeart/2011/layout/RadialPictureList"/>
    <dgm:cxn modelId="{73ED7A46-A085-41CA-872F-C3A203C2669C}" type="presParOf" srcId="{B268311E-1C4F-4B6A-9F04-3247632033BF}" destId="{C352DFC0-E638-42FC-86BC-86B7BF4C9116}" srcOrd="1" destOrd="0" presId="urn:microsoft.com/office/officeart/2011/layout/RadialPictureList"/>
    <dgm:cxn modelId="{E5C6BDE5-1B95-45E6-841E-8787C2116D46}" type="presParOf" srcId="{B268311E-1C4F-4B6A-9F04-3247632033BF}" destId="{0D8503E2-0E4F-430C-849B-21C9549FBFFF}" srcOrd="2" destOrd="0" presId="urn:microsoft.com/office/officeart/2011/layout/RadialPictureList"/>
    <dgm:cxn modelId="{CAB90DE4-A2CB-4CAA-B0B4-B62D7D88C7E8}" type="presParOf" srcId="{B268311E-1C4F-4B6A-9F04-3247632033BF}" destId="{E240A38A-A519-4D08-A822-C3718C52773D}" srcOrd="3" destOrd="0" presId="urn:microsoft.com/office/officeart/2011/layout/RadialPictureList"/>
    <dgm:cxn modelId="{8D774D43-28C6-403A-A43C-082339AB0AB5}" type="presParOf" srcId="{B268311E-1C4F-4B6A-9F04-3247632033BF}" destId="{6132EAC2-DF1C-41C6-BA13-E883291B1899}" srcOrd="4" destOrd="0" presId="urn:microsoft.com/office/officeart/2011/layout/RadialPictureList"/>
    <dgm:cxn modelId="{03DB14D2-69D6-46CF-807B-6A389FDE6FFD}" type="presParOf" srcId="{6132EAC2-DF1C-41C6-BA13-E883291B1899}" destId="{32C74928-57D7-4828-8385-902E09CC0352}" srcOrd="0" destOrd="0" presId="urn:microsoft.com/office/officeart/2011/layout/RadialPictureList"/>
    <dgm:cxn modelId="{612E03E0-4D93-4507-8215-B681379F246F}" type="presParOf" srcId="{B268311E-1C4F-4B6A-9F04-3247632033BF}" destId="{6F4E2EC3-D7F2-4A04-B0B4-7D8ECFAABCAA}" srcOrd="5" destOrd="0" presId="urn:microsoft.com/office/officeart/2011/layout/RadialPictureList"/>
    <dgm:cxn modelId="{1784D920-50D0-4515-B200-55F959CB49C0}" type="presParOf" srcId="{B268311E-1C4F-4B6A-9F04-3247632033BF}" destId="{7F5F19B6-92BF-4DF0-AB75-ADE719D97240}" srcOrd="6" destOrd="0" presId="urn:microsoft.com/office/officeart/2011/layout/RadialPictureList"/>
    <dgm:cxn modelId="{1D45704C-1A3B-4DB6-93CD-ADED151708F7}" type="presParOf" srcId="{7F5F19B6-92BF-4DF0-AB75-ADE719D97240}" destId="{D1284140-7F2A-4175-8C0E-A624CB434B72}" srcOrd="0" destOrd="0" presId="urn:microsoft.com/office/officeart/2011/layout/RadialPictureList"/>
    <dgm:cxn modelId="{4E92E4E7-1520-4846-8B2E-1B553F97DC22}" type="presParOf" srcId="{B268311E-1C4F-4B6A-9F04-3247632033BF}" destId="{C3860581-0BDF-43F4-9CD5-1E52DEF0748F}"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2F77D-25F2-4FA4-961D-6E8023AB8ECA}">
      <dsp:nvSpPr>
        <dsp:cNvPr id="0" name=""/>
        <dsp:cNvSpPr/>
      </dsp:nvSpPr>
      <dsp:spPr>
        <a:xfrm>
          <a:off x="1541404" y="888274"/>
          <a:ext cx="2767441" cy="2581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Foundational Preceptor Competencies Lead to…</a:t>
          </a:r>
        </a:p>
      </dsp:txBody>
      <dsp:txXfrm>
        <a:off x="1946686" y="1266257"/>
        <a:ext cx="1956877" cy="1825064"/>
      </dsp:txXfrm>
    </dsp:sp>
    <dsp:sp modelId="{C352DFC0-E638-42FC-86BC-86B7BF4C9116}">
      <dsp:nvSpPr>
        <dsp:cNvPr id="0" name=""/>
        <dsp:cNvSpPr/>
      </dsp:nvSpPr>
      <dsp:spPr>
        <a:xfrm>
          <a:off x="1051195" y="0"/>
          <a:ext cx="4134027" cy="430947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503E2-0E4F-430C-849B-21C9549FBFFF}">
      <dsp:nvSpPr>
        <dsp:cNvPr id="0" name=""/>
        <dsp:cNvSpPr/>
      </dsp:nvSpPr>
      <dsp:spPr>
        <a:xfrm>
          <a:off x="4095192" y="363288"/>
          <a:ext cx="1098608" cy="10989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0A38A-A519-4D08-A822-C3718C52773D}">
      <dsp:nvSpPr>
        <dsp:cNvPr id="0" name=""/>
        <dsp:cNvSpPr/>
      </dsp:nvSpPr>
      <dsp:spPr>
        <a:xfrm>
          <a:off x="5277131" y="380957"/>
          <a:ext cx="1470530" cy="10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dirty="0"/>
            <a:t>Assess</a:t>
          </a:r>
        </a:p>
      </dsp:txBody>
      <dsp:txXfrm>
        <a:off x="5277131" y="380957"/>
        <a:ext cx="1470530" cy="1063577"/>
      </dsp:txXfrm>
    </dsp:sp>
    <dsp:sp modelId="{32C74928-57D7-4828-8385-902E09CC0352}">
      <dsp:nvSpPr>
        <dsp:cNvPr id="0" name=""/>
        <dsp:cNvSpPr/>
      </dsp:nvSpPr>
      <dsp:spPr>
        <a:xfrm>
          <a:off x="4519808" y="1613466"/>
          <a:ext cx="1098608" cy="10989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4E2EC3-D7F2-4A04-B0B4-7D8ECFAABCAA}">
      <dsp:nvSpPr>
        <dsp:cNvPr id="0" name=""/>
        <dsp:cNvSpPr/>
      </dsp:nvSpPr>
      <dsp:spPr>
        <a:xfrm>
          <a:off x="5707874" y="1628980"/>
          <a:ext cx="1470530" cy="10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dirty="0"/>
            <a:t>Develop</a:t>
          </a:r>
          <a:r>
            <a:rPr lang="en-US" sz="2100" kern="1200" dirty="0"/>
            <a:t> </a:t>
          </a:r>
        </a:p>
      </dsp:txBody>
      <dsp:txXfrm>
        <a:off x="5707874" y="1628980"/>
        <a:ext cx="1470530" cy="1063577"/>
      </dsp:txXfrm>
    </dsp:sp>
    <dsp:sp modelId="{D1284140-7F2A-4175-8C0E-A624CB434B72}">
      <dsp:nvSpPr>
        <dsp:cNvPr id="0" name=""/>
        <dsp:cNvSpPr/>
      </dsp:nvSpPr>
      <dsp:spPr>
        <a:xfrm>
          <a:off x="4095192" y="2881313"/>
          <a:ext cx="1098608" cy="10989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0581-0BDF-43F4-9CD5-1E52DEF0748F}">
      <dsp:nvSpPr>
        <dsp:cNvPr id="0" name=""/>
        <dsp:cNvSpPr/>
      </dsp:nvSpPr>
      <dsp:spPr>
        <a:xfrm>
          <a:off x="5284359" y="2890662"/>
          <a:ext cx="1978583" cy="10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10000"/>
            </a:spcAft>
            <a:buNone/>
          </a:pPr>
          <a:r>
            <a:rPr lang="en-US" sz="2100" kern="1200" dirty="0"/>
            <a:t> </a:t>
          </a:r>
          <a:r>
            <a:rPr lang="en-US" sz="2100" b="1" kern="1200" dirty="0"/>
            <a:t>Sustain</a:t>
          </a:r>
          <a:endParaRPr lang="en-US" sz="2400" b="1" kern="1200" dirty="0"/>
        </a:p>
      </dsp:txBody>
      <dsp:txXfrm>
        <a:off x="5284359" y="2890662"/>
        <a:ext cx="1978583" cy="106357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FA760-F8CD-0446-9959-D63CB7175C96}" type="datetimeFigureOut">
              <a:rPr lang="en-US" smtClean="0"/>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0C6C3-1780-DC4A-8399-E98103B04195}" type="slidenum">
              <a:rPr lang="en-US" smtClean="0"/>
              <a:t>‹#›</a:t>
            </a:fld>
            <a:endParaRPr lang="en-US"/>
          </a:p>
        </p:txBody>
      </p:sp>
    </p:spTree>
    <p:extLst>
      <p:ext uri="{BB962C8B-B14F-4D97-AF65-F5344CB8AC3E}">
        <p14:creationId xmlns:p14="http://schemas.microsoft.com/office/powerpoint/2010/main" val="7848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intro… </a:t>
            </a:r>
            <a:r>
              <a:rPr lang="en-US" baseline="0" dirty="0"/>
              <a:t>we should plan to 1) say why we believe this is an important topic, and 2) find out the makeup of the attendees – learn something of their experience &amp; concerns regarding community preceptors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1</a:t>
            </a:fld>
            <a:endParaRPr lang="en-US"/>
          </a:p>
        </p:txBody>
      </p:sp>
    </p:spTree>
    <p:extLst>
      <p:ext uri="{BB962C8B-B14F-4D97-AF65-F5344CB8AC3E}">
        <p14:creationId xmlns:p14="http://schemas.microsoft.com/office/powerpoint/2010/main" val="382041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Darin – as you wrap up</a:t>
            </a:r>
            <a:r>
              <a:rPr lang="en-US" baseline="0" dirty="0"/>
              <a:t> this slide… would be a good time to ask for questions or comments on process &amp; results.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11</a:t>
            </a:fld>
            <a:endParaRPr lang="en-US"/>
          </a:p>
        </p:txBody>
      </p:sp>
    </p:spTree>
    <p:extLst>
      <p:ext uri="{BB962C8B-B14F-4D97-AF65-F5344CB8AC3E}">
        <p14:creationId xmlns:p14="http://schemas.microsoft.com/office/powerpoint/2010/main" val="354687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r>
              <a:rPr lang="en-US" baseline="0" dirty="0"/>
              <a:t> Need continued work on tools and capacity in all three areas shown.  … explain Sustain … to include the site and admin structures, to support and nurture capacity.  </a:t>
            </a:r>
          </a:p>
          <a:p>
            <a:r>
              <a:rPr lang="en-US" baseline="0" dirty="0"/>
              <a:t>With you here today – we felt it beneficial to begin to work on the area of assessment.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12</a:t>
            </a:fld>
            <a:endParaRPr lang="en-US"/>
          </a:p>
        </p:txBody>
      </p:sp>
    </p:spTree>
    <p:extLst>
      <p:ext uri="{BB962C8B-B14F-4D97-AF65-F5344CB8AC3E}">
        <p14:creationId xmlns:p14="http://schemas.microsoft.com/office/powerpoint/2010/main" val="348786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Explain handout… includes competencies in Learner Centeredness  / our domain #1. Move to next slide with instructions! </a:t>
            </a:r>
          </a:p>
        </p:txBody>
      </p:sp>
      <p:sp>
        <p:nvSpPr>
          <p:cNvPr id="4" name="Slide Number Placeholder 3"/>
          <p:cNvSpPr>
            <a:spLocks noGrp="1"/>
          </p:cNvSpPr>
          <p:nvPr>
            <p:ph type="sldNum" sz="quarter" idx="10"/>
          </p:nvPr>
        </p:nvSpPr>
        <p:spPr/>
        <p:txBody>
          <a:bodyPr/>
          <a:lstStyle/>
          <a:p>
            <a:fld id="{1B80C6C3-1780-DC4A-8399-E98103B04195}" type="slidenum">
              <a:rPr lang="en-US" smtClean="0"/>
              <a:t>13</a:t>
            </a:fld>
            <a:endParaRPr lang="en-US"/>
          </a:p>
        </p:txBody>
      </p:sp>
    </p:spTree>
    <p:extLst>
      <p:ext uri="{BB962C8B-B14F-4D97-AF65-F5344CB8AC3E}">
        <p14:creationId xmlns:p14="http://schemas.microsoft.com/office/powerpoint/2010/main" val="9387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can be from 2-8 in size. </a:t>
            </a:r>
          </a:p>
          <a:p>
            <a:r>
              <a:rPr lang="en-US" dirty="0"/>
              <a:t>Refine categories if want to. (careful of “incompetent… poor” and the like)</a:t>
            </a:r>
          </a:p>
          <a:p>
            <a:r>
              <a:rPr lang="en-US" dirty="0"/>
              <a:t>Rough – in” the cells for their competency (6-10 minutes), </a:t>
            </a:r>
          </a:p>
          <a:p>
            <a:r>
              <a:rPr lang="en-US" dirty="0"/>
              <a:t>THEN we collect, draft a complete rubric and send around to anyone who signs up / wants to continue to refine and finalize. </a:t>
            </a:r>
          </a:p>
        </p:txBody>
      </p:sp>
      <p:sp>
        <p:nvSpPr>
          <p:cNvPr id="4" name="Slide Number Placeholder 3"/>
          <p:cNvSpPr>
            <a:spLocks noGrp="1"/>
          </p:cNvSpPr>
          <p:nvPr>
            <p:ph type="sldNum" sz="quarter" idx="10"/>
          </p:nvPr>
        </p:nvSpPr>
        <p:spPr/>
        <p:txBody>
          <a:bodyPr/>
          <a:lstStyle/>
          <a:p>
            <a:fld id="{1B80C6C3-1780-DC4A-8399-E98103B04195}" type="slidenum">
              <a:rPr lang="en-US" smtClean="0"/>
              <a:t>14</a:t>
            </a:fld>
            <a:endParaRPr lang="en-US"/>
          </a:p>
        </p:txBody>
      </p:sp>
    </p:spTree>
    <p:extLst>
      <p:ext uri="{BB962C8B-B14F-4D97-AF65-F5344CB8AC3E}">
        <p14:creationId xmlns:p14="http://schemas.microsoft.com/office/powerpoint/2010/main" val="213006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(12 minutes) divided between: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Discussion of specific behaviors in each of the cells (go thru competencies one-by-one),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to complete FD with each competency.  </a:t>
            </a:r>
          </a:p>
          <a:p>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15</a:t>
            </a:fld>
            <a:endParaRPr lang="en-US"/>
          </a:p>
        </p:txBody>
      </p:sp>
    </p:spTree>
    <p:extLst>
      <p:ext uri="{BB962C8B-B14F-4D97-AF65-F5344CB8AC3E}">
        <p14:creationId xmlns:p14="http://schemas.microsoft.com/office/powerpoint/2010/main" val="266041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17</a:t>
            </a:fld>
            <a:endParaRPr lang="en-US"/>
          </a:p>
        </p:txBody>
      </p:sp>
    </p:spTree>
    <p:extLst>
      <p:ext uri="{BB962C8B-B14F-4D97-AF65-F5344CB8AC3E}">
        <p14:creationId xmlns:p14="http://schemas.microsoft.com/office/powerpoint/2010/main" val="216210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Darin</a:t>
            </a:r>
          </a:p>
        </p:txBody>
      </p:sp>
      <p:sp>
        <p:nvSpPr>
          <p:cNvPr id="4" name="Slide Number Placeholder 3"/>
          <p:cNvSpPr>
            <a:spLocks noGrp="1"/>
          </p:cNvSpPr>
          <p:nvPr>
            <p:ph type="sldNum" sz="quarter" idx="10"/>
          </p:nvPr>
        </p:nvSpPr>
        <p:spPr/>
        <p:txBody>
          <a:bodyPr/>
          <a:lstStyle/>
          <a:p>
            <a:fld id="{1B80C6C3-1780-DC4A-8399-E98103B04195}" type="slidenum">
              <a:rPr lang="en-US" smtClean="0"/>
              <a:t>3</a:t>
            </a:fld>
            <a:endParaRPr lang="en-US"/>
          </a:p>
        </p:txBody>
      </p:sp>
    </p:spTree>
    <p:extLst>
      <p:ext uri="{BB962C8B-B14F-4D97-AF65-F5344CB8AC3E}">
        <p14:creationId xmlns:p14="http://schemas.microsoft.com/office/powerpoint/2010/main" val="339081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Both FFI and PEP were STFM</a:t>
            </a:r>
            <a:r>
              <a:rPr lang="en-US" baseline="0" dirty="0"/>
              <a:t> – sponsored initiatives aimed at supporting excellent preceptor development. This slide shows something of the foundation they established.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4</a:t>
            </a:fld>
            <a:endParaRPr lang="en-US"/>
          </a:p>
        </p:txBody>
      </p:sp>
    </p:spTree>
    <p:extLst>
      <p:ext uri="{BB962C8B-B14F-4D97-AF65-F5344CB8AC3E}">
        <p14:creationId xmlns:p14="http://schemas.microsoft.com/office/powerpoint/2010/main" val="43341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This idea of focused competencies is of considerable value – in order to guide teachers</a:t>
            </a:r>
            <a:r>
              <a:rPr lang="en-US" baseline="0" dirty="0"/>
              <a:t> and learners.  However, there remains value in foundational competencies!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5</a:t>
            </a:fld>
            <a:endParaRPr lang="en-US"/>
          </a:p>
        </p:txBody>
      </p:sp>
    </p:spTree>
    <p:extLst>
      <p:ext uri="{BB962C8B-B14F-4D97-AF65-F5344CB8AC3E}">
        <p14:creationId xmlns:p14="http://schemas.microsoft.com/office/powerpoint/2010/main" val="91299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 … next,</a:t>
            </a:r>
            <a:r>
              <a:rPr lang="en-US" baseline="0" dirty="0"/>
              <a:t> Darin will briefly review our methods to </a:t>
            </a:r>
            <a:r>
              <a:rPr lang="en-US" baseline="0" dirty="0" err="1"/>
              <a:t>arrnve</a:t>
            </a:r>
            <a:r>
              <a:rPr lang="en-US" baseline="0" dirty="0"/>
              <a:t> at our working set of competencies.  </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6</a:t>
            </a:fld>
            <a:endParaRPr lang="en-US"/>
          </a:p>
        </p:txBody>
      </p:sp>
    </p:spTree>
    <p:extLst>
      <p:ext uri="{BB962C8B-B14F-4D97-AF65-F5344CB8AC3E}">
        <p14:creationId xmlns:p14="http://schemas.microsoft.com/office/powerpoint/2010/main" val="307199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Darin – this slide and the</a:t>
            </a:r>
            <a:r>
              <a:rPr lang="en-US" baseline="0" dirty="0"/>
              <a:t> next few…up until Jeff sets up the case example/s</a:t>
            </a:r>
            <a:endParaRPr lang="en-US" dirty="0"/>
          </a:p>
        </p:txBody>
      </p:sp>
      <p:sp>
        <p:nvSpPr>
          <p:cNvPr id="4" name="Slide Number Placeholder 3"/>
          <p:cNvSpPr>
            <a:spLocks noGrp="1"/>
          </p:cNvSpPr>
          <p:nvPr>
            <p:ph type="sldNum" sz="quarter" idx="10"/>
          </p:nvPr>
        </p:nvSpPr>
        <p:spPr/>
        <p:txBody>
          <a:bodyPr/>
          <a:lstStyle/>
          <a:p>
            <a:fld id="{1B80C6C3-1780-DC4A-8399-E98103B04195}" type="slidenum">
              <a:rPr lang="en-US" smtClean="0"/>
              <a:t>7</a:t>
            </a:fld>
            <a:endParaRPr lang="en-US"/>
          </a:p>
        </p:txBody>
      </p:sp>
    </p:spTree>
    <p:extLst>
      <p:ext uri="{BB962C8B-B14F-4D97-AF65-F5344CB8AC3E}">
        <p14:creationId xmlns:p14="http://schemas.microsoft.com/office/powerpoint/2010/main" val="49391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Much work has already been done to identify the needs of community preceptors,</a:t>
            </a:r>
            <a:r>
              <a:rPr lang="en-US" sz="1200" kern="1200" baseline="30000" dirty="0">
                <a:solidFill>
                  <a:schemeClr val="tx1"/>
                </a:solidFill>
                <a:effectLst/>
                <a:latin typeface="+mn-lt"/>
                <a:ea typeface="+mn-ea"/>
                <a:cs typeface="+mn-cs"/>
              </a:rPr>
              <a:t>4,12,13</a:t>
            </a:r>
            <a:r>
              <a:rPr lang="en-US" sz="1200" kern="1200" dirty="0">
                <a:solidFill>
                  <a:schemeClr val="tx1"/>
                </a:solidFill>
                <a:effectLst/>
                <a:latin typeface="+mn-lt"/>
                <a:ea typeface="+mn-ea"/>
                <a:cs typeface="+mn-cs"/>
              </a:rPr>
              <a:t> to provide formal training for preceptors, </a:t>
            </a:r>
            <a:r>
              <a:rPr lang="en-US" sz="1200" kern="1200" baseline="30000" dirty="0">
                <a:solidFill>
                  <a:schemeClr val="tx1"/>
                </a:solidFill>
                <a:effectLst/>
                <a:latin typeface="+mn-lt"/>
                <a:ea typeface="+mn-ea"/>
                <a:cs typeface="+mn-cs"/>
              </a:rPr>
              <a:t>6,9,14</a:t>
            </a:r>
            <a:r>
              <a:rPr lang="en-US" sz="1200" kern="1200" dirty="0">
                <a:solidFill>
                  <a:schemeClr val="tx1"/>
                </a:solidFill>
                <a:effectLst/>
                <a:latin typeface="+mn-lt"/>
                <a:ea typeface="+mn-ea"/>
                <a:cs typeface="+mn-cs"/>
              </a:rPr>
              <a:t> to help integrate students into busy clinical practices</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and to assess the instructional quality of a clinical site,</a:t>
            </a:r>
            <a:r>
              <a:rPr lang="en-US" sz="1200" kern="1200" baseline="30000" dirty="0">
                <a:solidFill>
                  <a:schemeClr val="tx1"/>
                </a:solidFill>
                <a:effectLst/>
                <a:latin typeface="+mn-lt"/>
                <a:ea typeface="+mn-ea"/>
                <a:cs typeface="+mn-cs"/>
              </a:rPr>
              <a:t>16,17</a:t>
            </a:r>
            <a:r>
              <a:rPr lang="en-US" sz="1200" kern="1200" dirty="0">
                <a:solidFill>
                  <a:schemeClr val="tx1"/>
                </a:solidFill>
                <a:effectLst/>
                <a:latin typeface="+mn-lt"/>
                <a:ea typeface="+mn-ea"/>
                <a:cs typeface="+mn-cs"/>
              </a:rPr>
              <a:t> but as yet there is no consensus on the key criteria for identifying, training or evaluating community preceptors.  While there are established skills and behaviors (i.e. “milestones”, “competencies”, “observable behaviors”, “entrustable professional activities”, etc.) for medical students</a:t>
            </a:r>
            <a:r>
              <a:rPr lang="en-US" sz="1200" kern="1200" baseline="30000" dirty="0">
                <a:solidFill>
                  <a:schemeClr val="tx1"/>
                </a:solidFill>
                <a:effectLst/>
                <a:latin typeface="+mn-lt"/>
                <a:ea typeface="+mn-ea"/>
                <a:cs typeface="+mn-cs"/>
              </a:rPr>
              <a:t>18,19</a:t>
            </a:r>
            <a:r>
              <a:rPr lang="en-US" sz="1200" kern="1200" dirty="0">
                <a:solidFill>
                  <a:schemeClr val="tx1"/>
                </a:solidFill>
                <a:effectLst/>
                <a:latin typeface="+mn-lt"/>
                <a:ea typeface="+mn-ea"/>
                <a:cs typeface="+mn-cs"/>
              </a:rPr>
              <a:t>, residents</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and for academic faculty</a:t>
            </a:r>
            <a:r>
              <a:rPr lang="en-US" sz="1200" kern="1200" baseline="30000" dirty="0">
                <a:solidFill>
                  <a:schemeClr val="tx1"/>
                </a:solidFill>
                <a:effectLst/>
                <a:latin typeface="+mn-lt"/>
                <a:ea typeface="+mn-ea"/>
                <a:cs typeface="+mn-cs"/>
              </a:rPr>
              <a:t>21,22</a:t>
            </a:r>
            <a:r>
              <a:rPr lang="en-US" sz="1200" kern="1200" dirty="0">
                <a:solidFill>
                  <a:schemeClr val="tx1"/>
                </a:solidFill>
                <a:effectLst/>
                <a:latin typeface="+mn-lt"/>
                <a:ea typeface="+mn-ea"/>
                <a:cs typeface="+mn-cs"/>
              </a:rPr>
              <a:t> there are currently no agreed upon skills, attitudes and behaviors for the diverse cadre of physician preceptors who teach students and residents.</a:t>
            </a:r>
          </a:p>
        </p:txBody>
      </p:sp>
      <p:sp>
        <p:nvSpPr>
          <p:cNvPr id="4" name="Slide Number Placeholder 3"/>
          <p:cNvSpPr>
            <a:spLocks noGrp="1"/>
          </p:cNvSpPr>
          <p:nvPr>
            <p:ph type="sldNum" sz="quarter" idx="10"/>
          </p:nvPr>
        </p:nvSpPr>
        <p:spPr/>
        <p:txBody>
          <a:bodyPr/>
          <a:lstStyle/>
          <a:p>
            <a:fld id="{1B80C6C3-1780-DC4A-8399-E98103B04195}" type="slidenum">
              <a:rPr lang="en-US" smtClean="0"/>
              <a:t>8</a:t>
            </a:fld>
            <a:endParaRPr lang="en-US"/>
          </a:p>
        </p:txBody>
      </p:sp>
    </p:spTree>
    <p:extLst>
      <p:ext uri="{BB962C8B-B14F-4D97-AF65-F5344CB8AC3E}">
        <p14:creationId xmlns:p14="http://schemas.microsoft.com/office/powerpoint/2010/main" val="87335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Darin</a:t>
            </a:r>
          </a:p>
        </p:txBody>
      </p:sp>
      <p:sp>
        <p:nvSpPr>
          <p:cNvPr id="4" name="Slide Number Placeholder 3"/>
          <p:cNvSpPr>
            <a:spLocks noGrp="1"/>
          </p:cNvSpPr>
          <p:nvPr>
            <p:ph type="sldNum" sz="quarter" idx="10"/>
          </p:nvPr>
        </p:nvSpPr>
        <p:spPr/>
        <p:txBody>
          <a:bodyPr/>
          <a:lstStyle/>
          <a:p>
            <a:fld id="{1B80C6C3-1780-DC4A-8399-E98103B04195}" type="slidenum">
              <a:rPr lang="en-US" smtClean="0"/>
              <a:t>9</a:t>
            </a:fld>
            <a:endParaRPr lang="en-US"/>
          </a:p>
        </p:txBody>
      </p:sp>
    </p:spTree>
    <p:extLst>
      <p:ext uri="{BB962C8B-B14F-4D97-AF65-F5344CB8AC3E}">
        <p14:creationId xmlns:p14="http://schemas.microsoft.com/office/powerpoint/2010/main" val="341616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Darin</a:t>
            </a:r>
          </a:p>
        </p:txBody>
      </p:sp>
      <p:sp>
        <p:nvSpPr>
          <p:cNvPr id="4" name="Slide Number Placeholder 3"/>
          <p:cNvSpPr>
            <a:spLocks noGrp="1"/>
          </p:cNvSpPr>
          <p:nvPr>
            <p:ph type="sldNum" sz="quarter" idx="10"/>
          </p:nvPr>
        </p:nvSpPr>
        <p:spPr/>
        <p:txBody>
          <a:bodyPr/>
          <a:lstStyle/>
          <a:p>
            <a:fld id="{1B80C6C3-1780-DC4A-8399-E98103B04195}" type="slidenum">
              <a:rPr lang="en-US" smtClean="0"/>
              <a:t>10</a:t>
            </a:fld>
            <a:endParaRPr lang="en-US"/>
          </a:p>
        </p:txBody>
      </p:sp>
    </p:spTree>
    <p:extLst>
      <p:ext uri="{BB962C8B-B14F-4D97-AF65-F5344CB8AC3E}">
        <p14:creationId xmlns:p14="http://schemas.microsoft.com/office/powerpoint/2010/main" val="2147897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iu.edu/facdev/_pdf/guide/assessment/rubrics_for_assessmen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integration.samhsa.gov/workforce/core-competencies-for-integrated-care" TargetMode="External"/><Relationship Id="rId4" Type="http://schemas.openxmlformats.org/officeDocument/2006/relationships/hyperlink" Target="http://www.rnpdc.nshealth.ca/images/files/competencies.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0" marR="0">
              <a:spcBef>
                <a:spcPts val="0"/>
              </a:spcBef>
              <a:spcAft>
                <a:spcPts val="0"/>
              </a:spcAft>
            </a:pPr>
            <a:r>
              <a:rPr lang="en-US" sz="4000" dirty="0">
                <a:latin typeface="Calibri" charset="0"/>
                <a:ea typeface="Calibri" charset="0"/>
                <a:cs typeface="Times New Roman" charset="0"/>
              </a:rPr>
              <a:t>L34A: </a:t>
            </a:r>
            <a:br>
              <a:rPr lang="en-US" sz="4000" dirty="0">
                <a:latin typeface="Calibri" charset="0"/>
                <a:ea typeface="Calibri" charset="0"/>
                <a:cs typeface="Times New Roman" charset="0"/>
              </a:rPr>
            </a:br>
            <a:r>
              <a:rPr lang="en-US" sz="4000" dirty="0">
                <a:latin typeface="Calibri" charset="0"/>
                <a:ea typeface="Calibri" charset="0"/>
                <a:cs typeface="Times New Roman" charset="0"/>
              </a:rPr>
              <a:t>Community Preceptor Competencies</a:t>
            </a:r>
            <a:br>
              <a:rPr lang="en-US" sz="4000" dirty="0">
                <a:latin typeface="Calibri" charset="0"/>
                <a:ea typeface="Calibri" charset="0"/>
                <a:cs typeface="Times New Roman" charset="0"/>
              </a:rPr>
            </a:br>
            <a:endParaRPr lang="en-US" dirty="0"/>
          </a:p>
        </p:txBody>
      </p:sp>
      <p:sp>
        <p:nvSpPr>
          <p:cNvPr id="3" name="Subtitle 2"/>
          <p:cNvSpPr>
            <a:spLocks noGrp="1"/>
          </p:cNvSpPr>
          <p:nvPr>
            <p:ph type="subTitle" idx="1"/>
          </p:nvPr>
        </p:nvSpPr>
        <p:spPr/>
        <p:txBody>
          <a:bodyPr>
            <a:normAutofit fontScale="92500" lnSpcReduction="10000"/>
          </a:bodyPr>
          <a:lstStyle/>
          <a:p>
            <a:r>
              <a:rPr lang="en-US" dirty="0"/>
              <a:t>Darin Brink, MD</a:t>
            </a:r>
          </a:p>
          <a:p>
            <a:r>
              <a:rPr lang="en-US" sz="2600" dirty="0"/>
              <a:t>University of Minnesota</a:t>
            </a:r>
          </a:p>
          <a:p>
            <a:r>
              <a:rPr lang="en-US" dirty="0"/>
              <a:t>Jeffrey Morzinski, PhD, MSW</a:t>
            </a:r>
          </a:p>
          <a:p>
            <a:r>
              <a:rPr lang="en-US" sz="2600" dirty="0"/>
              <a:t>Medical College of Wisconsin</a:t>
            </a:r>
          </a:p>
          <a:p>
            <a:endParaRPr lang="en-US" dirty="0"/>
          </a:p>
        </p:txBody>
      </p:sp>
    </p:spTree>
    <p:extLst>
      <p:ext uri="{BB962C8B-B14F-4D97-AF65-F5344CB8AC3E}">
        <p14:creationId xmlns:p14="http://schemas.microsoft.com/office/powerpoint/2010/main" val="156992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91551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930013"/>
          </a:xfrm>
          <a:prstGeom prst="rect">
            <a:avLst/>
          </a:prstGeom>
        </p:spPr>
      </p:pic>
    </p:spTree>
    <p:extLst>
      <p:ext uri="{BB962C8B-B14F-4D97-AF65-F5344CB8AC3E}">
        <p14:creationId xmlns:p14="http://schemas.microsoft.com/office/powerpoint/2010/main" val="61148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601"/>
            <a:ext cx="8229600" cy="1143000"/>
          </a:xfrm>
        </p:spPr>
        <p:txBody>
          <a:bodyPr>
            <a:normAutofit/>
          </a:bodyPr>
          <a:lstStyle/>
          <a:p>
            <a:r>
              <a:rPr lang="en-US" dirty="0"/>
              <a:t>From Competencies →Tools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7146011"/>
              </p:ext>
            </p:extLst>
          </p:nvPr>
        </p:nvGraphicFramePr>
        <p:xfrm>
          <a:off x="457200" y="1907177"/>
          <a:ext cx="8229600" cy="430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3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82E7-9DA3-4D16-AD1A-0C307B4F2AD2}"/>
              </a:ext>
            </a:extLst>
          </p:cNvPr>
          <p:cNvSpPr>
            <a:spLocks noGrp="1"/>
          </p:cNvSpPr>
          <p:nvPr>
            <p:ph type="title"/>
          </p:nvPr>
        </p:nvSpPr>
        <p:spPr>
          <a:xfrm>
            <a:off x="457199" y="522017"/>
            <a:ext cx="8229600" cy="730007"/>
          </a:xfrm>
        </p:spPr>
        <p:txBody>
          <a:bodyPr>
            <a:normAutofit/>
          </a:bodyPr>
          <a:lstStyle/>
          <a:p>
            <a:r>
              <a:rPr lang="en-US" dirty="0"/>
              <a:t>Preceptor Assessment Rubric</a:t>
            </a:r>
          </a:p>
        </p:txBody>
      </p:sp>
      <p:pic>
        <p:nvPicPr>
          <p:cNvPr id="9" name="Content Placeholder 8">
            <a:extLst>
              <a:ext uri="{FF2B5EF4-FFF2-40B4-BE49-F238E27FC236}">
                <a16:creationId xmlns:a16="http://schemas.microsoft.com/office/drawing/2014/main" id="{12436791-CF15-4484-9167-4FB8EECB143A}"/>
              </a:ext>
            </a:extLst>
          </p:cNvPr>
          <p:cNvPicPr>
            <a:picLocks noGrp="1" noChangeAspect="1"/>
          </p:cNvPicPr>
          <p:nvPr>
            <p:ph idx="1"/>
          </p:nvPr>
        </p:nvPicPr>
        <p:blipFill>
          <a:blip r:embed="rId3"/>
          <a:stretch>
            <a:fillRect/>
          </a:stretch>
        </p:blipFill>
        <p:spPr>
          <a:xfrm>
            <a:off x="550211" y="1139484"/>
            <a:ext cx="8136588" cy="5869610"/>
          </a:xfrm>
          <a:prstGeom prst="rect">
            <a:avLst/>
          </a:prstGeom>
        </p:spPr>
      </p:pic>
    </p:spTree>
    <p:extLst>
      <p:ext uri="{BB962C8B-B14F-4D97-AF65-F5344CB8AC3E}">
        <p14:creationId xmlns:p14="http://schemas.microsoft.com/office/powerpoint/2010/main" val="326357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829"/>
            <a:ext cx="8229600" cy="789503"/>
          </a:xfrm>
        </p:spPr>
        <p:txBody>
          <a:bodyPr>
            <a:normAutofit/>
          </a:bodyPr>
          <a:lstStyle/>
          <a:p>
            <a:r>
              <a:rPr lang="en-US" dirty="0"/>
              <a:t>Your Input on “Assessment”</a:t>
            </a:r>
          </a:p>
        </p:txBody>
      </p:sp>
      <p:sp>
        <p:nvSpPr>
          <p:cNvPr id="3" name="Content Placeholder 2"/>
          <p:cNvSpPr>
            <a:spLocks noGrp="1"/>
          </p:cNvSpPr>
          <p:nvPr>
            <p:ph idx="1"/>
          </p:nvPr>
        </p:nvSpPr>
        <p:spPr>
          <a:xfrm>
            <a:off x="457200" y="1480332"/>
            <a:ext cx="8229600" cy="4948603"/>
          </a:xfrm>
        </p:spPr>
        <p:txBody>
          <a:bodyPr>
            <a:normAutofit fontScale="70000" lnSpcReduction="20000"/>
          </a:bodyPr>
          <a:lstStyle/>
          <a:p>
            <a:pPr marL="0" indent="0">
              <a:buNone/>
            </a:pPr>
            <a:r>
              <a:rPr lang="en-US" i="1" dirty="0"/>
              <a:t>In domain of </a:t>
            </a:r>
            <a:r>
              <a:rPr lang="en-US" i="1" u="sng" dirty="0"/>
              <a:t>“Learner Centeredness” </a:t>
            </a:r>
            <a:r>
              <a:rPr lang="en-US" i="1" dirty="0"/>
              <a:t>help create a rubric to assess preceptor competence.</a:t>
            </a:r>
          </a:p>
          <a:p>
            <a:pPr marL="0" indent="0">
              <a:buNone/>
            </a:pPr>
            <a:endParaRPr lang="en-US" i="1" dirty="0"/>
          </a:p>
          <a:p>
            <a:pPr marL="0" indent="0">
              <a:buNone/>
            </a:pPr>
            <a:r>
              <a:rPr lang="en-US" b="1" u="sng" dirty="0"/>
              <a:t>Instructions</a:t>
            </a:r>
          </a:p>
          <a:p>
            <a:r>
              <a:rPr lang="en-US" dirty="0"/>
              <a:t>In groups, use worksheet to fill in details on one of five competencies associated with “Learner Centeredness”. </a:t>
            </a:r>
          </a:p>
          <a:p>
            <a:r>
              <a:rPr lang="en-US" dirty="0"/>
              <a:t>Refine categories if desired</a:t>
            </a:r>
          </a:p>
          <a:p>
            <a:r>
              <a:rPr lang="en-US" dirty="0"/>
              <a:t>Reach consensus on descriptive words - across the competence range</a:t>
            </a:r>
          </a:p>
          <a:p>
            <a:r>
              <a:rPr lang="en-US" dirty="0"/>
              <a:t>Be prepared to discuss your categories / descriptions</a:t>
            </a:r>
          </a:p>
          <a:p>
            <a:endParaRPr lang="en-US" i="1" dirty="0"/>
          </a:p>
          <a:p>
            <a:r>
              <a:rPr lang="en-US" i="1" dirty="0"/>
              <a:t>We will collect / collate / return to those who wish to contribute to next draft of foundational preceptor competencies &amp; tools.</a:t>
            </a:r>
          </a:p>
        </p:txBody>
      </p:sp>
    </p:spTree>
    <p:extLst>
      <p:ext uri="{BB962C8B-B14F-4D97-AF65-F5344CB8AC3E}">
        <p14:creationId xmlns:p14="http://schemas.microsoft.com/office/powerpoint/2010/main" val="134348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Worksheet Discussion: </a:t>
            </a:r>
            <a:br>
              <a:rPr lang="en-US" dirty="0"/>
            </a:br>
            <a:r>
              <a:rPr lang="en-US" dirty="0"/>
              <a:t>“Learner Centeredness” </a:t>
            </a:r>
          </a:p>
        </p:txBody>
      </p:sp>
      <p:sp>
        <p:nvSpPr>
          <p:cNvPr id="3" name="Content Placeholder 2"/>
          <p:cNvSpPr>
            <a:spLocks noGrp="1"/>
          </p:cNvSpPr>
          <p:nvPr>
            <p:ph idx="1"/>
          </p:nvPr>
        </p:nvSpPr>
        <p:spPr/>
        <p:txBody>
          <a:bodyPr/>
          <a:lstStyle/>
          <a:p>
            <a:r>
              <a:rPr lang="en-US" dirty="0"/>
              <a:t>.</a:t>
            </a:r>
          </a:p>
          <a:p>
            <a:r>
              <a:rPr lang="en-US" dirty="0"/>
              <a:t>.</a:t>
            </a:r>
          </a:p>
          <a:p>
            <a:r>
              <a:rPr lang="en-US" dirty="0"/>
              <a:t>.</a:t>
            </a:r>
          </a:p>
          <a:p>
            <a:r>
              <a:rPr lang="en-US" dirty="0"/>
              <a:t>.</a:t>
            </a:r>
          </a:p>
          <a:p>
            <a:r>
              <a:rPr lang="en-US" dirty="0"/>
              <a:t>.</a:t>
            </a:r>
          </a:p>
        </p:txBody>
      </p:sp>
    </p:spTree>
    <p:extLst>
      <p:ext uri="{BB962C8B-B14F-4D97-AF65-F5344CB8AC3E}">
        <p14:creationId xmlns:p14="http://schemas.microsoft.com/office/powerpoint/2010/main" val="193685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0151"/>
            <a:ext cx="8229600" cy="1143000"/>
          </a:xfrm>
        </p:spPr>
        <p:txBody>
          <a:bodyPr/>
          <a:lstStyle/>
          <a:p>
            <a:r>
              <a:rPr lang="en-US" dirty="0"/>
              <a:t>Questions / Comments</a:t>
            </a:r>
          </a:p>
        </p:txBody>
      </p:sp>
      <p:sp>
        <p:nvSpPr>
          <p:cNvPr id="6" name="Content Placeholder 5">
            <a:extLst>
              <a:ext uri="{FF2B5EF4-FFF2-40B4-BE49-F238E27FC236}">
                <a16:creationId xmlns:a16="http://schemas.microsoft.com/office/drawing/2014/main" id="{06D0B007-0B18-40C1-851C-27322BAFA9B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142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047"/>
            <a:ext cx="8229600" cy="645602"/>
          </a:xfrm>
        </p:spPr>
        <p:txBody>
          <a:bodyPr>
            <a:normAutofit fontScale="90000"/>
          </a:bodyPr>
          <a:lstStyle/>
          <a:p>
            <a:r>
              <a:rPr lang="en-US" dirty="0"/>
              <a:t>References</a:t>
            </a:r>
          </a:p>
        </p:txBody>
      </p:sp>
      <p:sp>
        <p:nvSpPr>
          <p:cNvPr id="3" name="Content Placeholder 2"/>
          <p:cNvSpPr>
            <a:spLocks noGrp="1"/>
          </p:cNvSpPr>
          <p:nvPr>
            <p:ph idx="1"/>
          </p:nvPr>
        </p:nvSpPr>
        <p:spPr>
          <a:xfrm>
            <a:off x="457200" y="1589649"/>
            <a:ext cx="8229600" cy="4740813"/>
          </a:xfrm>
        </p:spPr>
        <p:txBody>
          <a:bodyPr>
            <a:normAutofit fontScale="47500" lnSpcReduction="20000"/>
          </a:bodyPr>
          <a:lstStyle/>
          <a:p>
            <a:r>
              <a:rPr lang="en-US" dirty="0" err="1"/>
              <a:t>Drowos</a:t>
            </a:r>
            <a:r>
              <a:rPr lang="en-US" dirty="0"/>
              <a:t> J, Baker S, Harrison SL, Minor S, Chessman AW, Baker D. Faculty Development for Medical School Community-Based Faculty. </a:t>
            </a:r>
            <a:r>
              <a:rPr lang="en-US" i="1" dirty="0" err="1"/>
              <a:t>Acad</a:t>
            </a:r>
            <a:r>
              <a:rPr lang="en-US" i="1" dirty="0"/>
              <a:t> Med</a:t>
            </a:r>
            <a:r>
              <a:rPr lang="en-US" dirty="0"/>
              <a:t>. 2017;92(8):1175-1180.</a:t>
            </a:r>
          </a:p>
          <a:p>
            <a:pPr marL="0" indent="0">
              <a:buNone/>
            </a:pPr>
            <a:r>
              <a:rPr lang="en-US" dirty="0"/>
              <a:t> </a:t>
            </a:r>
          </a:p>
          <a:p>
            <a:r>
              <a:rPr lang="en-US" dirty="0"/>
              <a:t>Erikson C, </a:t>
            </a:r>
            <a:r>
              <a:rPr lang="en-US" dirty="0" err="1"/>
              <a:t>Hamann</a:t>
            </a:r>
            <a:r>
              <a:rPr lang="en-US" dirty="0"/>
              <a:t> R, </a:t>
            </a:r>
            <a:r>
              <a:rPr lang="en-US" dirty="0" err="1"/>
              <a:t>Levitan</a:t>
            </a:r>
            <a:r>
              <a:rPr lang="en-US" dirty="0"/>
              <a:t> T, Stanley J, Whatley M. Recruiting and maintaining US clinical training sites: joint report of the 2013 multi-discipline clerkship/clinical training site survey. 2014. https://</a:t>
            </a:r>
            <a:r>
              <a:rPr lang="en-US" dirty="0" err="1"/>
              <a:t>members.aamc.org</a:t>
            </a:r>
            <a:r>
              <a:rPr lang="en-US" dirty="0"/>
              <a:t>/</a:t>
            </a:r>
            <a:r>
              <a:rPr lang="en-US" dirty="0" err="1"/>
              <a:t>eweb</a:t>
            </a:r>
            <a:r>
              <a:rPr lang="en-US" dirty="0"/>
              <a:t>/upload/13-225 </a:t>
            </a:r>
            <a:r>
              <a:rPr lang="en-US" dirty="0" err="1"/>
              <a:t>wc</a:t>
            </a:r>
            <a:r>
              <a:rPr lang="en-US" dirty="0"/>
              <a:t> report 2 </a:t>
            </a:r>
            <a:r>
              <a:rPr lang="en-US" dirty="0" err="1"/>
              <a:t>update.pdf</a:t>
            </a:r>
            <a:r>
              <a:rPr lang="en-US" dirty="0"/>
              <a:t>. Accessed July 26, 2017.</a:t>
            </a:r>
          </a:p>
          <a:p>
            <a:pPr marL="0" indent="0">
              <a:buNone/>
            </a:pPr>
            <a:endParaRPr lang="en-US" dirty="0"/>
          </a:p>
          <a:p>
            <a:r>
              <a:rPr lang="en-US" dirty="0"/>
              <a:t>Srinivasan M, Li S-TT, Meyers FJ, et al. “Teaching as a Competency”: competencies for medical educators. </a:t>
            </a:r>
            <a:r>
              <a:rPr lang="en-US" i="1" dirty="0" err="1"/>
              <a:t>Acad</a:t>
            </a:r>
            <a:r>
              <a:rPr lang="en-US" i="1" dirty="0"/>
              <a:t> Med</a:t>
            </a:r>
            <a:r>
              <a:rPr lang="en-US" dirty="0"/>
              <a:t>. 2011;86(10):1211-1220.</a:t>
            </a:r>
          </a:p>
          <a:p>
            <a:endParaRPr lang="en-US" dirty="0"/>
          </a:p>
          <a:p>
            <a:r>
              <a:rPr lang="en-US" dirty="0"/>
              <a:t>Rubrics for Assessment. See </a:t>
            </a:r>
            <a:r>
              <a:rPr lang="en-US" dirty="0">
                <a:hlinkClick r:id="rId3"/>
              </a:rPr>
              <a:t>http://niu.edu/facdev/_pdf/guide/assessment/rubrics_for_assessment.pdf</a:t>
            </a:r>
            <a:endParaRPr lang="en-US" dirty="0"/>
          </a:p>
          <a:p>
            <a:endParaRPr lang="en-US" dirty="0"/>
          </a:p>
          <a:p>
            <a:r>
              <a:rPr lang="en-US" dirty="0"/>
              <a:t>Preceptor Competencies. Registered Nurse Professional Development Center (accessed Dec 2017). </a:t>
            </a:r>
            <a:r>
              <a:rPr lang="en-US" dirty="0">
                <a:hlinkClick r:id="rId4"/>
              </a:rPr>
              <a:t>http://www.rnpdc.nshealth.ca/images/files/competencies.pdf</a:t>
            </a:r>
            <a:endParaRPr lang="en-US" dirty="0"/>
          </a:p>
          <a:p>
            <a:endParaRPr lang="en-US" dirty="0"/>
          </a:p>
          <a:p>
            <a:r>
              <a:rPr lang="en-US" dirty="0"/>
              <a:t>Steiner BD, </a:t>
            </a:r>
            <a:r>
              <a:rPr lang="en-US" dirty="0" err="1"/>
              <a:t>Pathman</a:t>
            </a:r>
            <a:r>
              <a:rPr lang="en-US" dirty="0"/>
              <a:t> DE, Jones B, Williams ES, Riggins. Primary care physicians’ training and heir community involvement. Family Medicine, Apr 1999, 257-262. </a:t>
            </a:r>
          </a:p>
          <a:p>
            <a:endParaRPr lang="en-US" dirty="0"/>
          </a:p>
          <a:p>
            <a:r>
              <a:rPr lang="en-US" dirty="0"/>
              <a:t>SAMHSA Core Competencies for integrated care (accessed Jan 2018). </a:t>
            </a:r>
            <a:r>
              <a:rPr lang="en-US" dirty="0">
                <a:hlinkClick r:id="rId5"/>
              </a:rPr>
              <a:t>https://www.integration.samhsa.gov/workforce/core-competencies-for-integrated-care</a:t>
            </a:r>
            <a:endParaRPr lang="en-US" dirty="0"/>
          </a:p>
          <a:p>
            <a:endParaRPr lang="en-US" dirty="0"/>
          </a:p>
        </p:txBody>
      </p:sp>
    </p:spTree>
    <p:extLst>
      <p:ext uri="{BB962C8B-B14F-4D97-AF65-F5344CB8AC3E}">
        <p14:creationId xmlns:p14="http://schemas.microsoft.com/office/powerpoint/2010/main" val="53483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5" name="Picture 4"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408841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 disclosures</a:t>
            </a:r>
          </a:p>
        </p:txBody>
      </p:sp>
    </p:spTree>
    <p:extLst>
      <p:ext uri="{BB962C8B-B14F-4D97-AF65-F5344CB8AC3E}">
        <p14:creationId xmlns:p14="http://schemas.microsoft.com/office/powerpoint/2010/main" val="42837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pPr lvl="0"/>
            <a:r>
              <a:rPr lang="en-US" dirty="0"/>
              <a:t>Identify the main competencies of effective community preceptors</a:t>
            </a:r>
          </a:p>
          <a:p>
            <a:pPr lvl="0"/>
            <a:r>
              <a:rPr lang="en-US" dirty="0"/>
              <a:t>Develop strategies and tools for assessing community preceptors using defined core competencies.</a:t>
            </a:r>
          </a:p>
          <a:p>
            <a:pPr lvl="0"/>
            <a:r>
              <a:rPr lang="en-US" dirty="0"/>
              <a:t>Propose methods for implementing faculty development content for busy community clinical preceptors</a:t>
            </a:r>
          </a:p>
        </p:txBody>
      </p:sp>
    </p:spTree>
    <p:extLst>
      <p:ext uri="{BB962C8B-B14F-4D97-AF65-F5344CB8AC3E}">
        <p14:creationId xmlns:p14="http://schemas.microsoft.com/office/powerpoint/2010/main" val="26758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p>
        </p:txBody>
      </p:sp>
      <p:sp>
        <p:nvSpPr>
          <p:cNvPr id="3" name="Content Placeholder 2"/>
          <p:cNvSpPr>
            <a:spLocks noGrp="1"/>
          </p:cNvSpPr>
          <p:nvPr>
            <p:ph idx="1"/>
          </p:nvPr>
        </p:nvSpPr>
        <p:spPr>
          <a:xfrm>
            <a:off x="457200" y="1927864"/>
            <a:ext cx="8229600" cy="3946879"/>
          </a:xfrm>
        </p:spPr>
        <p:txBody>
          <a:bodyPr>
            <a:normAutofit fontScale="92500"/>
          </a:bodyPr>
          <a:lstStyle/>
          <a:p>
            <a:r>
              <a:rPr lang="en-US" i="1" dirty="0"/>
              <a:t>Scholarship on Preceptor Competencies</a:t>
            </a:r>
          </a:p>
          <a:p>
            <a:r>
              <a:rPr lang="en-US" i="1" dirty="0"/>
              <a:t>PEP (Preceptor Education Project)</a:t>
            </a:r>
          </a:p>
          <a:p>
            <a:r>
              <a:rPr lang="en-US" i="1" dirty="0"/>
              <a:t>FFI (Faculty Futures Initiative)</a:t>
            </a:r>
          </a:p>
          <a:p>
            <a:pPr lvl="1"/>
            <a:r>
              <a:rPr lang="en-US" i="1" dirty="0"/>
              <a:t>Sought to categorize and track FM faculty in order to strengthen their influence</a:t>
            </a:r>
          </a:p>
          <a:p>
            <a:pPr lvl="1"/>
            <a:r>
              <a:rPr lang="en-US" i="1" dirty="0"/>
              <a:t>Cluster faculty competencies according to their place on a continuum</a:t>
            </a:r>
          </a:p>
          <a:p>
            <a:pPr lvl="2"/>
            <a:r>
              <a:rPr lang="en-US" i="1" dirty="0"/>
              <a:t>Full-time research faculty → Volunteer clinical faculty</a:t>
            </a:r>
          </a:p>
          <a:p>
            <a:pPr marL="0" indent="0">
              <a:buNone/>
            </a:pPr>
            <a:endParaRPr lang="en-US" i="1" dirty="0"/>
          </a:p>
        </p:txBody>
      </p:sp>
    </p:spTree>
    <p:extLst>
      <p:ext uri="{BB962C8B-B14F-4D97-AF65-F5344CB8AC3E}">
        <p14:creationId xmlns:p14="http://schemas.microsoft.com/office/powerpoint/2010/main" val="7771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(cont.)</a:t>
            </a:r>
          </a:p>
        </p:txBody>
      </p:sp>
      <p:sp>
        <p:nvSpPr>
          <p:cNvPr id="3" name="Content Placeholder 2"/>
          <p:cNvSpPr>
            <a:spLocks noGrp="1"/>
          </p:cNvSpPr>
          <p:nvPr>
            <p:ph idx="1"/>
          </p:nvPr>
        </p:nvSpPr>
        <p:spPr>
          <a:xfrm>
            <a:off x="457200" y="1995289"/>
            <a:ext cx="8229600" cy="3946879"/>
          </a:xfrm>
        </p:spPr>
        <p:txBody>
          <a:bodyPr>
            <a:normAutofit fontScale="77500" lnSpcReduction="20000"/>
          </a:bodyPr>
          <a:lstStyle/>
          <a:p>
            <a:r>
              <a:rPr lang="en-US" dirty="0"/>
              <a:t>All faculty demonstrate competence in 6 categories </a:t>
            </a:r>
          </a:p>
          <a:p>
            <a:pPr marL="742950" lvl="2" indent="-342900"/>
            <a:r>
              <a:rPr lang="en-US" i="1" dirty="0"/>
              <a:t>Administration, Research, Teaching, Informatics, Care Management, Multiculturalism</a:t>
            </a:r>
          </a:p>
          <a:p>
            <a:pPr marL="0" indent="0">
              <a:buNone/>
            </a:pPr>
            <a:endParaRPr lang="en-US" dirty="0"/>
          </a:p>
          <a:p>
            <a:pPr marL="0" indent="0">
              <a:buNone/>
            </a:pPr>
            <a:r>
              <a:rPr lang="en-US" dirty="0"/>
              <a:t>Preceptor scholarship – Mainly “recruit and retain”</a:t>
            </a:r>
          </a:p>
          <a:p>
            <a:pPr marL="0" indent="0">
              <a:buNone/>
            </a:pPr>
            <a:endParaRPr lang="en-US" dirty="0"/>
          </a:p>
          <a:p>
            <a:pPr marL="0" indent="0">
              <a:buNone/>
            </a:pPr>
            <a:r>
              <a:rPr lang="en-US" dirty="0"/>
              <a:t>Some suggest competence for specific roles / goals: </a:t>
            </a:r>
          </a:p>
          <a:p>
            <a:pPr marL="857250" lvl="1" indent="-457200"/>
            <a:r>
              <a:rPr lang="en-US" dirty="0"/>
              <a:t>Rural preceptors</a:t>
            </a:r>
          </a:p>
          <a:p>
            <a:pPr marL="857250" lvl="1" indent="-457200"/>
            <a:r>
              <a:rPr lang="en-US" dirty="0"/>
              <a:t>Procedures</a:t>
            </a:r>
          </a:p>
          <a:p>
            <a:pPr marL="857250" lvl="1" indent="-457200"/>
            <a:r>
              <a:rPr lang="en-US" dirty="0"/>
              <a:t>Urban pathways / community medicine / disparities</a:t>
            </a:r>
          </a:p>
          <a:p>
            <a:pPr marL="857250" lvl="1" indent="-457200"/>
            <a:r>
              <a:rPr lang="en-US" dirty="0"/>
              <a:t>Behavioral science / Integrated care</a:t>
            </a:r>
          </a:p>
        </p:txBody>
      </p:sp>
    </p:spTree>
    <p:extLst>
      <p:ext uri="{BB962C8B-B14F-4D97-AF65-F5344CB8AC3E}">
        <p14:creationId xmlns:p14="http://schemas.microsoft.com/office/powerpoint/2010/main" val="156189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Global, Agreed-up Preceptor Competencies</a:t>
            </a:r>
          </a:p>
        </p:txBody>
      </p:sp>
      <p:sp>
        <p:nvSpPr>
          <p:cNvPr id="3" name="Content Placeholder 2"/>
          <p:cNvSpPr>
            <a:spLocks noGrp="1"/>
          </p:cNvSpPr>
          <p:nvPr>
            <p:ph idx="1"/>
          </p:nvPr>
        </p:nvSpPr>
        <p:spPr/>
        <p:txBody>
          <a:bodyPr/>
          <a:lstStyle/>
          <a:p>
            <a:r>
              <a:rPr lang="en-US" dirty="0"/>
              <a:t>Building on other contributions – two-state, (MINN / WIS) 4-institution collaborative took steps to focus on a global list – to train, develop and sustain</a:t>
            </a:r>
          </a:p>
        </p:txBody>
      </p:sp>
    </p:spTree>
    <p:extLst>
      <p:ext uri="{BB962C8B-B14F-4D97-AF65-F5344CB8AC3E}">
        <p14:creationId xmlns:p14="http://schemas.microsoft.com/office/powerpoint/2010/main" val="408217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63" y="458146"/>
            <a:ext cx="5440775" cy="5966717"/>
          </a:xfrm>
          <a:prstGeom prst="rect">
            <a:avLst/>
          </a:prstGeom>
        </p:spPr>
      </p:pic>
    </p:spTree>
    <p:extLst>
      <p:ext uri="{BB962C8B-B14F-4D97-AF65-F5344CB8AC3E}">
        <p14:creationId xmlns:p14="http://schemas.microsoft.com/office/powerpoint/2010/main" val="165786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82600"/>
            <a:ext cx="7607300" cy="5892800"/>
          </a:xfrm>
          <a:prstGeom prst="rect">
            <a:avLst/>
          </a:prstGeom>
        </p:spPr>
      </p:pic>
      <p:sp>
        <p:nvSpPr>
          <p:cNvPr id="7" name="Frame 6"/>
          <p:cNvSpPr/>
          <p:nvPr/>
        </p:nvSpPr>
        <p:spPr>
          <a:xfrm>
            <a:off x="2129588" y="4090736"/>
            <a:ext cx="5233737" cy="481264"/>
          </a:xfrm>
          <a:prstGeom prst="frame">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717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1100"/>
            <a:ext cx="9144000" cy="1938685"/>
          </a:xfrm>
          <a:prstGeom prst="rect">
            <a:avLst/>
          </a:prstGeom>
        </p:spPr>
      </p:pic>
    </p:spTree>
    <p:extLst>
      <p:ext uri="{BB962C8B-B14F-4D97-AF65-F5344CB8AC3E}">
        <p14:creationId xmlns:p14="http://schemas.microsoft.com/office/powerpoint/2010/main" val="60110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2038</TotalTime>
  <Words>1054</Words>
  <Application>Microsoft Office PowerPoint</Application>
  <PresentationFormat>On-screen Show (4:3)</PresentationFormat>
  <Paragraphs>104</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Times New Roman</vt:lpstr>
      <vt:lpstr>Office Theme</vt:lpstr>
      <vt:lpstr>L34A:  Community Preceptor Competencies </vt:lpstr>
      <vt:lpstr>Disclosures</vt:lpstr>
      <vt:lpstr>Objectives</vt:lpstr>
      <vt:lpstr>Background</vt:lpstr>
      <vt:lpstr>Background (cont.)</vt:lpstr>
      <vt:lpstr>What are Global, Agreed-up Preceptor Competencies</vt:lpstr>
      <vt:lpstr>PowerPoint Presentation</vt:lpstr>
      <vt:lpstr>PowerPoint Presentation</vt:lpstr>
      <vt:lpstr>PowerPoint Presentation</vt:lpstr>
      <vt:lpstr>PowerPoint Presentation</vt:lpstr>
      <vt:lpstr>PowerPoint Presentation</vt:lpstr>
      <vt:lpstr>From Competencies →Tools</vt:lpstr>
      <vt:lpstr>Preceptor Assessment Rubric</vt:lpstr>
      <vt:lpstr>Your Input on “Assessment”</vt:lpstr>
      <vt:lpstr>Worksheet Discussion:  “Learner Centeredness” </vt:lpstr>
      <vt:lpstr>Questions / Comments</vt:lpstr>
      <vt:lpstr>References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Morzinski, Jeffrey</cp:lastModifiedBy>
  <cp:revision>71</cp:revision>
  <dcterms:created xsi:type="dcterms:W3CDTF">2013-07-17T19:19:39Z</dcterms:created>
  <dcterms:modified xsi:type="dcterms:W3CDTF">2018-01-26T01:30:34Z</dcterms:modified>
</cp:coreProperties>
</file>