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7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3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3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74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4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5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9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25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8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57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1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13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8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0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10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32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ideo" Target="https://www.youtube.com/embed/5WFRHbbk1rU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FMIG – Structure Equals Success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Shannon Samuelson BA; Jennifer Raley, MD; Edward Strecker, MS4; </a:t>
            </a:r>
            <a:r>
              <a:rPr lang="en-US" dirty="0" smtClean="0"/>
              <a:t>Logan Yang, MS4, Allison Popovich, MS3, Bistees George, MS2</a:t>
            </a:r>
            <a:endParaRPr lang="en-US" dirty="0"/>
          </a:p>
        </p:txBody>
      </p:sp>
      <p:pic>
        <p:nvPicPr>
          <p:cNvPr id="15362" name="Picture 2" descr="Image result for utm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614" y="569373"/>
            <a:ext cx="2637386" cy="113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7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7305" y="988660"/>
            <a:ext cx="8610600" cy="7711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TIPS ON Assisting with Logistics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031" y="2194018"/>
            <a:ext cx="3575649" cy="4024125"/>
          </a:xfrm>
        </p:spPr>
        <p:txBody>
          <a:bodyPr>
            <a:normAutofit/>
          </a:bodyPr>
          <a:lstStyle/>
          <a:p>
            <a:r>
              <a:rPr lang="en-US" dirty="0" smtClean="0"/>
              <a:t>Advance booking on the calendar</a:t>
            </a:r>
          </a:p>
          <a:p>
            <a:pPr lvl="1"/>
            <a:r>
              <a:rPr lang="en-US" dirty="0" smtClean="0"/>
              <a:t>Students </a:t>
            </a:r>
            <a:r>
              <a:rPr lang="en-US" dirty="0"/>
              <a:t>c</a:t>
            </a:r>
            <a:r>
              <a:rPr lang="en-US" dirty="0" smtClean="0"/>
              <a:t>ompile test and rotation schedules for each year</a:t>
            </a:r>
          </a:p>
          <a:p>
            <a:pPr lvl="1"/>
            <a:r>
              <a:rPr lang="en-US" dirty="0" smtClean="0"/>
              <a:t>Plan a year in advance</a:t>
            </a:r>
          </a:p>
          <a:p>
            <a:pPr lvl="1"/>
            <a:r>
              <a:rPr lang="en-US" dirty="0" smtClean="0"/>
              <a:t>Book rooms</a:t>
            </a:r>
          </a:p>
          <a:p>
            <a:pPr lvl="1"/>
            <a:r>
              <a:rPr lang="en-US" dirty="0" smtClean="0"/>
              <a:t>Monthly officer meetings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13550" y="1915064"/>
            <a:ext cx="7280840" cy="450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ON Assisting with 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Peer to peer recruiting for </a:t>
            </a:r>
            <a:r>
              <a:rPr lang="en-US" dirty="0" smtClean="0"/>
              <a:t>events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Faculty to teach are sought by the faculty advisor</a:t>
            </a:r>
          </a:p>
          <a:p>
            <a:pPr lvl="1"/>
            <a:r>
              <a:rPr lang="en-US" dirty="0"/>
              <a:t>Students recruit and advertise to other students</a:t>
            </a:r>
          </a:p>
          <a:p>
            <a:pPr lvl="1"/>
            <a:r>
              <a:rPr lang="en-US" dirty="0"/>
              <a:t>Resident to resident recruiting</a:t>
            </a:r>
          </a:p>
          <a:p>
            <a:pPr lvl="2"/>
            <a:r>
              <a:rPr lang="en-US" dirty="0"/>
              <a:t>Incentivize teaching </a:t>
            </a:r>
            <a:r>
              <a:rPr lang="en-US" dirty="0" smtClean="0"/>
              <a:t>effort</a:t>
            </a:r>
            <a:endParaRPr lang="en-US" dirty="0"/>
          </a:p>
        </p:txBody>
      </p:sp>
      <p:pic>
        <p:nvPicPr>
          <p:cNvPr id="5122" name="Picture 2" descr="Image may contain: 1 person, smiling, sitting, standing and indo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28081"/>
            <a:ext cx="5334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1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ON Assisting with 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0691" y="2179575"/>
            <a:ext cx="5334000" cy="4024125"/>
          </a:xfrm>
        </p:spPr>
        <p:txBody>
          <a:bodyPr/>
          <a:lstStyle/>
          <a:p>
            <a:r>
              <a:rPr lang="en-US" dirty="0"/>
              <a:t>Organization of resources</a:t>
            </a:r>
          </a:p>
          <a:p>
            <a:pPr lvl="1"/>
            <a:r>
              <a:rPr lang="en-US" dirty="0"/>
              <a:t>Labeling Storage</a:t>
            </a:r>
          </a:p>
          <a:p>
            <a:pPr lvl="1"/>
            <a:r>
              <a:rPr lang="en-US" dirty="0"/>
              <a:t>Inventory of supplies/instruments</a:t>
            </a:r>
          </a:p>
          <a:p>
            <a:pPr lvl="1"/>
            <a:r>
              <a:rPr lang="en-US" dirty="0"/>
              <a:t>Online Sign Up Sheets</a:t>
            </a:r>
          </a:p>
          <a:p>
            <a:pPr lvl="1"/>
            <a:r>
              <a:rPr lang="en-US" dirty="0"/>
              <a:t>Survey </a:t>
            </a:r>
            <a:r>
              <a:rPr lang="en-US" dirty="0" smtClean="0"/>
              <a:t>Monkey</a:t>
            </a:r>
          </a:p>
          <a:p>
            <a:pPr lvl="1"/>
            <a:r>
              <a:rPr lang="en-US" dirty="0" smtClean="0"/>
              <a:t>Keep lists of procedure needs</a:t>
            </a:r>
            <a:endParaRPr lang="en-US" dirty="0"/>
          </a:p>
        </p:txBody>
      </p:sp>
      <p:pic>
        <p:nvPicPr>
          <p:cNvPr id="7170" name="Picture 2" descr="Image result for survey monke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960" y="4499012"/>
            <a:ext cx="3158706" cy="19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signup geniu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33" y="5113160"/>
            <a:ext cx="3890522" cy="133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ymail_attachmentId8207" descr="96382628-6c85-4b3e-9402-b69e62cee9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572" y="2159463"/>
            <a:ext cx="3217082" cy="428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2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Cutting cost $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79298"/>
            <a:ext cx="5334000" cy="3639386"/>
          </a:xfrm>
        </p:spPr>
        <p:txBody>
          <a:bodyPr/>
          <a:lstStyle/>
          <a:p>
            <a:r>
              <a:rPr lang="en-US" dirty="0" smtClean="0"/>
              <a:t>Put bins in the clinic for expired supplies</a:t>
            </a:r>
          </a:p>
          <a:p>
            <a:r>
              <a:rPr lang="en-US" dirty="0" smtClean="0"/>
              <a:t>Use veterinary suture or similar for supply</a:t>
            </a:r>
          </a:p>
          <a:p>
            <a:r>
              <a:rPr lang="en-US" dirty="0" smtClean="0"/>
              <a:t>Crockpot/super easy meals for officer meetings</a:t>
            </a:r>
          </a:p>
          <a:p>
            <a:r>
              <a:rPr lang="en-US" dirty="0" smtClean="0"/>
              <a:t>Borrow instruments (label them)</a:t>
            </a:r>
          </a:p>
          <a:p>
            <a:r>
              <a:rPr lang="en-US" dirty="0" smtClean="0"/>
              <a:t>Look at institutional auctions – Free equipment</a:t>
            </a:r>
          </a:p>
          <a:p>
            <a:endParaRPr lang="en-US" dirty="0"/>
          </a:p>
        </p:txBody>
      </p:sp>
      <p:pic>
        <p:nvPicPr>
          <p:cNvPr id="8194" name="Picture 2" descr="Image result for cut co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7" y="2720181"/>
            <a:ext cx="46577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1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Student/OFFICER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endParaRPr lang="en-US" b="1" u="sng" dirty="0" smtClean="0"/>
          </a:p>
          <a:p>
            <a:pPr lvl="1"/>
            <a:r>
              <a:rPr lang="en-US" b="1" u="sng" dirty="0" smtClean="0"/>
              <a:t>Start recruiting EARLY - MARCH</a:t>
            </a:r>
          </a:p>
          <a:p>
            <a:pPr lvl="1"/>
            <a:r>
              <a:rPr lang="en-US" dirty="0" smtClean="0"/>
              <a:t>Keep the application process simple</a:t>
            </a:r>
          </a:p>
          <a:p>
            <a:pPr lvl="1"/>
            <a:r>
              <a:rPr lang="en-US" dirty="0" smtClean="0"/>
              <a:t>Hold an interest meeting</a:t>
            </a:r>
          </a:p>
          <a:p>
            <a:pPr lvl="1"/>
            <a:r>
              <a:rPr lang="en-US" dirty="0" smtClean="0"/>
              <a:t>Have detailed responsibilities</a:t>
            </a:r>
          </a:p>
          <a:p>
            <a:pPr lvl="1"/>
            <a:r>
              <a:rPr lang="en-US" dirty="0" smtClean="0"/>
              <a:t>Let the current leadership choose who they want to work with but run it past the faculty advisor for confirmation</a:t>
            </a:r>
          </a:p>
          <a:p>
            <a:pPr lvl="1"/>
            <a:r>
              <a:rPr lang="en-US" dirty="0" smtClean="0"/>
              <a:t>Hand offs, training, and officer experience matter</a:t>
            </a:r>
          </a:p>
          <a:p>
            <a:pPr lvl="1"/>
            <a:endParaRPr lang="en-US" dirty="0"/>
          </a:p>
        </p:txBody>
      </p:sp>
      <p:pic>
        <p:nvPicPr>
          <p:cNvPr id="9218" name="Picture 2" descr="Image result for recruit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08" y="2592403"/>
            <a:ext cx="4304581" cy="32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14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Division of responsibility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713" y="1858571"/>
            <a:ext cx="5545347" cy="4835527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5900" dirty="0"/>
              <a:t>Assigning tasks/events to specific officers to </a:t>
            </a:r>
            <a:r>
              <a:rPr lang="en-US" sz="5900" dirty="0" smtClean="0"/>
              <a:t>manage</a:t>
            </a:r>
          </a:p>
          <a:p>
            <a:pPr marL="0" indent="0">
              <a:buNone/>
            </a:pPr>
            <a:endParaRPr lang="en-US" sz="2500" b="1" u="sng" dirty="0" smtClean="0"/>
          </a:p>
          <a:p>
            <a:pPr marL="0" indent="0">
              <a:buNone/>
            </a:pPr>
            <a:r>
              <a:rPr lang="en-US" sz="2500" b="1" u="sng" dirty="0" smtClean="0"/>
              <a:t>Job </a:t>
            </a:r>
            <a:r>
              <a:rPr lang="en-US" sz="2500" b="1" u="sng" dirty="0" err="1" smtClean="0"/>
              <a:t>Decriptions</a:t>
            </a:r>
            <a:r>
              <a:rPr lang="en-US" sz="2500" b="1" u="sng" dirty="0" smtClean="0"/>
              <a:t> are handy</a:t>
            </a:r>
          </a:p>
          <a:p>
            <a:pPr marL="0" indent="0">
              <a:buNone/>
            </a:pPr>
            <a:endParaRPr lang="en-US" sz="2500" b="1" u="sng" dirty="0"/>
          </a:p>
          <a:p>
            <a:r>
              <a:rPr lang="en-US" dirty="0"/>
              <a:t>President-Edward Strecker </a:t>
            </a:r>
            <a:r>
              <a:rPr lang="en-US" dirty="0" smtClean="0"/>
              <a:t>MS4</a:t>
            </a:r>
            <a:endParaRPr lang="en-US" dirty="0"/>
          </a:p>
          <a:p>
            <a:r>
              <a:rPr lang="en-US" dirty="0"/>
              <a:t>Vice </a:t>
            </a:r>
            <a:r>
              <a:rPr lang="en-US" dirty="0" smtClean="0"/>
              <a:t>President - Logan </a:t>
            </a:r>
            <a:r>
              <a:rPr lang="en-US" dirty="0"/>
              <a:t>Yang </a:t>
            </a:r>
            <a:r>
              <a:rPr lang="en-US" dirty="0" smtClean="0"/>
              <a:t>MS4</a:t>
            </a:r>
            <a:endParaRPr lang="en-US" dirty="0"/>
          </a:p>
          <a:p>
            <a:r>
              <a:rPr lang="en-US" dirty="0" smtClean="0"/>
              <a:t>Recruitment </a:t>
            </a:r>
            <a:r>
              <a:rPr lang="en-US" dirty="0" err="1"/>
              <a:t>Coord</a:t>
            </a:r>
            <a:r>
              <a:rPr lang="en-US" dirty="0"/>
              <a:t>. </a:t>
            </a:r>
            <a:r>
              <a:rPr lang="en-US" dirty="0" smtClean="0"/>
              <a:t>- Suzy </a:t>
            </a:r>
            <a:r>
              <a:rPr lang="en-US" dirty="0"/>
              <a:t>Warden </a:t>
            </a:r>
            <a:r>
              <a:rPr lang="en-US" dirty="0" smtClean="0"/>
              <a:t>MS4</a:t>
            </a:r>
            <a:endParaRPr lang="en-US" dirty="0"/>
          </a:p>
          <a:p>
            <a:r>
              <a:rPr lang="en-US" dirty="0"/>
              <a:t>AAFP </a:t>
            </a:r>
            <a:r>
              <a:rPr lang="en-US" dirty="0" err="1"/>
              <a:t>Coord</a:t>
            </a:r>
            <a:r>
              <a:rPr lang="en-US" dirty="0"/>
              <a:t>. - Allison Smith </a:t>
            </a:r>
            <a:r>
              <a:rPr lang="en-US" dirty="0" smtClean="0"/>
              <a:t>MS4</a:t>
            </a:r>
            <a:endParaRPr lang="en-US" dirty="0"/>
          </a:p>
          <a:p>
            <a:r>
              <a:rPr lang="en-US" dirty="0"/>
              <a:t>PCP @ PCP </a:t>
            </a:r>
            <a:r>
              <a:rPr lang="en-US" dirty="0" err="1"/>
              <a:t>Coord</a:t>
            </a:r>
            <a:r>
              <a:rPr lang="en-US" dirty="0"/>
              <a:t>. - Bistees Abdelmalak </a:t>
            </a:r>
            <a:r>
              <a:rPr lang="en-US" dirty="0" smtClean="0"/>
              <a:t>MS2</a:t>
            </a:r>
            <a:endParaRPr lang="en-US" dirty="0"/>
          </a:p>
          <a:p>
            <a:r>
              <a:rPr lang="en-US" dirty="0"/>
              <a:t>PCP Lite at the PCP </a:t>
            </a:r>
            <a:r>
              <a:rPr lang="en-US" dirty="0" err="1"/>
              <a:t>Coord</a:t>
            </a:r>
            <a:r>
              <a:rPr lang="en-US" dirty="0" smtClean="0"/>
              <a:t>. - Jose </a:t>
            </a:r>
            <a:r>
              <a:rPr lang="en-US" dirty="0"/>
              <a:t>Alex Reyes </a:t>
            </a:r>
            <a:r>
              <a:rPr lang="en-US" dirty="0" smtClean="0"/>
              <a:t>MS2</a:t>
            </a:r>
            <a:endParaRPr lang="en-US" dirty="0"/>
          </a:p>
          <a:p>
            <a:r>
              <a:rPr lang="en-US" dirty="0"/>
              <a:t>Community Service </a:t>
            </a:r>
            <a:r>
              <a:rPr lang="en-US" dirty="0" err="1"/>
              <a:t>Coord</a:t>
            </a:r>
            <a:r>
              <a:rPr lang="en-US" dirty="0" smtClean="0"/>
              <a:t>. - Lisa </a:t>
            </a:r>
            <a:r>
              <a:rPr lang="en-US" dirty="0"/>
              <a:t>Yi Liang </a:t>
            </a:r>
            <a:r>
              <a:rPr lang="en-US" dirty="0" smtClean="0"/>
              <a:t>MS4</a:t>
            </a:r>
            <a:endParaRPr lang="en-US" dirty="0"/>
          </a:p>
          <a:p>
            <a:r>
              <a:rPr lang="en-US" dirty="0"/>
              <a:t>MS2 </a:t>
            </a:r>
            <a:r>
              <a:rPr lang="en-US" dirty="0" smtClean="0"/>
              <a:t>Representative - Alexander </a:t>
            </a:r>
            <a:r>
              <a:rPr lang="en-US" dirty="0"/>
              <a:t>Cantu </a:t>
            </a:r>
            <a:r>
              <a:rPr lang="en-US" dirty="0" smtClean="0"/>
              <a:t>MS2</a:t>
            </a:r>
            <a:endParaRPr lang="en-US" dirty="0"/>
          </a:p>
          <a:p>
            <a:r>
              <a:rPr lang="en-US" dirty="0"/>
              <a:t>MS2 </a:t>
            </a:r>
            <a:r>
              <a:rPr lang="en-US" dirty="0" smtClean="0"/>
              <a:t>Representative -</a:t>
            </a:r>
            <a:r>
              <a:rPr lang="en-US" dirty="0"/>
              <a:t>Jake Brozek </a:t>
            </a:r>
            <a:r>
              <a:rPr lang="en-US" dirty="0" smtClean="0"/>
              <a:t>MS2</a:t>
            </a:r>
            <a:endParaRPr lang="en-US" dirty="0"/>
          </a:p>
          <a:p>
            <a:r>
              <a:rPr lang="en-US" dirty="0"/>
              <a:t>MS3 </a:t>
            </a:r>
            <a:r>
              <a:rPr lang="en-US" dirty="0" smtClean="0"/>
              <a:t>Representative - Haris </a:t>
            </a:r>
            <a:r>
              <a:rPr lang="en-US" dirty="0"/>
              <a:t>Vakil </a:t>
            </a:r>
            <a:r>
              <a:rPr lang="en-US" dirty="0" smtClean="0"/>
              <a:t>MS3</a:t>
            </a:r>
            <a:endParaRPr lang="en-US" dirty="0"/>
          </a:p>
          <a:p>
            <a:r>
              <a:rPr lang="en-US" dirty="0"/>
              <a:t>MS3 </a:t>
            </a:r>
            <a:r>
              <a:rPr lang="en-US" dirty="0" smtClean="0"/>
              <a:t>Representative - Allison </a:t>
            </a:r>
            <a:r>
              <a:rPr lang="en-US" dirty="0"/>
              <a:t>Popovich </a:t>
            </a:r>
            <a:r>
              <a:rPr lang="en-US" dirty="0" smtClean="0"/>
              <a:t>MS3</a:t>
            </a:r>
            <a:endParaRPr lang="en-US" dirty="0"/>
          </a:p>
          <a:p>
            <a:r>
              <a:rPr lang="en-US" dirty="0"/>
              <a:t>MS4 </a:t>
            </a:r>
            <a:r>
              <a:rPr lang="en-US" dirty="0" smtClean="0"/>
              <a:t>Representative - MS4 </a:t>
            </a:r>
            <a:r>
              <a:rPr lang="en-US" dirty="0"/>
              <a:t>Representative-Mauli Dalal </a:t>
            </a:r>
            <a:r>
              <a:rPr lang="en-US" dirty="0" smtClean="0"/>
              <a:t>MS4</a:t>
            </a:r>
            <a:endParaRPr lang="en-US" dirty="0"/>
          </a:p>
          <a:p>
            <a:r>
              <a:rPr lang="en-US" dirty="0" smtClean="0"/>
              <a:t>MS4 Representative - Sarah </a:t>
            </a:r>
            <a:r>
              <a:rPr lang="en-US" dirty="0"/>
              <a:t>Ali </a:t>
            </a:r>
            <a:r>
              <a:rPr lang="en-US" dirty="0" smtClean="0"/>
              <a:t>MS4</a:t>
            </a:r>
            <a:endParaRPr lang="en-US" dirty="0"/>
          </a:p>
        </p:txBody>
      </p:sp>
      <p:pic>
        <p:nvPicPr>
          <p:cNvPr id="4098" name="Picture 2" descr="Image may contain: 4 people, people smiling, people standing, shoes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60" y="2194559"/>
            <a:ext cx="5321955" cy="399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19799" y="6171176"/>
            <a:ext cx="54996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Logan Yang, MS4, Leading the Halloween Carnival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62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Creative problem solving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u="sng" dirty="0" smtClean="0"/>
              <a:t>Use a TEAM APPROACH to </a:t>
            </a:r>
          </a:p>
          <a:p>
            <a:pPr marL="0" indent="0" algn="ctr">
              <a:buNone/>
            </a:pPr>
            <a:r>
              <a:rPr lang="en-US" b="1" u="sng" dirty="0" smtClean="0"/>
              <a:t>problem solving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Constantly look for:</a:t>
            </a:r>
          </a:p>
          <a:p>
            <a:pPr lvl="1"/>
            <a:r>
              <a:rPr lang="en-US" dirty="0" smtClean="0"/>
              <a:t>Areas for improvements</a:t>
            </a:r>
          </a:p>
          <a:p>
            <a:pPr lvl="1"/>
            <a:r>
              <a:rPr lang="en-US" dirty="0" smtClean="0"/>
              <a:t>Opportunities to streamline</a:t>
            </a:r>
          </a:p>
          <a:p>
            <a:pPr lvl="1"/>
            <a:r>
              <a:rPr lang="en-US" dirty="0" smtClean="0"/>
              <a:t>Feedback</a:t>
            </a:r>
          </a:p>
          <a:p>
            <a:pPr lvl="1"/>
            <a:r>
              <a:rPr lang="en-US" dirty="0" smtClean="0"/>
              <a:t>New ideas </a:t>
            </a:r>
          </a:p>
          <a:p>
            <a:endParaRPr lang="en-US" dirty="0"/>
          </a:p>
        </p:txBody>
      </p:sp>
      <p:pic>
        <p:nvPicPr>
          <p:cNvPr id="10242" name="Picture 2" descr="Image result for creative problem solvi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43" y="2193925"/>
            <a:ext cx="4024313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5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your 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Survey students to find out how they prefer to receive information about upcoming events or opportunities.</a:t>
            </a:r>
          </a:p>
          <a:p>
            <a:pPr lvl="1"/>
            <a:r>
              <a:rPr lang="en-US" dirty="0" smtClean="0"/>
              <a:t>Email</a:t>
            </a:r>
          </a:p>
          <a:p>
            <a:pPr lvl="1"/>
            <a:r>
              <a:rPr lang="en-US" dirty="0" smtClean="0"/>
              <a:t>Facebook</a:t>
            </a:r>
          </a:p>
          <a:p>
            <a:pPr lvl="1"/>
            <a:r>
              <a:rPr lang="en-US" dirty="0" smtClean="0"/>
              <a:t>Other?</a:t>
            </a:r>
          </a:p>
          <a:p>
            <a:pPr lvl="1"/>
            <a:endParaRPr lang="en-US" dirty="0"/>
          </a:p>
          <a:p>
            <a:r>
              <a:rPr lang="en-US" dirty="0" smtClean="0"/>
              <a:t>Word of mouth and student excitement are your BEST resources for advertising!</a:t>
            </a:r>
          </a:p>
          <a:p>
            <a:pPr lvl="1"/>
            <a:r>
              <a:rPr lang="en-US" dirty="0" smtClean="0"/>
              <a:t>Limited seating, exclusivity, and FOOD are the participation trifecta!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94" y="2193925"/>
            <a:ext cx="4058212" cy="4024313"/>
          </a:xfrm>
        </p:spPr>
      </p:pic>
    </p:spTree>
    <p:extLst>
      <p:ext uri="{BB962C8B-B14F-4D97-AF65-F5344CB8AC3E}">
        <p14:creationId xmlns:p14="http://schemas.microsoft.com/office/powerpoint/2010/main" val="178537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Gathering Feedback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747049"/>
          </a:xfrm>
        </p:spPr>
        <p:txBody>
          <a:bodyPr/>
          <a:lstStyle/>
          <a:p>
            <a:r>
              <a:rPr lang="en-US" dirty="0" smtClean="0"/>
              <a:t>We use survey monkey to collect information about events.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1410887"/>
            <a:ext cx="3800475" cy="2419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4054684"/>
            <a:ext cx="3771900" cy="2371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684" y="3181978"/>
            <a:ext cx="589597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227" y="642739"/>
            <a:ext cx="8610600" cy="1293028"/>
          </a:xfrm>
        </p:spPr>
        <p:txBody>
          <a:bodyPr/>
          <a:lstStyle/>
          <a:p>
            <a:r>
              <a:rPr lang="en-US" b="1" u="sng" dirty="0" smtClean="0"/>
              <a:t>CHANGE IS NECESSARY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7608" y="1935767"/>
            <a:ext cx="6668217" cy="2869147"/>
          </a:xfrm>
        </p:spPr>
        <p:txBody>
          <a:bodyPr/>
          <a:lstStyle/>
          <a:p>
            <a:r>
              <a:rPr lang="en-US" dirty="0" smtClean="0"/>
              <a:t>Embrace the chaos</a:t>
            </a:r>
          </a:p>
          <a:p>
            <a:r>
              <a:rPr lang="en-US" dirty="0" smtClean="0"/>
              <a:t>Be succession focused</a:t>
            </a:r>
          </a:p>
          <a:p>
            <a:pPr lvl="1"/>
            <a:r>
              <a:rPr lang="en-US" dirty="0" smtClean="0"/>
              <a:t>Your officers can’t stay forever</a:t>
            </a:r>
          </a:p>
          <a:p>
            <a:r>
              <a:rPr lang="en-US" dirty="0" smtClean="0"/>
              <a:t>Stay up on technology</a:t>
            </a:r>
          </a:p>
          <a:p>
            <a:r>
              <a:rPr lang="en-US" dirty="0" smtClean="0"/>
              <a:t>Students need to be determining areas for change or modification</a:t>
            </a:r>
          </a:p>
          <a:p>
            <a:r>
              <a:rPr lang="en-US" dirty="0" smtClean="0"/>
              <a:t>Stay open to possibilities</a:t>
            </a:r>
          </a:p>
          <a:p>
            <a:endParaRPr lang="en-US" dirty="0"/>
          </a:p>
        </p:txBody>
      </p:sp>
      <p:pic>
        <p:nvPicPr>
          <p:cNvPr id="13314" name="Picture 2" descr="Image result for chan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2" y="2956149"/>
            <a:ext cx="4460460" cy="377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439" y="4906697"/>
            <a:ext cx="5871622" cy="182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2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Discuss </a:t>
            </a:r>
            <a:r>
              <a:rPr lang="en-US" dirty="0"/>
              <a:t>our best practices for setting up and structuring an FMIG.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Identify </a:t>
            </a:r>
            <a:r>
              <a:rPr lang="en-US" dirty="0"/>
              <a:t>key features for successful student officer engagement.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Explain </a:t>
            </a:r>
            <a:r>
              <a:rPr lang="en-US" dirty="0"/>
              <a:t>how to grow and evaluate your FMIG.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266" name="Picture 2" descr="Image result for objecti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03" y="3419474"/>
            <a:ext cx="47625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3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24465" y="3476605"/>
            <a:ext cx="10130516" cy="999067"/>
          </a:xfrm>
        </p:spPr>
        <p:txBody>
          <a:bodyPr/>
          <a:lstStyle/>
          <a:p>
            <a:pPr algn="ctr"/>
            <a:r>
              <a:rPr lang="en-US" dirty="0" smtClean="0"/>
              <a:t>For more information or tips, feel free to reach out to Shannon Samuelson - sosamuel@utmb.edu.</a:t>
            </a:r>
            <a:endParaRPr lang="en-US" dirty="0"/>
          </a:p>
        </p:txBody>
      </p:sp>
      <p:pic>
        <p:nvPicPr>
          <p:cNvPr id="14340" name="Picture 4" descr="Image result for Thank 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66" y="400370"/>
            <a:ext cx="5780717" cy="324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Image result for Questions com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65" y="326908"/>
            <a:ext cx="5780717" cy="333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Image result for utmb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04174" cy="133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5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our FMIG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955964" y="2194559"/>
            <a:ext cx="10550236" cy="2244437"/>
          </a:xfrm>
        </p:spPr>
        <p:txBody>
          <a:bodyPr numCol="2">
            <a:normAutofit fontScale="77500" lnSpcReduction="20000"/>
          </a:bodyPr>
          <a:lstStyle/>
          <a:p>
            <a:r>
              <a:rPr lang="en-US" dirty="0" smtClean="0"/>
              <a:t>President - Edward </a:t>
            </a:r>
            <a:r>
              <a:rPr lang="en-US" dirty="0"/>
              <a:t>Strecker MS4</a:t>
            </a:r>
          </a:p>
          <a:p>
            <a:r>
              <a:rPr lang="en-US" dirty="0"/>
              <a:t>Vice </a:t>
            </a:r>
            <a:r>
              <a:rPr lang="en-US" dirty="0" smtClean="0"/>
              <a:t>President - </a:t>
            </a:r>
            <a:r>
              <a:rPr lang="en-US" dirty="0"/>
              <a:t>Logan Yang MS4</a:t>
            </a:r>
          </a:p>
          <a:p>
            <a:r>
              <a:rPr lang="en-US" dirty="0"/>
              <a:t>Recruitment Coord. </a:t>
            </a:r>
            <a:r>
              <a:rPr lang="en-US" dirty="0" smtClean="0"/>
              <a:t>- Suzy </a:t>
            </a:r>
            <a:r>
              <a:rPr lang="en-US" dirty="0"/>
              <a:t>Warden MS4</a:t>
            </a:r>
          </a:p>
          <a:p>
            <a:r>
              <a:rPr lang="en-US" dirty="0"/>
              <a:t>AAFP Coord. - Allison Smith MS4</a:t>
            </a:r>
          </a:p>
          <a:p>
            <a:r>
              <a:rPr lang="en-US" dirty="0"/>
              <a:t>PCP @ PCP Coord. - Bistees George MS2</a:t>
            </a:r>
          </a:p>
          <a:p>
            <a:r>
              <a:rPr lang="en-US" dirty="0"/>
              <a:t>PCP Lite at the PCP Coord</a:t>
            </a:r>
            <a:r>
              <a:rPr lang="en-US" dirty="0" smtClean="0"/>
              <a:t>. - Jose </a:t>
            </a:r>
            <a:r>
              <a:rPr lang="en-US" dirty="0"/>
              <a:t>Alex Reyes MS2</a:t>
            </a:r>
          </a:p>
          <a:p>
            <a:r>
              <a:rPr lang="en-US" dirty="0"/>
              <a:t>Community Service Coord</a:t>
            </a:r>
            <a:r>
              <a:rPr lang="en-US" dirty="0" smtClean="0"/>
              <a:t>. - Lisa </a:t>
            </a:r>
            <a:r>
              <a:rPr lang="en-US" dirty="0"/>
              <a:t>Yi Liang MS4</a:t>
            </a:r>
          </a:p>
          <a:p>
            <a:r>
              <a:rPr lang="en-US" dirty="0"/>
              <a:t>MS2 </a:t>
            </a:r>
            <a:r>
              <a:rPr lang="en-US" dirty="0" smtClean="0"/>
              <a:t>Representative - Alexander </a:t>
            </a:r>
            <a:r>
              <a:rPr lang="en-US" dirty="0"/>
              <a:t>Cantu MS2</a:t>
            </a:r>
          </a:p>
          <a:p>
            <a:r>
              <a:rPr lang="en-US" dirty="0"/>
              <a:t>MS2 </a:t>
            </a:r>
            <a:r>
              <a:rPr lang="en-US" dirty="0" smtClean="0"/>
              <a:t>Representative - Jake </a:t>
            </a:r>
            <a:r>
              <a:rPr lang="en-US" dirty="0"/>
              <a:t>Brozek MS2</a:t>
            </a:r>
          </a:p>
          <a:p>
            <a:r>
              <a:rPr lang="en-US" dirty="0"/>
              <a:t>MS3 </a:t>
            </a:r>
            <a:r>
              <a:rPr lang="en-US" dirty="0" smtClean="0"/>
              <a:t>Representative - Haris </a:t>
            </a:r>
            <a:r>
              <a:rPr lang="en-US" dirty="0"/>
              <a:t>Vakil MS3</a:t>
            </a:r>
          </a:p>
          <a:p>
            <a:r>
              <a:rPr lang="en-US" dirty="0"/>
              <a:t>MS3 </a:t>
            </a:r>
            <a:r>
              <a:rPr lang="en-US" dirty="0" smtClean="0"/>
              <a:t>Representative - Allison </a:t>
            </a:r>
            <a:r>
              <a:rPr lang="en-US" dirty="0"/>
              <a:t>Popovich MS3</a:t>
            </a:r>
          </a:p>
          <a:p>
            <a:r>
              <a:rPr lang="en-US" dirty="0"/>
              <a:t>MS4 </a:t>
            </a:r>
            <a:r>
              <a:rPr lang="en-US" dirty="0" smtClean="0"/>
              <a:t>Representative - Mauli </a:t>
            </a:r>
            <a:r>
              <a:rPr lang="en-US" dirty="0"/>
              <a:t>Dalal MS4</a:t>
            </a:r>
          </a:p>
          <a:p>
            <a:r>
              <a:rPr lang="en-US" dirty="0"/>
              <a:t>MS4 </a:t>
            </a:r>
            <a:r>
              <a:rPr lang="en-US" dirty="0" smtClean="0"/>
              <a:t>Representative -</a:t>
            </a:r>
            <a:r>
              <a:rPr lang="en-US" dirty="0"/>
              <a:t>Sarah Ali MS4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 t="23820" r="7279" b="46482"/>
          <a:stretch/>
        </p:blipFill>
        <p:spPr>
          <a:xfrm>
            <a:off x="1571105" y="4576154"/>
            <a:ext cx="8736678" cy="20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Doing something right…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36498" y="2194560"/>
            <a:ext cx="8469702" cy="4024125"/>
          </a:xfrm>
        </p:spPr>
        <p:txBody>
          <a:bodyPr/>
          <a:lstStyle/>
          <a:p>
            <a:r>
              <a:rPr lang="en-US" dirty="0" smtClean="0"/>
              <a:t>Best FMIG in Texas – 1</a:t>
            </a:r>
            <a:r>
              <a:rPr lang="en-US" baseline="30000" dirty="0" smtClean="0"/>
              <a:t>st</a:t>
            </a:r>
            <a:r>
              <a:rPr lang="en-US" dirty="0" smtClean="0"/>
              <a:t> place – 2017 – Texas Academy of Family Physicians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Best FMIG in Texas – 2</a:t>
            </a:r>
            <a:r>
              <a:rPr lang="en-US" baseline="30000" dirty="0" smtClean="0"/>
              <a:t>nd</a:t>
            </a:r>
            <a:r>
              <a:rPr lang="en-US" dirty="0" smtClean="0"/>
              <a:t> place – 2018 – </a:t>
            </a:r>
            <a:r>
              <a:rPr lang="en-US" dirty="0"/>
              <a:t>Texas Academy of Family </a:t>
            </a:r>
            <a:r>
              <a:rPr lang="en-US" dirty="0" smtClean="0"/>
              <a:t>Physicians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Well attended procedure workshops and events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Averaging 15-20 students per year matching in Family Medicine</a:t>
            </a:r>
          </a:p>
          <a:p>
            <a:endParaRPr lang="en-US" dirty="0"/>
          </a:p>
        </p:txBody>
      </p:sp>
      <p:pic>
        <p:nvPicPr>
          <p:cNvPr id="12290" name="Picture 2" descr="Image result for #1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88" y="1478569"/>
            <a:ext cx="1604512" cy="160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#1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298" name="Picture 10" descr="Image result for #2 medal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233" y="3083081"/>
            <a:ext cx="819211" cy="128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43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Procedures workshop</a:t>
            </a:r>
            <a:endParaRPr lang="en-US" dirty="0"/>
          </a:p>
        </p:txBody>
      </p:sp>
      <p:pic>
        <p:nvPicPr>
          <p:cNvPr id="4" name="5WFRHbbk1r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16416" y="2251494"/>
            <a:ext cx="6104466" cy="409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Setting up Your Family Medicine interest group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REINVISIONING or REENGAGING….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149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FMIG OFFICER Retreat!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013" y="2345486"/>
            <a:ext cx="5848350" cy="3219450"/>
          </a:xfrm>
          <a:prstGeom prst="rect">
            <a:avLst/>
          </a:prstGeom>
        </p:spPr>
      </p:pic>
      <p:pic>
        <p:nvPicPr>
          <p:cNvPr id="1026" name="Picture 2" descr="Image may contain: 6 people, people smiling, people sitting, people eating, table, indoor and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34" y="1410887"/>
            <a:ext cx="3688930" cy="276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may contain: 5 people, people smiling, people eating, people sitting, table, food and indo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99" y="3588589"/>
            <a:ext cx="3605961" cy="27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9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One:  Create a vision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102851" y="2846943"/>
            <a:ext cx="32954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D2129"/>
                </a:solidFill>
                <a:latin typeface="Helvetica" panose="020B0604020202020204" pitchFamily="34" charset="0"/>
              </a:rPr>
              <a:t>“Family </a:t>
            </a:r>
            <a:r>
              <a:rPr lang="en-US" dirty="0">
                <a:solidFill>
                  <a:srgbClr val="1D2129"/>
                </a:solidFill>
                <a:latin typeface="Helvetica" panose="020B0604020202020204" pitchFamily="34" charset="0"/>
              </a:rPr>
              <a:t>Medicine Interest Group (FMIG) is an active and engaged student group that shares the </a:t>
            </a:r>
            <a:r>
              <a:rPr lang="en-US" dirty="0" smtClean="0">
                <a:solidFill>
                  <a:srgbClr val="1D2129"/>
                </a:solidFill>
                <a:latin typeface="Helvetica" panose="020B0604020202020204" pitchFamily="34" charset="0"/>
              </a:rPr>
              <a:t>passion and </a:t>
            </a:r>
            <a:r>
              <a:rPr lang="en-US" dirty="0">
                <a:solidFill>
                  <a:srgbClr val="1D2129"/>
                </a:solidFill>
                <a:latin typeface="Helvetica" panose="020B0604020202020204" pitchFamily="34" charset="0"/>
              </a:rPr>
              <a:t>fulfillment of FM, provides resources for students, professional skill development, and opportunities for service</a:t>
            </a:r>
            <a:r>
              <a:rPr lang="en-US" dirty="0" smtClean="0">
                <a:solidFill>
                  <a:srgbClr val="1D2129"/>
                </a:solidFill>
                <a:latin typeface="Helvetica" panose="020B0604020202020204" pitchFamily="34" charset="0"/>
              </a:rPr>
              <a:t>.”</a:t>
            </a:r>
            <a:endParaRPr lang="en-US" dirty="0"/>
          </a:p>
        </p:txBody>
      </p:sp>
      <p:pic>
        <p:nvPicPr>
          <p:cNvPr id="2050" name="Picture 2" descr="Image result for Create a visio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64" y="2152351"/>
            <a:ext cx="6328034" cy="356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0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Step 2:  Strategic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4377906" cy="4024125"/>
          </a:xfrm>
        </p:spPr>
        <p:txBody>
          <a:bodyPr/>
          <a:lstStyle/>
          <a:p>
            <a:r>
              <a:rPr lang="en-US" dirty="0" smtClean="0"/>
              <a:t>What are the specific needs for your institution?</a:t>
            </a:r>
          </a:p>
          <a:p>
            <a:r>
              <a:rPr lang="en-US" dirty="0" smtClean="0"/>
              <a:t>What are your resources?</a:t>
            </a:r>
          </a:p>
          <a:p>
            <a:r>
              <a:rPr lang="en-US" dirty="0" smtClean="0"/>
              <a:t>How do you measure your progress or success?</a:t>
            </a:r>
            <a:endParaRPr lang="en-US" dirty="0"/>
          </a:p>
        </p:txBody>
      </p:sp>
      <p:pic>
        <p:nvPicPr>
          <p:cNvPr id="3074" name="Picture 2" descr="Image result for needs assess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843" y="2317690"/>
            <a:ext cx="61722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8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229</TotalTime>
  <Words>715</Words>
  <Application>Microsoft Macintosh PowerPoint</Application>
  <PresentationFormat>Widescreen</PresentationFormat>
  <Paragraphs>120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Helvetica</vt:lpstr>
      <vt:lpstr>Vapor Trail</vt:lpstr>
      <vt:lpstr>FMIG – Structure Equals Success</vt:lpstr>
      <vt:lpstr>Objectives</vt:lpstr>
      <vt:lpstr>Meet our FMIG</vt:lpstr>
      <vt:lpstr>Doing something right…</vt:lpstr>
      <vt:lpstr>Procedures workshop</vt:lpstr>
      <vt:lpstr>Setting up Your Family Medicine interest group</vt:lpstr>
      <vt:lpstr>FMIG OFFICER Retreat!</vt:lpstr>
      <vt:lpstr>Step One:  Create a vision</vt:lpstr>
      <vt:lpstr> Step 2:  Strategic Planning</vt:lpstr>
      <vt:lpstr>TIPS ON Assisting with Logistics </vt:lpstr>
      <vt:lpstr>TIPS ON Assisting with Logistics</vt:lpstr>
      <vt:lpstr>TIPS ON Assisting with Logistics</vt:lpstr>
      <vt:lpstr>Cutting cost $</vt:lpstr>
      <vt:lpstr>Student/OFFICER Engagement</vt:lpstr>
      <vt:lpstr>Division of responsibility</vt:lpstr>
      <vt:lpstr>Creative problem solving</vt:lpstr>
      <vt:lpstr>Expanding your reach</vt:lpstr>
      <vt:lpstr>Gathering Feedback</vt:lpstr>
      <vt:lpstr>CHANGE IS NECESSARY</vt:lpstr>
      <vt:lpstr>PowerPoint Presentation</vt:lpstr>
    </vt:vector>
  </TitlesOfParts>
  <Company>University of Texas Medical Branch - Galveston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FMIG – Structure Equals Success</dc:title>
  <dc:creator>Samuelson, Shannon O.</dc:creator>
  <cp:lastModifiedBy>Microsoft Office User</cp:lastModifiedBy>
  <cp:revision>17</cp:revision>
  <dcterms:created xsi:type="dcterms:W3CDTF">2019-01-25T19:05:37Z</dcterms:created>
  <dcterms:modified xsi:type="dcterms:W3CDTF">2019-02-06T17:28:29Z</dcterms:modified>
</cp:coreProperties>
</file>