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4.xml" ContentType="application/vnd.openxmlformats-officedocument.presentationml.tags+xml"/>
  <Override PartName="/ppt/notesSlides/notesSlide25.xml" ContentType="application/vnd.openxmlformats-officedocument.presentationml.notesSlide+xml"/>
  <Override PartName="/ppt/tags/tag5.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Lst>
  <p:notesMasterIdLst>
    <p:notesMasterId r:id="rId37"/>
  </p:notesMasterIdLst>
  <p:handoutMasterIdLst>
    <p:handoutMasterId r:id="rId38"/>
  </p:handoutMasterIdLst>
  <p:sldIdLst>
    <p:sldId id="476" r:id="rId2"/>
    <p:sldId id="477" r:id="rId3"/>
    <p:sldId id="478" r:id="rId4"/>
    <p:sldId id="507" r:id="rId5"/>
    <p:sldId id="469" r:id="rId6"/>
    <p:sldId id="504" r:id="rId7"/>
    <p:sldId id="505" r:id="rId8"/>
    <p:sldId id="509" r:id="rId9"/>
    <p:sldId id="480" r:id="rId10"/>
    <p:sldId id="512" r:id="rId11"/>
    <p:sldId id="511" r:id="rId12"/>
    <p:sldId id="500" r:id="rId13"/>
    <p:sldId id="510" r:id="rId14"/>
    <p:sldId id="502" r:id="rId15"/>
    <p:sldId id="503" r:id="rId16"/>
    <p:sldId id="402" r:id="rId17"/>
    <p:sldId id="484" r:id="rId18"/>
    <p:sldId id="481" r:id="rId19"/>
    <p:sldId id="485" r:id="rId20"/>
    <p:sldId id="486" r:id="rId21"/>
    <p:sldId id="488" r:id="rId22"/>
    <p:sldId id="490" r:id="rId23"/>
    <p:sldId id="491" r:id="rId24"/>
    <p:sldId id="492" r:id="rId25"/>
    <p:sldId id="493" r:id="rId26"/>
    <p:sldId id="514" r:id="rId27"/>
    <p:sldId id="513" r:id="rId28"/>
    <p:sldId id="515" r:id="rId29"/>
    <p:sldId id="496" r:id="rId30"/>
    <p:sldId id="483" r:id="rId31"/>
    <p:sldId id="487" r:id="rId32"/>
    <p:sldId id="489" r:id="rId33"/>
    <p:sldId id="479" r:id="rId34"/>
    <p:sldId id="495" r:id="rId35"/>
    <p:sldId id="506" r:id="rId36"/>
  </p:sldIdLst>
  <p:sldSz cx="9144000" cy="6858000" type="screen4x3"/>
  <p:notesSz cx="7010400" cy="9296400"/>
  <p:custDataLst>
    <p:tags r:id="rId39"/>
  </p:custData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ＭＳ Ｐゴシック" charset="-128"/>
        <a:cs typeface="+mn-cs"/>
      </a:defRPr>
    </a:lvl5pPr>
    <a:lvl6pPr marL="2286000" algn="l" defTabSz="914400" rtl="0" eaLnBrk="1" latinLnBrk="0" hangingPunct="1">
      <a:defRPr sz="2400" kern="1200">
        <a:solidFill>
          <a:schemeClr val="tx1"/>
        </a:solidFill>
        <a:latin typeface="Times New Roman" pitchFamily="18" charset="0"/>
        <a:ea typeface="ＭＳ Ｐゴシック" charset="-128"/>
        <a:cs typeface="+mn-cs"/>
      </a:defRPr>
    </a:lvl6pPr>
    <a:lvl7pPr marL="2743200" algn="l" defTabSz="914400" rtl="0" eaLnBrk="1" latinLnBrk="0" hangingPunct="1">
      <a:defRPr sz="2400" kern="1200">
        <a:solidFill>
          <a:schemeClr val="tx1"/>
        </a:solidFill>
        <a:latin typeface="Times New Roman" pitchFamily="18" charset="0"/>
        <a:ea typeface="ＭＳ Ｐゴシック" charset="-128"/>
        <a:cs typeface="+mn-cs"/>
      </a:defRPr>
    </a:lvl7pPr>
    <a:lvl8pPr marL="3200400" algn="l" defTabSz="914400" rtl="0" eaLnBrk="1" latinLnBrk="0" hangingPunct="1">
      <a:defRPr sz="2400" kern="1200">
        <a:solidFill>
          <a:schemeClr val="tx1"/>
        </a:solidFill>
        <a:latin typeface="Times New Roman" pitchFamily="18" charset="0"/>
        <a:ea typeface="ＭＳ Ｐゴシック" charset="-128"/>
        <a:cs typeface="+mn-cs"/>
      </a:defRPr>
    </a:lvl8pPr>
    <a:lvl9pPr marL="3657600" algn="l" defTabSz="914400" rtl="0" eaLnBrk="1" latinLnBrk="0" hangingPunct="1">
      <a:defRPr sz="2400" kern="1200">
        <a:solidFill>
          <a:schemeClr val="tx1"/>
        </a:solidFill>
        <a:latin typeface="Times New Roman" pitchFamily="18" charset="0"/>
        <a:ea typeface="ＭＳ Ｐゴシック"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FFFF"/>
    <a:srgbClr val="CCFF66"/>
    <a:srgbClr val="99FF66"/>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697" autoAdjust="0"/>
  </p:normalViewPr>
  <p:slideViewPr>
    <p:cSldViewPr>
      <p:cViewPr varScale="1">
        <p:scale>
          <a:sx n="89" d="100"/>
          <a:sy n="89" d="100"/>
        </p:scale>
        <p:origin x="-162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7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Our Residents’ Ratings</a:t>
            </a:r>
          </a:p>
        </c:rich>
      </c:tx>
      <c:overlay val="0"/>
      <c:spPr>
        <a:noFill/>
        <a:ln>
          <a:noFill/>
        </a:ln>
        <a:effectLst/>
      </c:spPr>
    </c:title>
    <c:autoTitleDeleted val="0"/>
    <c:plotArea>
      <c:layout/>
      <c:barChart>
        <c:barDir val="col"/>
        <c:grouping val="clustered"/>
        <c:varyColors val="0"/>
        <c:ser>
          <c:idx val="0"/>
          <c:order val="0"/>
          <c:tx>
            <c:strRef>
              <c:f>Sheet1!$B$1</c:f>
              <c:strCache>
                <c:ptCount val="1"/>
                <c:pt idx="0">
                  <c:v>Pre-Didactic (N=22)</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Sheet1!$A$2:$A$3</c:f>
              <c:strCache>
                <c:ptCount val="2"/>
                <c:pt idx="0">
                  <c:v>How IMPORTANT is it to be skilled in M.I.?</c:v>
                </c:pt>
                <c:pt idx="1">
                  <c:v>How CONFIDENT are you in your M.I. skills?</c:v>
                </c:pt>
              </c:strCache>
            </c:strRef>
          </c:cat>
          <c:val>
            <c:numRef>
              <c:f>Sheet1!$B$2:$B$3</c:f>
              <c:numCache>
                <c:formatCode>General</c:formatCode>
                <c:ptCount val="2"/>
                <c:pt idx="0">
                  <c:v>8.64</c:v>
                </c:pt>
                <c:pt idx="1">
                  <c:v>4.05</c:v>
                </c:pt>
              </c:numCache>
            </c:numRef>
          </c:val>
          <c:extLst xmlns:c16r2="http://schemas.microsoft.com/office/drawing/2015/06/chart">
            <c:ext xmlns:c16="http://schemas.microsoft.com/office/drawing/2014/chart" uri="{C3380CC4-5D6E-409C-BE32-E72D297353CC}">
              <c16:uniqueId val="{00000000-9E36-2643-9F1D-3E1017524F07}"/>
            </c:ext>
          </c:extLst>
        </c:ser>
        <c:ser>
          <c:idx val="1"/>
          <c:order val="1"/>
          <c:tx>
            <c:strRef>
              <c:f>Sheet1!$C$1</c:f>
              <c:strCache>
                <c:ptCount val="1"/>
                <c:pt idx="0">
                  <c:v>Post-Didactic (N=22)</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Sheet1!$A$2:$A$3</c:f>
              <c:strCache>
                <c:ptCount val="2"/>
                <c:pt idx="0">
                  <c:v>How IMPORTANT is it to be skilled in M.I.?</c:v>
                </c:pt>
                <c:pt idx="1">
                  <c:v>How CONFIDENT are you in your M.I. skills?</c:v>
                </c:pt>
              </c:strCache>
            </c:strRef>
          </c:cat>
          <c:val>
            <c:numRef>
              <c:f>Sheet1!$C$2:$C$3</c:f>
              <c:numCache>
                <c:formatCode>General</c:formatCode>
                <c:ptCount val="2"/>
                <c:pt idx="0">
                  <c:v>9.18</c:v>
                </c:pt>
                <c:pt idx="1">
                  <c:v>5.66</c:v>
                </c:pt>
              </c:numCache>
            </c:numRef>
          </c:val>
          <c:extLst xmlns:c16r2="http://schemas.microsoft.com/office/drawing/2015/06/chart">
            <c:ext xmlns:c16="http://schemas.microsoft.com/office/drawing/2014/chart" uri="{C3380CC4-5D6E-409C-BE32-E72D297353CC}">
              <c16:uniqueId val="{00000001-9E36-2643-9F1D-3E1017524F07}"/>
            </c:ext>
          </c:extLst>
        </c:ser>
        <c:ser>
          <c:idx val="2"/>
          <c:order val="2"/>
          <c:tx>
            <c:strRef>
              <c:f>Sheet1!$D$1</c:f>
              <c:strCache>
                <c:ptCount val="1"/>
                <c:pt idx="0">
                  <c:v>Pre-Practice (N=23)</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Sheet1!$A$2:$A$3</c:f>
              <c:strCache>
                <c:ptCount val="2"/>
                <c:pt idx="0">
                  <c:v>How IMPORTANT is it to be skilled in M.I.?</c:v>
                </c:pt>
                <c:pt idx="1">
                  <c:v>How CONFIDENT are you in your M.I. skills?</c:v>
                </c:pt>
              </c:strCache>
            </c:strRef>
          </c:cat>
          <c:val>
            <c:numRef>
              <c:f>Sheet1!$D$2:$D$3</c:f>
              <c:numCache>
                <c:formatCode>General</c:formatCode>
                <c:ptCount val="2"/>
                <c:pt idx="0">
                  <c:v>9.09</c:v>
                </c:pt>
                <c:pt idx="1">
                  <c:v>4.91</c:v>
                </c:pt>
              </c:numCache>
            </c:numRef>
          </c:val>
          <c:extLst xmlns:c16r2="http://schemas.microsoft.com/office/drawing/2015/06/chart">
            <c:ext xmlns:c16="http://schemas.microsoft.com/office/drawing/2014/chart" uri="{C3380CC4-5D6E-409C-BE32-E72D297353CC}">
              <c16:uniqueId val="{00000003-9E36-2643-9F1D-3E1017524F07}"/>
            </c:ext>
          </c:extLst>
        </c:ser>
        <c:ser>
          <c:idx val="3"/>
          <c:order val="3"/>
          <c:tx>
            <c:strRef>
              <c:f>Sheet1!$E$1</c:f>
              <c:strCache>
                <c:ptCount val="1"/>
                <c:pt idx="0">
                  <c:v>Post-Practice (N=23)</c:v>
                </c:pt>
              </c:strCache>
            </c:strRef>
          </c:tx>
          <c:spPr>
            <a:solidFill>
              <a:schemeClr val="accent4">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Sheet1!$A$2:$A$3</c:f>
              <c:strCache>
                <c:ptCount val="2"/>
                <c:pt idx="0">
                  <c:v>How IMPORTANT is it to be skilled in M.I.?</c:v>
                </c:pt>
                <c:pt idx="1">
                  <c:v>How CONFIDENT are you in your M.I. skills?</c:v>
                </c:pt>
              </c:strCache>
            </c:strRef>
          </c:cat>
          <c:val>
            <c:numRef>
              <c:f>Sheet1!$E$2:$E$3</c:f>
              <c:numCache>
                <c:formatCode>General</c:formatCode>
                <c:ptCount val="2"/>
                <c:pt idx="0">
                  <c:v>9.1999999999999993</c:v>
                </c:pt>
                <c:pt idx="1">
                  <c:v>6.76</c:v>
                </c:pt>
              </c:numCache>
            </c:numRef>
          </c:val>
          <c:extLst xmlns:c16r2="http://schemas.microsoft.com/office/drawing/2015/06/chart">
            <c:ext xmlns:c16="http://schemas.microsoft.com/office/drawing/2014/chart" uri="{C3380CC4-5D6E-409C-BE32-E72D297353CC}">
              <c16:uniqueId val="{00000004-9E36-2643-9F1D-3E1017524F07}"/>
            </c:ext>
          </c:extLst>
        </c:ser>
        <c:dLbls>
          <c:dLblPos val="inEnd"/>
          <c:showLegendKey val="0"/>
          <c:showVal val="1"/>
          <c:showCatName val="0"/>
          <c:showSerName val="0"/>
          <c:showPercent val="0"/>
          <c:showBubbleSize val="0"/>
        </c:dLbls>
        <c:gapWidth val="65"/>
        <c:axId val="73785728"/>
        <c:axId val="73787264"/>
      </c:barChart>
      <c:catAx>
        <c:axId val="7378572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73787264"/>
        <c:crosses val="autoZero"/>
        <c:auto val="1"/>
        <c:lblAlgn val="ctr"/>
        <c:lblOffset val="100"/>
        <c:noMultiLvlLbl val="0"/>
      </c:catAx>
      <c:valAx>
        <c:axId val="7378726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73785728"/>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Arial" charset="0"/>
                <a:ea typeface="+mn-ea"/>
              </a:defRPr>
            </a:lvl1pPr>
          </a:lstStyle>
          <a:p>
            <a:pPr>
              <a:defRPr/>
            </a:pPr>
            <a:endParaRPr lang="en-US"/>
          </a:p>
        </p:txBody>
      </p:sp>
      <p:sp>
        <p:nvSpPr>
          <p:cNvPr id="97283"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charset="0"/>
                <a:ea typeface="+mn-ea"/>
              </a:defRPr>
            </a:lvl1pPr>
          </a:lstStyle>
          <a:p>
            <a:pPr>
              <a:defRPr/>
            </a:pPr>
            <a:endParaRPr lang="en-US"/>
          </a:p>
        </p:txBody>
      </p:sp>
      <p:sp>
        <p:nvSpPr>
          <p:cNvPr id="97284"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Arial" charset="0"/>
                <a:ea typeface="+mn-ea"/>
              </a:defRPr>
            </a:lvl1pPr>
          </a:lstStyle>
          <a:p>
            <a:pPr>
              <a:defRPr/>
            </a:pPr>
            <a:endParaRPr lang="en-US"/>
          </a:p>
        </p:txBody>
      </p:sp>
      <p:sp>
        <p:nvSpPr>
          <p:cNvPr id="97285"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atin typeface="Arial" pitchFamily="34" charset="0"/>
              </a:defRPr>
            </a:lvl1pPr>
          </a:lstStyle>
          <a:p>
            <a:fld id="{44119EC8-2333-4D7F-A7EE-2EB9033E78E3}" type="slidenum">
              <a:rPr lang="en-US"/>
              <a:pPr/>
              <a:t>‹#›</a:t>
            </a:fld>
            <a:endParaRPr lang="en-US"/>
          </a:p>
        </p:txBody>
      </p:sp>
    </p:spTree>
    <p:extLst>
      <p:ext uri="{BB962C8B-B14F-4D97-AF65-F5344CB8AC3E}">
        <p14:creationId xmlns:p14="http://schemas.microsoft.com/office/powerpoint/2010/main" val="530424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Arial" charset="0"/>
                <a:ea typeface="+mn-ea"/>
              </a:defRPr>
            </a:lvl1pPr>
          </a:lstStyle>
          <a:p>
            <a:pPr>
              <a:defRPr/>
            </a:pPr>
            <a:endParaRPr lang="en-US"/>
          </a:p>
        </p:txBody>
      </p:sp>
      <p:sp>
        <p:nvSpPr>
          <p:cNvPr id="4099"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charset="0"/>
                <a:ea typeface="+mn-ea"/>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Arial" charset="0"/>
                <a:ea typeface="+mn-ea"/>
              </a:defRPr>
            </a:lvl1pPr>
          </a:lstStyle>
          <a:p>
            <a:pPr>
              <a:defRPr/>
            </a:pPr>
            <a:endParaRPr lang="en-US"/>
          </a:p>
        </p:txBody>
      </p:sp>
      <p:sp>
        <p:nvSpPr>
          <p:cNvPr id="4103"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atin typeface="Arial" pitchFamily="34" charset="0"/>
              </a:defRPr>
            </a:lvl1pPr>
          </a:lstStyle>
          <a:p>
            <a:fld id="{3FB15AA3-0F21-4054-96DA-01A75B77E369}" type="slidenum">
              <a:rPr lang="en-US"/>
              <a:pPr/>
              <a:t>‹#›</a:t>
            </a:fld>
            <a:endParaRPr lang="en-US"/>
          </a:p>
        </p:txBody>
      </p:sp>
    </p:spTree>
    <p:extLst>
      <p:ext uri="{BB962C8B-B14F-4D97-AF65-F5344CB8AC3E}">
        <p14:creationId xmlns:p14="http://schemas.microsoft.com/office/powerpoint/2010/main" val="20390098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
            </a:r>
            <a:r>
              <a:rPr lang="en-US" baseline="0" dirty="0" smtClean="0"/>
              <a:t> and T</a:t>
            </a:r>
            <a:endParaRPr lang="en-US" dirty="0"/>
          </a:p>
        </p:txBody>
      </p:sp>
      <p:sp>
        <p:nvSpPr>
          <p:cNvPr id="4" name="Slide Number Placeholder 3"/>
          <p:cNvSpPr>
            <a:spLocks noGrp="1"/>
          </p:cNvSpPr>
          <p:nvPr>
            <p:ph type="sldNum" sz="quarter" idx="10"/>
          </p:nvPr>
        </p:nvSpPr>
        <p:spPr/>
        <p:txBody>
          <a:bodyPr/>
          <a:lstStyle/>
          <a:p>
            <a:fld id="{3FB15AA3-0F21-4054-96DA-01A75B77E369}" type="slidenum">
              <a:rPr lang="en-US" smtClean="0"/>
              <a:pPr/>
              <a:t>1</a:t>
            </a:fld>
            <a:endParaRPr lang="en-US"/>
          </a:p>
        </p:txBody>
      </p:sp>
    </p:spTree>
    <p:extLst>
      <p:ext uri="{BB962C8B-B14F-4D97-AF65-F5344CB8AC3E}">
        <p14:creationId xmlns:p14="http://schemas.microsoft.com/office/powerpoint/2010/main" val="1973166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Ted</a:t>
            </a:r>
          </a:p>
          <a:p>
            <a:endParaRPr lang="en-US" dirty="0"/>
          </a:p>
          <a:p>
            <a:r>
              <a:rPr lang="en-US" dirty="0"/>
              <a:t>They</a:t>
            </a:r>
            <a:r>
              <a:rPr lang="en-US" baseline="0" dirty="0"/>
              <a:t> get the spirit of it when we ask them what it feels like when their preceptor tells them they just need to get faster doing notes. </a:t>
            </a:r>
          </a:p>
          <a:p>
            <a:endParaRPr lang="en-US" baseline="0" dirty="0"/>
          </a:p>
          <a:p>
            <a:r>
              <a:rPr lang="en-US" baseline="0" dirty="0"/>
              <a:t>They have the hardest time understanding that intervention is useful at the </a:t>
            </a:r>
            <a:r>
              <a:rPr lang="en-US" baseline="0" dirty="0" err="1"/>
              <a:t>Precontemplative</a:t>
            </a:r>
            <a:r>
              <a:rPr lang="en-US" baseline="0" dirty="0"/>
              <a:t> stage. </a:t>
            </a:r>
            <a:endParaRPr lang="en-US" dirty="0"/>
          </a:p>
        </p:txBody>
      </p:sp>
      <p:sp>
        <p:nvSpPr>
          <p:cNvPr id="4" name="Slide Number Placeholder 3"/>
          <p:cNvSpPr>
            <a:spLocks noGrp="1"/>
          </p:cNvSpPr>
          <p:nvPr>
            <p:ph type="sldNum" sz="quarter" idx="10"/>
          </p:nvPr>
        </p:nvSpPr>
        <p:spPr/>
        <p:txBody>
          <a:bodyPr/>
          <a:lstStyle/>
          <a:p>
            <a:fld id="{3FB15AA3-0F21-4054-96DA-01A75B77E369}" type="slidenum">
              <a:rPr lang="en-US" smtClean="0"/>
              <a:pPr/>
              <a:t>11</a:t>
            </a:fld>
            <a:endParaRPr lang="en-US"/>
          </a:p>
        </p:txBody>
      </p:sp>
    </p:spTree>
    <p:extLst>
      <p:ext uri="{BB962C8B-B14F-4D97-AF65-F5344CB8AC3E}">
        <p14:creationId xmlns:p14="http://schemas.microsoft.com/office/powerpoint/2010/main" val="61364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Ted</a:t>
            </a:r>
          </a:p>
          <a:p>
            <a:pPr>
              <a:spcBef>
                <a:spcPct val="0"/>
              </a:spcBef>
            </a:pPr>
            <a:r>
              <a:rPr lang="en-US" dirty="0" smtClean="0"/>
              <a:t>Motivational interviewing</a:t>
            </a:r>
            <a:r>
              <a:rPr lang="en-US" baseline="0" dirty="0" smtClean="0"/>
              <a:t> is an approach for times when the barrier is not a knowledge gap.</a:t>
            </a:r>
            <a:endParaRPr lang="en-US" dirty="0"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9296A7D-DF82-430A-A30F-6B40FDF766A0}" type="slidenum">
              <a:rPr lang="en-US"/>
              <a:pPr fontAlgn="base">
                <a:spcBef>
                  <a:spcPct val="0"/>
                </a:spcBef>
                <a:spcAft>
                  <a:spcPct val="0"/>
                </a:spcAft>
              </a:pPr>
              <a:t>12</a:t>
            </a:fld>
            <a:endParaRPr lang="en-US"/>
          </a:p>
        </p:txBody>
      </p:sp>
    </p:spTree>
    <p:extLst>
      <p:ext uri="{BB962C8B-B14F-4D97-AF65-F5344CB8AC3E}">
        <p14:creationId xmlns:p14="http://schemas.microsoft.com/office/powerpoint/2010/main" val="2923858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EC8C2566-4364-48F3-8787-3A2A944B3611}" type="slidenum">
              <a:rPr lang="en-US"/>
              <a:pPr/>
              <a:t>13</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r>
              <a:rPr lang="en-US" dirty="0">
                <a:latin typeface="Arial" pitchFamily="34" charset="0"/>
              </a:rPr>
              <a:t>Ted</a:t>
            </a:r>
          </a:p>
          <a:p>
            <a:pPr eaLnBrk="1" hangingPunct="1"/>
            <a:endParaRPr lang="en-US" dirty="0">
              <a:latin typeface="Arial" pitchFamily="34" charset="0"/>
            </a:endParaRPr>
          </a:p>
          <a:p>
            <a:pPr eaLnBrk="1" hangingPunct="1"/>
            <a:r>
              <a:rPr lang="en-US" dirty="0">
                <a:latin typeface="Arial" pitchFamily="34" charset="0"/>
              </a:rPr>
              <a:t>Our mentor, Dr. Dave Waters,</a:t>
            </a:r>
            <a:r>
              <a:rPr lang="en-US" baseline="0" dirty="0">
                <a:latin typeface="Arial" pitchFamily="34" charset="0"/>
              </a:rPr>
              <a:t> </a:t>
            </a:r>
            <a:r>
              <a:rPr lang="en-US" dirty="0">
                <a:latin typeface="Arial" pitchFamily="34" charset="0"/>
              </a:rPr>
              <a:t>always reminded</a:t>
            </a:r>
            <a:r>
              <a:rPr lang="en-US" baseline="0" dirty="0">
                <a:latin typeface="Arial" pitchFamily="34" charset="0"/>
              </a:rPr>
              <a:t> us of Jay Haley’s maxim: </a:t>
            </a:r>
            <a:r>
              <a:rPr lang="en-US" dirty="0">
                <a:latin typeface="Arial" pitchFamily="34" charset="0"/>
              </a:rPr>
              <a:t>Every problem was once a solution.</a:t>
            </a:r>
          </a:p>
        </p:txBody>
      </p:sp>
    </p:spTree>
    <p:extLst>
      <p:ext uri="{BB962C8B-B14F-4D97-AF65-F5344CB8AC3E}">
        <p14:creationId xmlns:p14="http://schemas.microsoft.com/office/powerpoint/2010/main" val="2268594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smtClean="0"/>
              <a:t>Ted’s version: When you find yourself thinking </a:t>
            </a:r>
            <a:r>
              <a:rPr lang="en-US" sz="1200" u="sng" dirty="0" smtClean="0"/>
              <a:t>won’t</a:t>
            </a:r>
            <a:r>
              <a:rPr lang="en-US" sz="1200" dirty="0" smtClean="0"/>
              <a:t>, instead think </a:t>
            </a:r>
            <a:r>
              <a:rPr lang="en-US" sz="1200" u="sng" dirty="0" smtClean="0"/>
              <a:t>can’t</a:t>
            </a:r>
            <a:r>
              <a:rPr lang="en-US" sz="1200" dirty="0" smtClean="0"/>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effectLst/>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effectLs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smtClean="0">
                <a:effectLst/>
              </a:rPr>
              <a:t>Contrary to our instincts….</a:t>
            </a:r>
          </a:p>
          <a:p>
            <a:r>
              <a:rPr lang="en-US" baseline="0" dirty="0" smtClean="0"/>
              <a:t>Information alone often doesn’t work! Why is that?</a:t>
            </a:r>
          </a:p>
          <a:p>
            <a:r>
              <a:rPr lang="en-US" baseline="0" dirty="0" smtClean="0"/>
              <a:t>and</a:t>
            </a:r>
          </a:p>
          <a:p>
            <a:r>
              <a:rPr lang="en-US" dirty="0" smtClean="0"/>
              <a:t>Attempts to persuade usually</a:t>
            </a:r>
            <a:r>
              <a:rPr lang="en-US" baseline="0" dirty="0" smtClean="0"/>
              <a:t> don’t help, instead we just </a:t>
            </a:r>
            <a:r>
              <a:rPr lang="en-US" dirty="0" smtClean="0"/>
              <a:t>create more resistance and increase stress.</a:t>
            </a:r>
          </a:p>
          <a:p>
            <a:r>
              <a:rPr lang="en-US" dirty="0" smtClean="0"/>
              <a:t>Why is that?  Think about when</a:t>
            </a:r>
            <a:r>
              <a:rPr lang="en-US" baseline="0" dirty="0" smtClean="0"/>
              <a:t> an attending tells you something like this:</a:t>
            </a:r>
            <a:endParaRPr lang="en-US" dirty="0" smtClean="0"/>
          </a:p>
          <a:p>
            <a:r>
              <a:rPr lang="en-US" dirty="0" smtClean="0"/>
              <a:t>“You really</a:t>
            </a:r>
            <a:r>
              <a:rPr lang="en-US" baseline="0" dirty="0" smtClean="0"/>
              <a:t> need to get more efficient at competing your clinic notes.”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FB15AA3-0F21-4054-96DA-01A75B77E369}" type="slidenum">
              <a:rPr lang="en-US" smtClean="0"/>
              <a:pPr/>
              <a:t>14</a:t>
            </a:fld>
            <a:endParaRPr lang="en-US"/>
          </a:p>
        </p:txBody>
      </p:sp>
    </p:spTree>
    <p:extLst>
      <p:ext uri="{BB962C8B-B14F-4D97-AF65-F5344CB8AC3E}">
        <p14:creationId xmlns:p14="http://schemas.microsoft.com/office/powerpoint/2010/main" val="2449423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Ted</a:t>
            </a:r>
          </a:p>
          <a:p>
            <a:pPr>
              <a:spcBef>
                <a:spcPct val="0"/>
              </a:spcBef>
            </a:pPr>
            <a:endParaRPr lang="en-US" dirty="0" smtClean="0"/>
          </a:p>
          <a:p>
            <a:pPr>
              <a:spcBef>
                <a:spcPct val="0"/>
              </a:spcBef>
            </a:pPr>
            <a:r>
              <a:rPr lang="en-US" dirty="0" smtClean="0"/>
              <a:t>what a realistic goal or intervention at each</a:t>
            </a:r>
            <a:r>
              <a:rPr lang="en-US" baseline="0" dirty="0" smtClean="0"/>
              <a:t> stage?</a:t>
            </a:r>
            <a:endParaRPr lang="en-US" dirty="0" smtClean="0"/>
          </a:p>
          <a:p>
            <a:pPr>
              <a:spcBef>
                <a:spcPct val="0"/>
              </a:spcBef>
            </a:pPr>
            <a:r>
              <a:rPr lang="en-US" dirty="0" smtClean="0"/>
              <a:t>Residents</a:t>
            </a:r>
            <a:r>
              <a:rPr lang="en-US" baseline="0" dirty="0" smtClean="0"/>
              <a:t> often believe that there is nothing they can do if a person has no interest in changing a behavior.  This is the stage I spend a few extra minutes on.  I ask what can they do, I often have to say “too early for that one”.</a:t>
            </a:r>
            <a:endParaRPr lang="en-US" dirty="0" smtClean="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B89966-B2A2-4E02-BB35-70A2A6DCF016}" type="slidenum">
              <a:rPr lang="en-US"/>
              <a:pPr fontAlgn="base">
                <a:spcBef>
                  <a:spcPct val="0"/>
                </a:spcBef>
                <a:spcAft>
                  <a:spcPct val="0"/>
                </a:spcAft>
              </a:pPr>
              <a:t>15</a:t>
            </a:fld>
            <a:endParaRPr lang="en-US"/>
          </a:p>
        </p:txBody>
      </p:sp>
    </p:spTree>
    <p:extLst>
      <p:ext uri="{BB962C8B-B14F-4D97-AF65-F5344CB8AC3E}">
        <p14:creationId xmlns:p14="http://schemas.microsoft.com/office/powerpoint/2010/main" val="37440007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
            </a:r>
          </a:p>
          <a:p>
            <a:endParaRPr lang="en-US" dirty="0" smtClean="0"/>
          </a:p>
          <a:p>
            <a:r>
              <a:rPr lang="en-US" dirty="0" smtClean="0"/>
              <a:t>You could choose other fundamental elements for your version. </a:t>
            </a:r>
          </a:p>
          <a:p>
            <a:endParaRPr lang="en-US" dirty="0" smtClean="0"/>
          </a:p>
          <a:p>
            <a:r>
              <a:rPr lang="en-US" dirty="0" smtClean="0"/>
              <a:t>Largely</a:t>
            </a:r>
            <a:r>
              <a:rPr lang="en-US" baseline="0" dirty="0" smtClean="0"/>
              <a:t> drives itself.</a:t>
            </a:r>
            <a:endParaRPr lang="en-US" dirty="0"/>
          </a:p>
        </p:txBody>
      </p:sp>
      <p:sp>
        <p:nvSpPr>
          <p:cNvPr id="4" name="Slide Number Placeholder 3"/>
          <p:cNvSpPr>
            <a:spLocks noGrp="1"/>
          </p:cNvSpPr>
          <p:nvPr>
            <p:ph type="sldNum" sz="quarter" idx="10"/>
          </p:nvPr>
        </p:nvSpPr>
        <p:spPr/>
        <p:txBody>
          <a:bodyPr/>
          <a:lstStyle/>
          <a:p>
            <a:fld id="{3FB15AA3-0F21-4054-96DA-01A75B77E369}" type="slidenum">
              <a:rPr lang="en-US" smtClean="0"/>
              <a:pPr/>
              <a:t>16</a:t>
            </a:fld>
            <a:endParaRPr lang="en-US"/>
          </a:p>
        </p:txBody>
      </p:sp>
    </p:spTree>
    <p:extLst>
      <p:ext uri="{BB962C8B-B14F-4D97-AF65-F5344CB8AC3E}">
        <p14:creationId xmlns:p14="http://schemas.microsoft.com/office/powerpoint/2010/main" val="2239852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p>
          <a:p>
            <a:endParaRPr lang="en-US" dirty="0" smtClean="0"/>
          </a:p>
          <a:p>
            <a:r>
              <a:rPr lang="en-US" dirty="0" smtClean="0"/>
              <a:t>C</a:t>
            </a:r>
          </a:p>
          <a:p>
            <a:endParaRPr lang="en-US" dirty="0"/>
          </a:p>
        </p:txBody>
      </p:sp>
      <p:sp>
        <p:nvSpPr>
          <p:cNvPr id="4" name="Slide Number Placeholder 3"/>
          <p:cNvSpPr>
            <a:spLocks noGrp="1"/>
          </p:cNvSpPr>
          <p:nvPr>
            <p:ph type="sldNum" sz="quarter" idx="10"/>
          </p:nvPr>
        </p:nvSpPr>
        <p:spPr/>
        <p:txBody>
          <a:bodyPr/>
          <a:lstStyle/>
          <a:p>
            <a:fld id="{3FB15AA3-0F21-4054-96DA-01A75B77E369}" type="slidenum">
              <a:rPr lang="en-US" smtClean="0"/>
              <a:pPr/>
              <a:t>17</a:t>
            </a:fld>
            <a:endParaRPr lang="en-US"/>
          </a:p>
        </p:txBody>
      </p:sp>
    </p:spTree>
    <p:extLst>
      <p:ext uri="{BB962C8B-B14F-4D97-AF65-F5344CB8AC3E}">
        <p14:creationId xmlns:p14="http://schemas.microsoft.com/office/powerpoint/2010/main" val="37150195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p>
          <a:p>
            <a:r>
              <a:rPr lang="en-US" dirty="0" smtClean="0"/>
              <a:t>C</a:t>
            </a:r>
          </a:p>
          <a:p>
            <a:endParaRPr lang="en-US" dirty="0" smtClean="0"/>
          </a:p>
          <a:p>
            <a:r>
              <a:rPr lang="en-US" dirty="0" smtClean="0"/>
              <a:t>Giving examples</a:t>
            </a:r>
            <a:r>
              <a:rPr lang="en-US" baseline="0" dirty="0" smtClean="0"/>
              <a:t> is important. </a:t>
            </a:r>
          </a:p>
          <a:p>
            <a:r>
              <a:rPr lang="en-US" baseline="0" dirty="0" smtClean="0"/>
              <a:t>Tricky language if someone is starting something rather than stopping.  </a:t>
            </a:r>
          </a:p>
          <a:p>
            <a:r>
              <a:rPr lang="en-US" baseline="0" dirty="0" smtClean="0"/>
              <a:t>If you don’t know what’s driving it, you can’t make a plan for changing. </a:t>
            </a:r>
          </a:p>
          <a:p>
            <a:r>
              <a:rPr lang="en-US" baseline="0" dirty="0" smtClean="0"/>
              <a:t>It’s important that patients understand this. </a:t>
            </a:r>
          </a:p>
          <a:p>
            <a:r>
              <a:rPr lang="en-US" baseline="0" dirty="0" smtClean="0"/>
              <a:t>Also reduces shame. </a:t>
            </a:r>
            <a:endParaRPr lang="en-US" dirty="0"/>
          </a:p>
        </p:txBody>
      </p:sp>
      <p:sp>
        <p:nvSpPr>
          <p:cNvPr id="4" name="Slide Number Placeholder 3"/>
          <p:cNvSpPr>
            <a:spLocks noGrp="1"/>
          </p:cNvSpPr>
          <p:nvPr>
            <p:ph type="sldNum" sz="quarter" idx="10"/>
          </p:nvPr>
        </p:nvSpPr>
        <p:spPr/>
        <p:txBody>
          <a:bodyPr/>
          <a:lstStyle/>
          <a:p>
            <a:fld id="{3FB15AA3-0F21-4054-96DA-01A75B77E369}" type="slidenum">
              <a:rPr lang="en-US" smtClean="0"/>
              <a:pPr/>
              <a:t>18</a:t>
            </a:fld>
            <a:endParaRPr lang="en-US"/>
          </a:p>
        </p:txBody>
      </p:sp>
    </p:spTree>
    <p:extLst>
      <p:ext uri="{BB962C8B-B14F-4D97-AF65-F5344CB8AC3E}">
        <p14:creationId xmlns:p14="http://schemas.microsoft.com/office/powerpoint/2010/main" val="42714917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p>
          <a:p>
            <a:r>
              <a:rPr lang="en-US" dirty="0" smtClean="0"/>
              <a:t>C</a:t>
            </a:r>
          </a:p>
          <a:p>
            <a:endParaRPr lang="en-US" dirty="0" smtClean="0"/>
          </a:p>
          <a:p>
            <a:r>
              <a:rPr lang="en-US" dirty="0" smtClean="0"/>
              <a:t>This is the turning point of the interview.   This is where my motivation stems from (trying to evoke motivation).</a:t>
            </a:r>
            <a:r>
              <a:rPr lang="en-US" baseline="0" dirty="0" smtClean="0"/>
              <a:t>  </a:t>
            </a:r>
            <a:endParaRPr lang="en-US" dirty="0" smtClean="0"/>
          </a:p>
          <a:p>
            <a:endParaRPr lang="en-US" dirty="0" smtClean="0"/>
          </a:p>
          <a:p>
            <a:r>
              <a:rPr lang="en-US" dirty="0" smtClean="0"/>
              <a:t>Residents felt this helped them know the patient</a:t>
            </a:r>
            <a:r>
              <a:rPr lang="en-US" baseline="0" dirty="0" smtClean="0"/>
              <a:t>s better. </a:t>
            </a:r>
            <a:endParaRPr lang="en-US" dirty="0"/>
          </a:p>
        </p:txBody>
      </p:sp>
      <p:sp>
        <p:nvSpPr>
          <p:cNvPr id="4" name="Slide Number Placeholder 3"/>
          <p:cNvSpPr>
            <a:spLocks noGrp="1"/>
          </p:cNvSpPr>
          <p:nvPr>
            <p:ph type="sldNum" sz="quarter" idx="10"/>
          </p:nvPr>
        </p:nvSpPr>
        <p:spPr/>
        <p:txBody>
          <a:bodyPr/>
          <a:lstStyle/>
          <a:p>
            <a:fld id="{3FB15AA3-0F21-4054-96DA-01A75B77E369}" type="slidenum">
              <a:rPr lang="en-US" smtClean="0"/>
              <a:pPr/>
              <a:t>19</a:t>
            </a:fld>
            <a:endParaRPr lang="en-US"/>
          </a:p>
        </p:txBody>
      </p:sp>
    </p:spTree>
    <p:extLst>
      <p:ext uri="{BB962C8B-B14F-4D97-AF65-F5344CB8AC3E}">
        <p14:creationId xmlns:p14="http://schemas.microsoft.com/office/powerpoint/2010/main" val="3032482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p>
          <a:p>
            <a:r>
              <a:rPr lang="en-US" dirty="0" smtClean="0"/>
              <a:t>C</a:t>
            </a:r>
          </a:p>
          <a:p>
            <a:r>
              <a:rPr lang="en-US" dirty="0" smtClean="0"/>
              <a:t>Note the flexibility</a:t>
            </a:r>
            <a:r>
              <a:rPr lang="en-US" baseline="0" dirty="0" smtClean="0"/>
              <a:t> of the script. </a:t>
            </a:r>
            <a:endParaRPr lang="en-US" dirty="0"/>
          </a:p>
        </p:txBody>
      </p:sp>
      <p:sp>
        <p:nvSpPr>
          <p:cNvPr id="4" name="Slide Number Placeholder 3"/>
          <p:cNvSpPr>
            <a:spLocks noGrp="1"/>
          </p:cNvSpPr>
          <p:nvPr>
            <p:ph type="sldNum" sz="quarter" idx="10"/>
          </p:nvPr>
        </p:nvSpPr>
        <p:spPr/>
        <p:txBody>
          <a:bodyPr/>
          <a:lstStyle/>
          <a:p>
            <a:fld id="{3FB15AA3-0F21-4054-96DA-01A75B77E369}" type="slidenum">
              <a:rPr lang="en-US" smtClean="0"/>
              <a:pPr/>
              <a:t>20</a:t>
            </a:fld>
            <a:endParaRPr lang="en-US"/>
          </a:p>
        </p:txBody>
      </p:sp>
    </p:spTree>
    <p:extLst>
      <p:ext uri="{BB962C8B-B14F-4D97-AF65-F5344CB8AC3E}">
        <p14:creationId xmlns:p14="http://schemas.microsoft.com/office/powerpoint/2010/main" val="3563888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
            </a:r>
            <a:endParaRPr lang="en-US" dirty="0"/>
          </a:p>
        </p:txBody>
      </p:sp>
      <p:sp>
        <p:nvSpPr>
          <p:cNvPr id="4" name="Slide Number Placeholder 3"/>
          <p:cNvSpPr>
            <a:spLocks noGrp="1"/>
          </p:cNvSpPr>
          <p:nvPr>
            <p:ph type="sldNum" sz="quarter" idx="10"/>
          </p:nvPr>
        </p:nvSpPr>
        <p:spPr/>
        <p:txBody>
          <a:bodyPr/>
          <a:lstStyle/>
          <a:p>
            <a:fld id="{3FB15AA3-0F21-4054-96DA-01A75B77E369}" type="slidenum">
              <a:rPr lang="en-US" smtClean="0"/>
              <a:pPr/>
              <a:t>2</a:t>
            </a:fld>
            <a:endParaRPr lang="en-US"/>
          </a:p>
        </p:txBody>
      </p:sp>
    </p:spTree>
    <p:extLst>
      <p:ext uri="{BB962C8B-B14F-4D97-AF65-F5344CB8AC3E}">
        <p14:creationId xmlns:p14="http://schemas.microsoft.com/office/powerpoint/2010/main" val="11014045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p>
          <a:p>
            <a:r>
              <a:rPr lang="en-US" dirty="0" smtClean="0"/>
              <a:t>C</a:t>
            </a:r>
          </a:p>
          <a:p>
            <a:endParaRPr lang="en-US" dirty="0" smtClean="0"/>
          </a:p>
          <a:p>
            <a:r>
              <a:rPr lang="en-US" dirty="0" smtClean="0"/>
              <a:t>This is one of the places we teach smart goals.  </a:t>
            </a:r>
            <a:endParaRPr lang="en-US" dirty="0"/>
          </a:p>
        </p:txBody>
      </p:sp>
      <p:sp>
        <p:nvSpPr>
          <p:cNvPr id="4" name="Slide Number Placeholder 3"/>
          <p:cNvSpPr>
            <a:spLocks noGrp="1"/>
          </p:cNvSpPr>
          <p:nvPr>
            <p:ph type="sldNum" sz="quarter" idx="10"/>
          </p:nvPr>
        </p:nvSpPr>
        <p:spPr/>
        <p:txBody>
          <a:bodyPr/>
          <a:lstStyle/>
          <a:p>
            <a:fld id="{3FB15AA3-0F21-4054-96DA-01A75B77E369}" type="slidenum">
              <a:rPr lang="en-US" smtClean="0"/>
              <a:pPr/>
              <a:t>21</a:t>
            </a:fld>
            <a:endParaRPr lang="en-US"/>
          </a:p>
        </p:txBody>
      </p:sp>
    </p:spTree>
    <p:extLst>
      <p:ext uri="{BB962C8B-B14F-4D97-AF65-F5344CB8AC3E}">
        <p14:creationId xmlns:p14="http://schemas.microsoft.com/office/powerpoint/2010/main" val="29568291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p>
          <a:p>
            <a:r>
              <a:rPr lang="en-US" dirty="0" smtClean="0"/>
              <a:t>C</a:t>
            </a:r>
          </a:p>
          <a:p>
            <a:endParaRPr lang="en-US" dirty="0" smtClean="0"/>
          </a:p>
          <a:p>
            <a:r>
              <a:rPr lang="en-US" dirty="0" smtClean="0"/>
              <a:t>This is really important.  </a:t>
            </a:r>
            <a:endParaRPr lang="en-US" dirty="0"/>
          </a:p>
        </p:txBody>
      </p:sp>
      <p:sp>
        <p:nvSpPr>
          <p:cNvPr id="4" name="Slide Number Placeholder 3"/>
          <p:cNvSpPr>
            <a:spLocks noGrp="1"/>
          </p:cNvSpPr>
          <p:nvPr>
            <p:ph type="sldNum" sz="quarter" idx="10"/>
          </p:nvPr>
        </p:nvSpPr>
        <p:spPr/>
        <p:txBody>
          <a:bodyPr/>
          <a:lstStyle/>
          <a:p>
            <a:fld id="{3FB15AA3-0F21-4054-96DA-01A75B77E369}" type="slidenum">
              <a:rPr lang="en-US" smtClean="0"/>
              <a:pPr/>
              <a:t>22</a:t>
            </a:fld>
            <a:endParaRPr lang="en-US"/>
          </a:p>
        </p:txBody>
      </p:sp>
    </p:spTree>
    <p:extLst>
      <p:ext uri="{BB962C8B-B14F-4D97-AF65-F5344CB8AC3E}">
        <p14:creationId xmlns:p14="http://schemas.microsoft.com/office/powerpoint/2010/main" val="38354330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ea typeface="Times New Roman"/>
              </a:rPr>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ea typeface="Times New Roman"/>
              </a:rPr>
              <a:t>C</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smtClean="0">
              <a:ea typeface="Times New Roman"/>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ea typeface="Times New Roman"/>
              </a:rPr>
              <a:t>Regardless of the patient’s readiness to change right now, we want him or her to leave the encounter feeling respected and like it was a valuable step just to think aloud and talk about the issue.  We </a:t>
            </a:r>
            <a:r>
              <a:rPr lang="en-US" b="1" dirty="0" smtClean="0">
                <a:ea typeface="Times New Roman"/>
              </a:rPr>
              <a:t>don’t</a:t>
            </a:r>
            <a:r>
              <a:rPr lang="en-US" dirty="0" smtClean="0">
                <a:ea typeface="Times New Roman"/>
              </a:rPr>
              <a:t> want them to leave feeling guilty, foolish, or discouraged.  </a:t>
            </a:r>
          </a:p>
          <a:p>
            <a:endParaRPr lang="en-US" dirty="0"/>
          </a:p>
        </p:txBody>
      </p:sp>
      <p:sp>
        <p:nvSpPr>
          <p:cNvPr id="4" name="Slide Number Placeholder 3"/>
          <p:cNvSpPr>
            <a:spLocks noGrp="1"/>
          </p:cNvSpPr>
          <p:nvPr>
            <p:ph type="sldNum" sz="quarter" idx="10"/>
          </p:nvPr>
        </p:nvSpPr>
        <p:spPr/>
        <p:txBody>
          <a:bodyPr/>
          <a:lstStyle/>
          <a:p>
            <a:fld id="{3FB15AA3-0F21-4054-96DA-01A75B77E369}" type="slidenum">
              <a:rPr lang="en-US" smtClean="0"/>
              <a:pPr/>
              <a:t>23</a:t>
            </a:fld>
            <a:endParaRPr lang="en-US"/>
          </a:p>
        </p:txBody>
      </p:sp>
    </p:spTree>
    <p:extLst>
      <p:ext uri="{BB962C8B-B14F-4D97-AF65-F5344CB8AC3E}">
        <p14:creationId xmlns:p14="http://schemas.microsoft.com/office/powerpoint/2010/main" val="5496989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t>
            </a:r>
            <a:endParaRPr lang="en-US" dirty="0"/>
          </a:p>
        </p:txBody>
      </p:sp>
      <p:sp>
        <p:nvSpPr>
          <p:cNvPr id="4" name="Slide Number Placeholder 3"/>
          <p:cNvSpPr>
            <a:spLocks noGrp="1"/>
          </p:cNvSpPr>
          <p:nvPr>
            <p:ph type="sldNum" sz="quarter" idx="10"/>
          </p:nvPr>
        </p:nvSpPr>
        <p:spPr/>
        <p:txBody>
          <a:bodyPr/>
          <a:lstStyle/>
          <a:p>
            <a:fld id="{3FB15AA3-0F21-4054-96DA-01A75B77E369}" type="slidenum">
              <a:rPr lang="en-US" smtClean="0"/>
              <a:pPr/>
              <a:t>24</a:t>
            </a:fld>
            <a:endParaRPr lang="en-US"/>
          </a:p>
        </p:txBody>
      </p:sp>
    </p:spTree>
    <p:extLst>
      <p:ext uri="{BB962C8B-B14F-4D97-AF65-F5344CB8AC3E}">
        <p14:creationId xmlns:p14="http://schemas.microsoft.com/office/powerpoint/2010/main" val="30323799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Ted</a:t>
            </a:r>
            <a:endParaRPr lang="en-US" dirty="0"/>
          </a:p>
        </p:txBody>
      </p:sp>
      <p:sp>
        <p:nvSpPr>
          <p:cNvPr id="4" name="Slide Number Placeholder 3"/>
          <p:cNvSpPr>
            <a:spLocks noGrp="1"/>
          </p:cNvSpPr>
          <p:nvPr>
            <p:ph type="sldNum" sz="quarter" idx="10"/>
          </p:nvPr>
        </p:nvSpPr>
        <p:spPr/>
        <p:txBody>
          <a:bodyPr/>
          <a:lstStyle/>
          <a:p>
            <a:fld id="{3FB15AA3-0F21-4054-96DA-01A75B77E369}" type="slidenum">
              <a:rPr lang="en-US" smtClean="0"/>
              <a:pPr/>
              <a:t>25</a:t>
            </a:fld>
            <a:endParaRPr lang="en-US"/>
          </a:p>
        </p:txBody>
      </p:sp>
    </p:spTree>
    <p:extLst>
      <p:ext uri="{BB962C8B-B14F-4D97-AF65-F5344CB8AC3E}">
        <p14:creationId xmlns:p14="http://schemas.microsoft.com/office/powerpoint/2010/main" val="5183900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Poll 2</a:t>
            </a:r>
          </a:p>
          <a:p>
            <a:r>
              <a:rPr lang="en-US" smtClean="0"/>
              <a:t>Now </a:t>
            </a:r>
            <a:r>
              <a:rPr lang="en-US" dirty="0"/>
              <a:t>how confident are you?
https://www.polleverywhere.com/multiple_choice_polls/VJNP7ROOhCjecX6</a:t>
            </a:r>
          </a:p>
        </p:txBody>
      </p:sp>
      <p:sp>
        <p:nvSpPr>
          <p:cNvPr id="4" name="Slide Number Placeholder 3"/>
          <p:cNvSpPr>
            <a:spLocks noGrp="1"/>
          </p:cNvSpPr>
          <p:nvPr>
            <p:ph type="sldNum" sz="quarter" idx="10"/>
          </p:nvPr>
        </p:nvSpPr>
        <p:spPr/>
        <p:txBody>
          <a:bodyPr/>
          <a:lstStyle/>
          <a:p>
            <a:fld id="{1C4BCB7D-BF4E-1446-AA25-7CBBEE977063}" type="slidenum">
              <a:rPr lang="en-US" smtClean="0"/>
              <a:t>26</a:t>
            </a:fld>
            <a:endParaRPr lang="en-US" dirty="0"/>
          </a:p>
        </p:txBody>
      </p:sp>
    </p:spTree>
    <p:extLst>
      <p:ext uri="{BB962C8B-B14F-4D97-AF65-F5344CB8AC3E}">
        <p14:creationId xmlns:p14="http://schemas.microsoft.com/office/powerpoint/2010/main" val="15568723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Relook at Poll 1</a:t>
            </a:r>
          </a:p>
          <a:p>
            <a:r>
              <a:rPr lang="en-US" dirty="0" smtClean="0"/>
              <a:t>How </a:t>
            </a:r>
            <a:r>
              <a:rPr lang="en-US" dirty="0"/>
              <a:t>confident are you?
https://www.polleverywhere.com/multiple_choice_polls/LFlQ8BK66P8BWbE</a:t>
            </a:r>
          </a:p>
        </p:txBody>
      </p:sp>
      <p:sp>
        <p:nvSpPr>
          <p:cNvPr id="4" name="Slide Number Placeholder 3"/>
          <p:cNvSpPr>
            <a:spLocks noGrp="1"/>
          </p:cNvSpPr>
          <p:nvPr>
            <p:ph type="sldNum" sz="quarter" idx="10"/>
          </p:nvPr>
        </p:nvSpPr>
        <p:spPr/>
        <p:txBody>
          <a:bodyPr/>
          <a:lstStyle/>
          <a:p>
            <a:fld id="{1C4BCB7D-BF4E-1446-AA25-7CBBEE977063}" type="slidenum">
              <a:rPr lang="en-US" smtClean="0"/>
              <a:t>27</a:t>
            </a:fld>
            <a:endParaRPr lang="en-US" dirty="0"/>
          </a:p>
        </p:txBody>
      </p:sp>
    </p:spTree>
    <p:extLst>
      <p:ext uri="{BB962C8B-B14F-4D97-AF65-F5344CB8AC3E}">
        <p14:creationId xmlns:p14="http://schemas.microsoft.com/office/powerpoint/2010/main" val="15568723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
            </a:r>
            <a:endParaRPr lang="en-US" dirty="0"/>
          </a:p>
        </p:txBody>
      </p:sp>
      <p:sp>
        <p:nvSpPr>
          <p:cNvPr id="4" name="Slide Number Placeholder 3"/>
          <p:cNvSpPr>
            <a:spLocks noGrp="1"/>
          </p:cNvSpPr>
          <p:nvPr>
            <p:ph type="sldNum" sz="quarter" idx="10"/>
          </p:nvPr>
        </p:nvSpPr>
        <p:spPr/>
        <p:txBody>
          <a:bodyPr/>
          <a:lstStyle/>
          <a:p>
            <a:fld id="{3FB15AA3-0F21-4054-96DA-01A75B77E369}" type="slidenum">
              <a:rPr lang="en-US" smtClean="0"/>
              <a:pPr/>
              <a:t>33</a:t>
            </a:fld>
            <a:endParaRPr lang="en-US"/>
          </a:p>
        </p:txBody>
      </p:sp>
    </p:spTree>
    <p:extLst>
      <p:ext uri="{BB962C8B-B14F-4D97-AF65-F5344CB8AC3E}">
        <p14:creationId xmlns:p14="http://schemas.microsoft.com/office/powerpoint/2010/main" val="2384953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
            </a:r>
            <a:endParaRPr lang="en-US" dirty="0"/>
          </a:p>
        </p:txBody>
      </p:sp>
      <p:sp>
        <p:nvSpPr>
          <p:cNvPr id="4" name="Slide Number Placeholder 3"/>
          <p:cNvSpPr>
            <a:spLocks noGrp="1"/>
          </p:cNvSpPr>
          <p:nvPr>
            <p:ph type="sldNum" sz="quarter" idx="10"/>
          </p:nvPr>
        </p:nvSpPr>
        <p:spPr/>
        <p:txBody>
          <a:bodyPr/>
          <a:lstStyle/>
          <a:p>
            <a:fld id="{3FB15AA3-0F21-4054-96DA-01A75B77E369}" type="slidenum">
              <a:rPr lang="en-US" smtClean="0"/>
              <a:pPr/>
              <a:t>34</a:t>
            </a:fld>
            <a:endParaRPr lang="en-US"/>
          </a:p>
        </p:txBody>
      </p:sp>
    </p:spTree>
    <p:extLst>
      <p:ext uri="{BB962C8B-B14F-4D97-AF65-F5344CB8AC3E}">
        <p14:creationId xmlns:p14="http://schemas.microsoft.com/office/powerpoint/2010/main" val="3759566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
            </a:r>
            <a:endParaRPr lang="en-US" dirty="0"/>
          </a:p>
        </p:txBody>
      </p:sp>
      <p:sp>
        <p:nvSpPr>
          <p:cNvPr id="4" name="Slide Number Placeholder 3"/>
          <p:cNvSpPr>
            <a:spLocks noGrp="1"/>
          </p:cNvSpPr>
          <p:nvPr>
            <p:ph type="sldNum" sz="quarter" idx="10"/>
          </p:nvPr>
        </p:nvSpPr>
        <p:spPr/>
        <p:txBody>
          <a:bodyPr/>
          <a:lstStyle/>
          <a:p>
            <a:fld id="{3FB15AA3-0F21-4054-96DA-01A75B77E369}" type="slidenum">
              <a:rPr lang="en-US" smtClean="0"/>
              <a:pPr/>
              <a:t>3</a:t>
            </a:fld>
            <a:endParaRPr lang="en-US"/>
          </a:p>
        </p:txBody>
      </p:sp>
    </p:spTree>
    <p:extLst>
      <p:ext uri="{BB962C8B-B14F-4D97-AF65-F5344CB8AC3E}">
        <p14:creationId xmlns:p14="http://schemas.microsoft.com/office/powerpoint/2010/main" val="2115941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confident are you?
https://www.polleverywhere.com/multiple_choice_polls/LFlQ8BK66P8BWbE</a:t>
            </a:r>
          </a:p>
        </p:txBody>
      </p:sp>
      <p:sp>
        <p:nvSpPr>
          <p:cNvPr id="4" name="Slide Number Placeholder 3"/>
          <p:cNvSpPr>
            <a:spLocks noGrp="1"/>
          </p:cNvSpPr>
          <p:nvPr>
            <p:ph type="sldNum" sz="quarter" idx="10"/>
          </p:nvPr>
        </p:nvSpPr>
        <p:spPr/>
        <p:txBody>
          <a:bodyPr/>
          <a:lstStyle/>
          <a:p>
            <a:fld id="{1C4BCB7D-BF4E-1446-AA25-7CBBEE977063}" type="slidenum">
              <a:rPr lang="en-US" smtClean="0"/>
              <a:t>4</a:t>
            </a:fld>
            <a:endParaRPr lang="en-US" dirty="0"/>
          </a:p>
        </p:txBody>
      </p:sp>
    </p:spTree>
    <p:extLst>
      <p:ext uri="{BB962C8B-B14F-4D97-AF65-F5344CB8AC3E}">
        <p14:creationId xmlns:p14="http://schemas.microsoft.com/office/powerpoint/2010/main" val="1556872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
            </a:r>
            <a:endParaRPr lang="en-US" dirty="0"/>
          </a:p>
        </p:txBody>
      </p:sp>
      <p:sp>
        <p:nvSpPr>
          <p:cNvPr id="4" name="Slide Number Placeholder 3"/>
          <p:cNvSpPr>
            <a:spLocks noGrp="1"/>
          </p:cNvSpPr>
          <p:nvPr>
            <p:ph type="sldNum" sz="quarter" idx="10"/>
          </p:nvPr>
        </p:nvSpPr>
        <p:spPr/>
        <p:txBody>
          <a:bodyPr/>
          <a:lstStyle/>
          <a:p>
            <a:pPr>
              <a:defRPr/>
            </a:pPr>
            <a:fld id="{5F75277D-50AD-4FAC-B413-27989D721F4D}" type="slidenum">
              <a:rPr lang="en-US" smtClean="0"/>
              <a:pPr>
                <a:defRPr/>
              </a:pPr>
              <a:t>5</a:t>
            </a:fld>
            <a:endParaRPr lang="en-US"/>
          </a:p>
        </p:txBody>
      </p:sp>
    </p:spTree>
    <p:extLst>
      <p:ext uri="{BB962C8B-B14F-4D97-AF65-F5344CB8AC3E}">
        <p14:creationId xmlns:p14="http://schemas.microsoft.com/office/powerpoint/2010/main" val="347351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
            </a:r>
            <a:endParaRPr lang="en-US" dirty="0"/>
          </a:p>
        </p:txBody>
      </p:sp>
      <p:sp>
        <p:nvSpPr>
          <p:cNvPr id="4" name="Slide Number Placeholder 3"/>
          <p:cNvSpPr>
            <a:spLocks noGrp="1"/>
          </p:cNvSpPr>
          <p:nvPr>
            <p:ph type="sldNum" sz="quarter" idx="10"/>
          </p:nvPr>
        </p:nvSpPr>
        <p:spPr/>
        <p:txBody>
          <a:bodyPr/>
          <a:lstStyle/>
          <a:p>
            <a:fld id="{3FB15AA3-0F21-4054-96DA-01A75B77E369}" type="slidenum">
              <a:rPr lang="en-US" smtClean="0"/>
              <a:pPr/>
              <a:t>6</a:t>
            </a:fld>
            <a:endParaRPr lang="en-US"/>
          </a:p>
        </p:txBody>
      </p:sp>
    </p:spTree>
    <p:extLst>
      <p:ext uri="{BB962C8B-B14F-4D97-AF65-F5344CB8AC3E}">
        <p14:creationId xmlns:p14="http://schemas.microsoft.com/office/powerpoint/2010/main" val="852181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
            </a:r>
            <a:endParaRPr lang="en-US" dirty="0"/>
          </a:p>
        </p:txBody>
      </p:sp>
      <p:sp>
        <p:nvSpPr>
          <p:cNvPr id="4" name="Slide Number Placeholder 3"/>
          <p:cNvSpPr>
            <a:spLocks noGrp="1"/>
          </p:cNvSpPr>
          <p:nvPr>
            <p:ph type="sldNum" sz="quarter" idx="10"/>
          </p:nvPr>
        </p:nvSpPr>
        <p:spPr/>
        <p:txBody>
          <a:bodyPr/>
          <a:lstStyle/>
          <a:p>
            <a:fld id="{3FB15AA3-0F21-4054-96DA-01A75B77E369}" type="slidenum">
              <a:rPr lang="en-US" smtClean="0"/>
              <a:pPr/>
              <a:t>7</a:t>
            </a:fld>
            <a:endParaRPr lang="en-US"/>
          </a:p>
        </p:txBody>
      </p:sp>
    </p:spTree>
    <p:extLst>
      <p:ext uri="{BB962C8B-B14F-4D97-AF65-F5344CB8AC3E}">
        <p14:creationId xmlns:p14="http://schemas.microsoft.com/office/powerpoint/2010/main" val="3159187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Ted</a:t>
            </a:r>
          </a:p>
          <a:p>
            <a:endParaRPr lang="en-US" dirty="0" smtClean="0"/>
          </a:p>
          <a:p>
            <a:r>
              <a:rPr lang="en-US" dirty="0" smtClean="0"/>
              <a:t>We</a:t>
            </a:r>
            <a:r>
              <a:rPr lang="en-US" baseline="0" dirty="0" smtClean="0"/>
              <a:t> have them use something real for the practicing in pairs, because it engages them in the reality of how it feels, and it doubles as a wellness activity. </a:t>
            </a:r>
            <a:endParaRPr lang="en-US" dirty="0" smtClean="0"/>
          </a:p>
          <a:p>
            <a:endParaRPr lang="en-US" dirty="0" smtClean="0"/>
          </a:p>
          <a:p>
            <a:r>
              <a:rPr lang="en-US" dirty="0" smtClean="0"/>
              <a:t>Results of the video review inform the next year’s teaching.</a:t>
            </a:r>
          </a:p>
          <a:p>
            <a:endParaRPr lang="en-US" dirty="0"/>
          </a:p>
        </p:txBody>
      </p:sp>
      <p:sp>
        <p:nvSpPr>
          <p:cNvPr id="4" name="Slide Number Placeholder 3"/>
          <p:cNvSpPr>
            <a:spLocks noGrp="1"/>
          </p:cNvSpPr>
          <p:nvPr>
            <p:ph type="sldNum" sz="quarter" idx="10"/>
          </p:nvPr>
        </p:nvSpPr>
        <p:spPr/>
        <p:txBody>
          <a:bodyPr/>
          <a:lstStyle/>
          <a:p>
            <a:fld id="{3FB15AA3-0F21-4054-96DA-01A75B77E369}" type="slidenum">
              <a:rPr lang="en-US" smtClean="0"/>
              <a:pPr/>
              <a:t>9</a:t>
            </a:fld>
            <a:endParaRPr lang="en-US"/>
          </a:p>
        </p:txBody>
      </p:sp>
    </p:spTree>
    <p:extLst>
      <p:ext uri="{BB962C8B-B14F-4D97-AF65-F5344CB8AC3E}">
        <p14:creationId xmlns:p14="http://schemas.microsoft.com/office/powerpoint/2010/main" val="3044041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B15AA3-0F21-4054-96DA-01A75B77E369}" type="slidenum">
              <a:rPr lang="en-US" smtClean="0"/>
              <a:pPr/>
              <a:t>10</a:t>
            </a:fld>
            <a:endParaRPr lang="en-US"/>
          </a:p>
        </p:txBody>
      </p:sp>
    </p:spTree>
    <p:extLst>
      <p:ext uri="{BB962C8B-B14F-4D97-AF65-F5344CB8AC3E}">
        <p14:creationId xmlns:p14="http://schemas.microsoft.com/office/powerpoint/2010/main" val="1486282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668686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0570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4" name="Rectangle 5"/>
          <p:cNvSpPr>
            <a:spLocks noGrp="1" noChangeArrowheads="1"/>
          </p:cNvSpPr>
          <p:nvPr>
            <p:ph type="ftr" sz="quarter" idx="11"/>
          </p:nvPr>
        </p:nvSpPr>
        <p:spPr>
          <a:xfrm>
            <a:off x="2209800" y="5791200"/>
            <a:ext cx="4648200" cy="914400"/>
          </a:xfrm>
          <a:prstGeom prst="rect">
            <a:avLst/>
          </a:prstGeom>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fld id="{7218DA47-93F7-4CDA-9E2D-7A5CE3A9624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2209800" y="5791200"/>
            <a:ext cx="4648200" cy="914400"/>
          </a:xfrm>
          <a:prstGeom prst="rect">
            <a:avLst/>
          </a:prstGeom>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fld id="{EB1E5D2A-EA43-472B-9DD4-7E214A43B5AB}" type="slidenum">
              <a:rPr lang="en-US"/>
              <a:pPr/>
              <a:t>‹#›</a:t>
            </a:fld>
            <a:endParaRPr lang="en-US"/>
          </a:p>
        </p:txBody>
      </p:sp>
    </p:spTree>
    <p:extLst>
      <p:ext uri="{BB962C8B-B14F-4D97-AF65-F5344CB8AC3E}">
        <p14:creationId xmlns:p14="http://schemas.microsoft.com/office/powerpoint/2010/main" val="15180876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0"/>
            <a:ext cx="8229600" cy="6858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19200" y="2895600"/>
            <a:ext cx="7086600" cy="2392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11"/>
          <p:cNvSpPr txBox="1">
            <a:spLocks/>
          </p:cNvSpPr>
          <p:nvPr/>
        </p:nvSpPr>
        <p:spPr>
          <a:xfrm>
            <a:off x="0" y="0"/>
            <a:ext cx="9144000" cy="609600"/>
          </a:xfrm>
          <a:prstGeom prst="rect">
            <a:avLst/>
          </a:prstGeom>
          <a:gradFill>
            <a:gsLst>
              <a:gs pos="0">
                <a:schemeClr val="tx2">
                  <a:lumMod val="60000"/>
                  <a:lumOff val="40000"/>
                </a:schemeClr>
              </a:gs>
              <a:gs pos="50000">
                <a:schemeClr val="accent1">
                  <a:tint val="44500"/>
                  <a:satMod val="160000"/>
                </a:schemeClr>
              </a:gs>
              <a:gs pos="100000">
                <a:schemeClr val="accent1">
                  <a:tint val="23500"/>
                  <a:satMod val="160000"/>
                </a:schemeClr>
              </a:gs>
            </a:gsLst>
            <a:lin ang="5400000" scaled="0"/>
          </a:gradFill>
        </p:spPr>
        <p:txBody>
          <a:bodyPr anchor="ctr">
            <a:noAutofit/>
          </a:bodyPr>
          <a:lstStyle>
            <a:lvl1pPr marL="0" indent="0" algn="ctr" defTabSz="914400" rtl="0" eaLnBrk="1" latinLnBrk="0" hangingPunct="1">
              <a:spcBef>
                <a:spcPct val="20000"/>
              </a:spcBef>
              <a:buFont typeface="Arial" panose="020B0604020202020204" pitchFamily="34" charset="0"/>
              <a:buNone/>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The </a:t>
            </a:r>
            <a:r>
              <a:rPr lang="en-US" sz="2400" dirty="0" smtClean="0"/>
              <a:t>39</a:t>
            </a:r>
            <a:r>
              <a:rPr lang="en-US" sz="2400" baseline="30000" dirty="0" smtClean="0"/>
              <a:t>th</a:t>
            </a:r>
            <a:r>
              <a:rPr lang="en-US" sz="2400" dirty="0" smtClean="0"/>
              <a:t> </a:t>
            </a:r>
            <a:r>
              <a:rPr lang="en-US" sz="2400" dirty="0"/>
              <a:t>Forum for Behavioral Science in Family Medicine  </a:t>
            </a:r>
          </a:p>
        </p:txBody>
      </p:sp>
      <p:sp>
        <p:nvSpPr>
          <p:cNvPr id="8" name="Text Placeholder 11"/>
          <p:cNvSpPr txBox="1">
            <a:spLocks/>
          </p:cNvSpPr>
          <p:nvPr/>
        </p:nvSpPr>
        <p:spPr>
          <a:xfrm>
            <a:off x="0" y="6248400"/>
            <a:ext cx="9169958" cy="609600"/>
          </a:xfrm>
          <a:prstGeom prst="rect">
            <a:avLst/>
          </a:prstGeom>
          <a:gradFill>
            <a:gsLst>
              <a:gs pos="0">
                <a:schemeClr val="tx2">
                  <a:lumMod val="60000"/>
                  <a:lumOff val="40000"/>
                </a:schemeClr>
              </a:gs>
              <a:gs pos="50000">
                <a:schemeClr val="accent1">
                  <a:tint val="44500"/>
                  <a:satMod val="160000"/>
                </a:schemeClr>
              </a:gs>
              <a:gs pos="100000">
                <a:schemeClr val="accent1">
                  <a:tint val="23500"/>
                  <a:satMod val="160000"/>
                </a:schemeClr>
              </a:gs>
            </a:gsLst>
            <a:lin ang="5400000" scaled="0"/>
          </a:gradFill>
        </p:spPr>
        <p:txBody>
          <a:bodyPr anchor="ctr">
            <a:noAutofit/>
          </a:bodyPr>
          <a:lstStyle>
            <a:lvl1pPr marL="0" indent="0" algn="ctr" defTabSz="914400" rtl="0" eaLnBrk="1" latinLnBrk="0" hangingPunct="1">
              <a:spcBef>
                <a:spcPct val="20000"/>
              </a:spcBef>
              <a:buFont typeface="Arial" panose="020B0604020202020204" pitchFamily="34" charset="0"/>
              <a:buNone/>
              <a:defRPr sz="1800" i="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Sponsored by The </a:t>
            </a:r>
            <a:r>
              <a:rPr lang="en-US" b="1" dirty="0"/>
              <a:t>Medical College of Wisconsin</a:t>
            </a: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81999" y="43179"/>
            <a:ext cx="381001" cy="566421"/>
          </a:xfrm>
          <a:prstGeom prst="rect">
            <a:avLst/>
          </a:prstGeom>
        </p:spPr>
      </p:pic>
    </p:spTree>
    <p:extLst>
      <p:ext uri="{BB962C8B-B14F-4D97-AF65-F5344CB8AC3E}">
        <p14:creationId xmlns:p14="http://schemas.microsoft.com/office/powerpoint/2010/main" val="105762067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7" r:id="rId3"/>
    <p:sldLayoutId id="2147483668"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hyperlink" Target="https://www.polleverywhere.com/multiple_choice_polls/VJNP7ROOhCjecX6" TargetMode="External"/><Relationship Id="rId5" Type="http://schemas.openxmlformats.org/officeDocument/2006/relationships/hyperlink" Target="https://www.liveslides.com/download" TargetMode="Externa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hyperlink" Target="https://www.polleverywhere.com/multiple_choice_polls/LFlQ8BK66P8BWbE" TargetMode="External"/><Relationship Id="rId5" Type="http://schemas.openxmlformats.org/officeDocument/2006/relationships/hyperlink" Target="https://www.liveslides.com/download" TargetMode="Externa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mailto:tedsiedlecki@virginia.edu" TargetMode="External"/><Relationship Id="rId2" Type="http://schemas.openxmlformats.org/officeDocument/2006/relationships/hyperlink" Target="mailto:claudiaallen@virginia.edu"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s://www.polleverywhere.com/multiple_choice_polls/LFlQ8BK66P8BWbE" TargetMode="External"/><Relationship Id="rId5" Type="http://schemas.openxmlformats.org/officeDocument/2006/relationships/hyperlink" Target="https://www.liveslides.com/download" TargetMode="Externa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00FF"/>
                </a:solidFill>
              </a:rPr>
              <a:t>A Method to Bridge the Gap between “Learning” and “Using” </a:t>
            </a:r>
            <a:r>
              <a:rPr lang="en-US" dirty="0" smtClean="0">
                <a:solidFill>
                  <a:srgbClr val="0000FF"/>
                </a:solidFill>
              </a:rPr>
              <a:t/>
            </a:r>
            <a:br>
              <a:rPr lang="en-US" dirty="0" smtClean="0">
                <a:solidFill>
                  <a:srgbClr val="0000FF"/>
                </a:solidFill>
              </a:rPr>
            </a:br>
            <a:r>
              <a:rPr lang="en-US" dirty="0" smtClean="0">
                <a:solidFill>
                  <a:srgbClr val="0000FF"/>
                </a:solidFill>
              </a:rPr>
              <a:t>Motivational </a:t>
            </a:r>
            <a:r>
              <a:rPr lang="en-US" dirty="0">
                <a:solidFill>
                  <a:srgbClr val="0000FF"/>
                </a:solidFill>
              </a:rPr>
              <a:t>Interviewing</a:t>
            </a:r>
          </a:p>
        </p:txBody>
      </p:sp>
      <p:sp>
        <p:nvSpPr>
          <p:cNvPr id="3" name="Content Placeholder 2"/>
          <p:cNvSpPr>
            <a:spLocks noGrp="1"/>
          </p:cNvSpPr>
          <p:nvPr>
            <p:ph idx="1"/>
          </p:nvPr>
        </p:nvSpPr>
        <p:spPr>
          <a:xfrm>
            <a:off x="5099313" y="3124200"/>
            <a:ext cx="3886200" cy="2286000"/>
          </a:xfrm>
        </p:spPr>
        <p:txBody>
          <a:bodyPr>
            <a:normAutofit/>
          </a:bodyPr>
          <a:lstStyle/>
          <a:p>
            <a:pPr marL="0" indent="0" algn="ctr">
              <a:buNone/>
            </a:pPr>
            <a:r>
              <a:rPr lang="en-US" sz="2000" dirty="0" smtClean="0"/>
              <a:t>Claudia </a:t>
            </a:r>
            <a:r>
              <a:rPr lang="en-US" sz="2000" dirty="0"/>
              <a:t>Allen, PhD, JD </a:t>
            </a:r>
            <a:r>
              <a:rPr lang="en-US" sz="2000" dirty="0" smtClean="0"/>
              <a:t> and Theodore </a:t>
            </a:r>
            <a:r>
              <a:rPr lang="en-US" sz="2000" dirty="0"/>
              <a:t>Siedlecki, </a:t>
            </a:r>
            <a:r>
              <a:rPr lang="en-US" sz="2000" dirty="0" smtClean="0"/>
              <a:t>PhD</a:t>
            </a:r>
          </a:p>
          <a:p>
            <a:pPr marL="0" indent="0" algn="ctr">
              <a:buNone/>
            </a:pPr>
            <a:endParaRPr lang="en-US" sz="1800" dirty="0" smtClean="0"/>
          </a:p>
          <a:p>
            <a:pPr marL="0" indent="0" algn="ctr">
              <a:spcBef>
                <a:spcPts val="0"/>
              </a:spcBef>
              <a:buNone/>
            </a:pPr>
            <a:r>
              <a:rPr lang="en-US" sz="1800" dirty="0" smtClean="0"/>
              <a:t>University of Virginia </a:t>
            </a:r>
          </a:p>
          <a:p>
            <a:pPr marL="0" indent="0" algn="ctr">
              <a:spcBef>
                <a:spcPts val="0"/>
              </a:spcBef>
              <a:buNone/>
            </a:pPr>
            <a:r>
              <a:rPr lang="en-US" sz="1800" dirty="0" smtClean="0"/>
              <a:t>Department of Family Medicine</a:t>
            </a:r>
          </a:p>
          <a:p>
            <a:pPr marL="0" indent="0" algn="ctr">
              <a:spcBef>
                <a:spcPts val="0"/>
              </a:spcBef>
              <a:buNone/>
            </a:pPr>
            <a:r>
              <a:rPr lang="en-US" sz="1800" dirty="0" smtClean="0"/>
              <a:t>October 12, 2018</a:t>
            </a:r>
          </a:p>
          <a:p>
            <a:pPr marL="0" indent="0">
              <a:buNone/>
            </a:pPr>
            <a:endParaRPr lang="en-US"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443" y="2819400"/>
            <a:ext cx="4800712" cy="3202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97464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xmlns="" id="{F45D2512-5BAB-6048-810F-FAB0F63CED7B}"/>
              </a:ext>
            </a:extLst>
          </p:cNvPr>
          <p:cNvGraphicFramePr/>
          <p:nvPr>
            <p:extLst/>
          </p:nvPr>
        </p:nvGraphicFramePr>
        <p:xfrm>
          <a:off x="1143000" y="914400"/>
          <a:ext cx="6781800"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xmlns="" id="{3E829DDD-A031-3E40-A997-25D549A470F7}"/>
              </a:ext>
            </a:extLst>
          </p:cNvPr>
          <p:cNvSpPr txBox="1"/>
          <p:nvPr/>
        </p:nvSpPr>
        <p:spPr>
          <a:xfrm>
            <a:off x="819150" y="5105400"/>
            <a:ext cx="7429500" cy="830997"/>
          </a:xfrm>
          <a:prstGeom prst="rect">
            <a:avLst/>
          </a:prstGeom>
          <a:solidFill>
            <a:schemeClr val="tx2">
              <a:lumMod val="20000"/>
              <a:lumOff val="80000"/>
            </a:schemeClr>
          </a:solidFill>
        </p:spPr>
        <p:txBody>
          <a:bodyPr wrap="square" rtlCol="0">
            <a:spAutoFit/>
          </a:bodyPr>
          <a:lstStyle/>
          <a:p>
            <a:r>
              <a:rPr lang="en-US" sz="1600" dirty="0"/>
              <a:t>Increase in Importance from Pre- to Post-Didactic was significant at the </a:t>
            </a:r>
            <a:r>
              <a:rPr lang="en-US" sz="1600" i="1" dirty="0"/>
              <a:t>p</a:t>
            </a:r>
            <a:r>
              <a:rPr lang="en-US" sz="1600" dirty="0"/>
              <a:t> &lt; .05 level.  </a:t>
            </a:r>
          </a:p>
          <a:p>
            <a:r>
              <a:rPr lang="en-US" sz="1600" dirty="0"/>
              <a:t>Increase in Confidence from Pre- to Post-Didactic was significant at the </a:t>
            </a:r>
            <a:r>
              <a:rPr lang="en-US" sz="1600" i="1" dirty="0"/>
              <a:t>p</a:t>
            </a:r>
            <a:r>
              <a:rPr lang="en-US" sz="1600" dirty="0"/>
              <a:t> &lt; .01 level. </a:t>
            </a:r>
          </a:p>
          <a:p>
            <a:r>
              <a:rPr lang="en-US" sz="1600" dirty="0"/>
              <a:t>Increase in Confidence from Pre- to Post-Practice was significant at the </a:t>
            </a:r>
            <a:r>
              <a:rPr lang="en-US" sz="1600" i="1" dirty="0"/>
              <a:t>p</a:t>
            </a:r>
            <a:r>
              <a:rPr lang="en-US" sz="1600" dirty="0"/>
              <a:t> &lt; .001 level. </a:t>
            </a:r>
          </a:p>
        </p:txBody>
      </p:sp>
    </p:spTree>
    <p:extLst>
      <p:ext uri="{BB962C8B-B14F-4D97-AF65-F5344CB8AC3E}">
        <p14:creationId xmlns:p14="http://schemas.microsoft.com/office/powerpoint/2010/main" val="20776197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470025"/>
          </a:xfrm>
        </p:spPr>
        <p:txBody>
          <a:bodyPr/>
          <a:lstStyle/>
          <a:p>
            <a:r>
              <a:rPr lang="en-US" dirty="0">
                <a:solidFill>
                  <a:srgbClr val="0000FF"/>
                </a:solidFill>
              </a:rPr>
              <a:t>Many aspects of M.I.</a:t>
            </a:r>
          </a:p>
        </p:txBody>
      </p:sp>
      <p:sp>
        <p:nvSpPr>
          <p:cNvPr id="3" name="Subtitle 2"/>
          <p:cNvSpPr>
            <a:spLocks noGrp="1"/>
          </p:cNvSpPr>
          <p:nvPr>
            <p:ph type="subTitle" idx="1"/>
          </p:nvPr>
        </p:nvSpPr>
        <p:spPr>
          <a:xfrm>
            <a:off x="609600" y="2514600"/>
            <a:ext cx="8153400" cy="3352800"/>
          </a:xfrm>
        </p:spPr>
        <p:txBody>
          <a:bodyPr>
            <a:normAutofit/>
          </a:bodyPr>
          <a:lstStyle/>
          <a:p>
            <a:pPr algn="l"/>
            <a:r>
              <a:rPr lang="en-US" dirty="0">
                <a:solidFill>
                  <a:schemeClr val="tx1"/>
                </a:solidFill>
              </a:rPr>
              <a:t>We focus on:</a:t>
            </a:r>
          </a:p>
          <a:p>
            <a:pPr marL="914400" lvl="1" indent="-457200" algn="l">
              <a:buFont typeface="Arial" panose="020B0604020202020204" pitchFamily="34" charset="0"/>
              <a:buChar char="•"/>
            </a:pPr>
            <a:r>
              <a:rPr lang="en-US" dirty="0"/>
              <a:t>The Spirit of MI rather than the tools</a:t>
            </a:r>
          </a:p>
          <a:p>
            <a:pPr marL="914400" lvl="1" indent="-457200" algn="l">
              <a:buFont typeface="Arial" panose="020B0604020202020204" pitchFamily="34" charset="0"/>
              <a:buChar char="•"/>
            </a:pPr>
            <a:r>
              <a:rPr lang="en-US" dirty="0"/>
              <a:t>“Every problem was once a solution”</a:t>
            </a:r>
          </a:p>
          <a:p>
            <a:pPr marL="914400" lvl="1" indent="-457200" algn="l">
              <a:buFont typeface="Arial" panose="020B0604020202020204" pitchFamily="34" charset="0"/>
              <a:buChar char="•"/>
            </a:pPr>
            <a:r>
              <a:rPr lang="en-US" dirty="0"/>
              <a:t>Attempts to persuade create resistance</a:t>
            </a:r>
          </a:p>
          <a:p>
            <a:pPr marL="914400" lvl="1" indent="-457200" algn="l">
              <a:buFont typeface="Arial" panose="020B0604020202020204" pitchFamily="34" charset="0"/>
              <a:buChar char="•"/>
            </a:pPr>
            <a:r>
              <a:rPr lang="en-US" dirty="0"/>
              <a:t>Different strategies for each stage of change</a:t>
            </a:r>
          </a:p>
          <a:p>
            <a:pPr algn="l"/>
            <a:endParaRPr lang="en-US" dirty="0"/>
          </a:p>
        </p:txBody>
      </p:sp>
    </p:spTree>
    <p:extLst>
      <p:ext uri="{BB962C8B-B14F-4D97-AF65-F5344CB8AC3E}">
        <p14:creationId xmlns:p14="http://schemas.microsoft.com/office/powerpoint/2010/main" val="37149968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23843" y="931050"/>
            <a:ext cx="5362757" cy="609600"/>
          </a:xfrm>
        </p:spPr>
        <p:txBody>
          <a:bodyPr rtlCol="0">
            <a:normAutofit/>
          </a:bodyPr>
          <a:lstStyle/>
          <a:p>
            <a:pPr fontAlgn="auto">
              <a:spcAft>
                <a:spcPts val="0"/>
              </a:spcAft>
              <a:defRPr/>
            </a:pPr>
            <a:r>
              <a:rPr lang="en-US" sz="2400" dirty="0" smtClean="0">
                <a:solidFill>
                  <a:srgbClr val="0000FF"/>
                </a:solidFill>
              </a:rPr>
              <a:t>The “Spirit” of Motivational Interviewing</a:t>
            </a:r>
            <a:endParaRPr lang="en-US" sz="2400" dirty="0">
              <a:solidFill>
                <a:srgbClr val="0000FF"/>
              </a:solidFill>
            </a:endParaRPr>
          </a:p>
        </p:txBody>
      </p:sp>
      <p:sp>
        <p:nvSpPr>
          <p:cNvPr id="2" name="Content Placeholder 1"/>
          <p:cNvSpPr>
            <a:spLocks noGrp="1"/>
          </p:cNvSpPr>
          <p:nvPr>
            <p:ph idx="1"/>
          </p:nvPr>
        </p:nvSpPr>
        <p:spPr>
          <a:xfrm>
            <a:off x="886356" y="1371600"/>
            <a:ext cx="6962244" cy="4953000"/>
          </a:xfrm>
        </p:spPr>
        <p:txBody>
          <a:bodyPr rtlCol="0">
            <a:normAutofit/>
          </a:bodyPr>
          <a:lstStyle/>
          <a:p>
            <a:pPr marL="45720" indent="0" fontAlgn="auto">
              <a:spcAft>
                <a:spcPts val="0"/>
              </a:spcAft>
              <a:buFont typeface="Wingdings 2" pitchFamily="18" charset="2"/>
              <a:buNone/>
              <a:defRPr/>
            </a:pPr>
            <a:endParaRPr lang="en-US" sz="2000" dirty="0" smtClean="0"/>
          </a:p>
          <a:p>
            <a:pPr marL="640080" lvl="1" indent="-274320" fontAlgn="auto">
              <a:spcAft>
                <a:spcPts val="0"/>
              </a:spcAft>
              <a:defRPr/>
            </a:pPr>
            <a:r>
              <a:rPr lang="en-US" sz="2800" dirty="0" smtClean="0"/>
              <a:t>Collaboration      vs.       Confrontation</a:t>
            </a:r>
          </a:p>
          <a:p>
            <a:pPr marL="640080" lvl="1" indent="-274320" fontAlgn="auto">
              <a:spcAft>
                <a:spcPts val="0"/>
              </a:spcAft>
              <a:defRPr/>
            </a:pPr>
            <a:endParaRPr lang="en-US" sz="2800" dirty="0" smtClean="0"/>
          </a:p>
          <a:p>
            <a:pPr marL="640080" lvl="1" indent="-274320" fontAlgn="auto">
              <a:spcAft>
                <a:spcPts val="0"/>
              </a:spcAft>
              <a:defRPr/>
            </a:pPr>
            <a:endParaRPr lang="en-US" sz="2800" dirty="0" smtClean="0"/>
          </a:p>
          <a:p>
            <a:pPr marL="365760" lvl="1" indent="0" fontAlgn="auto">
              <a:spcAft>
                <a:spcPts val="0"/>
              </a:spcAft>
              <a:buNone/>
              <a:defRPr/>
            </a:pPr>
            <a:endParaRPr lang="en-US" sz="1400" dirty="0" smtClean="0"/>
          </a:p>
          <a:p>
            <a:pPr marL="365760" lvl="1" indent="0" fontAlgn="auto">
              <a:spcAft>
                <a:spcPts val="0"/>
              </a:spcAft>
              <a:buNone/>
              <a:defRPr/>
            </a:pPr>
            <a:r>
              <a:rPr lang="en-US" sz="2800" dirty="0" smtClean="0"/>
              <a:t>	Evocation             vs.        Imposition</a:t>
            </a:r>
          </a:p>
          <a:p>
            <a:pPr marL="640080" lvl="1" indent="-274320" fontAlgn="auto">
              <a:spcAft>
                <a:spcPts val="0"/>
              </a:spcAft>
              <a:defRPr/>
            </a:pPr>
            <a:endParaRPr lang="en-US" sz="2800" dirty="0"/>
          </a:p>
          <a:p>
            <a:pPr marL="640080" lvl="1" indent="-274320" fontAlgn="auto">
              <a:spcAft>
                <a:spcPts val="0"/>
              </a:spcAft>
              <a:defRPr/>
            </a:pPr>
            <a:endParaRPr lang="en-US" sz="2800" dirty="0" smtClean="0"/>
          </a:p>
          <a:p>
            <a:pPr marL="365760" lvl="1" indent="0" fontAlgn="auto">
              <a:spcAft>
                <a:spcPts val="0"/>
              </a:spcAft>
              <a:buNone/>
              <a:defRPr/>
            </a:pPr>
            <a:endParaRPr lang="en-US" sz="1800" dirty="0"/>
          </a:p>
          <a:p>
            <a:pPr marL="640080" lvl="1" indent="-274320" fontAlgn="auto">
              <a:spcAft>
                <a:spcPts val="0"/>
              </a:spcAft>
              <a:defRPr/>
            </a:pPr>
            <a:r>
              <a:rPr lang="en-US" sz="2800" dirty="0" smtClean="0"/>
              <a:t>Autonomy </a:t>
            </a:r>
            <a:r>
              <a:rPr lang="en-US" dirty="0"/>
              <a:t> </a:t>
            </a:r>
            <a:r>
              <a:rPr lang="en-US" dirty="0" smtClean="0"/>
              <a:t>          </a:t>
            </a:r>
            <a:r>
              <a:rPr lang="en-US" sz="2800" dirty="0" smtClean="0"/>
              <a:t>vs.           Authority</a:t>
            </a:r>
            <a:endParaRPr lang="en-US" sz="28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54994"/>
            <a:ext cx="1315512" cy="877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9552" y="1371600"/>
            <a:ext cx="1869754" cy="1244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698" y="3099131"/>
            <a:ext cx="1590145" cy="1058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82658" y="3099131"/>
            <a:ext cx="1776100" cy="994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0115" y="4598587"/>
            <a:ext cx="1357312" cy="1628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57172" y="4804962"/>
            <a:ext cx="1905000" cy="1216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567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nodeType="withEffect">
                                  <p:stCondLst>
                                    <p:cond delay="100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1000"/>
                                  </p:stCondLst>
                                  <p:childTnLst>
                                    <p:set>
                                      <p:cBhvr>
                                        <p:cTn id="10" dur="1" fill="hold">
                                          <p:stCondLst>
                                            <p:cond delay="0"/>
                                          </p:stCondLst>
                                        </p:cTn>
                                        <p:tgtEl>
                                          <p:spTgt spid="2051"/>
                                        </p:tgtEl>
                                        <p:attrNameLst>
                                          <p:attrName>style.visibility</p:attrName>
                                        </p:attrNameLst>
                                      </p:cBhvr>
                                      <p:to>
                                        <p:strVal val="visible"/>
                                      </p:to>
                                    </p:set>
                                  </p:childTnLst>
                                </p:cTn>
                              </p:par>
                              <p:par>
                                <p:cTn id="11" presetID="1" presetClass="entr" presetSubtype="0" fill="hold" nodeType="withEffect">
                                  <p:stCondLst>
                                    <p:cond delay="2250"/>
                                  </p:stCondLst>
                                  <p:childTnLst>
                                    <p:set>
                                      <p:cBhvr>
                                        <p:cTn id="12" dur="1" fill="hold">
                                          <p:stCondLst>
                                            <p:cond delay="0"/>
                                          </p:stCondLst>
                                        </p:cTn>
                                        <p:tgtEl>
                                          <p:spTgt spid="2052"/>
                                        </p:tgtEl>
                                        <p:attrNameLst>
                                          <p:attrName>style.visibility</p:attrName>
                                        </p:attrNameLst>
                                      </p:cBhvr>
                                      <p:to>
                                        <p:strVal val="visible"/>
                                      </p:to>
                                    </p:set>
                                  </p:childTnLst>
                                </p:cTn>
                              </p:par>
                              <p:par>
                                <p:cTn id="13" presetID="1" presetClass="entr" presetSubtype="0" fill="hold" nodeType="withEffect">
                                  <p:stCondLst>
                                    <p:cond delay="225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par>
                                <p:cTn id="15" presetID="1" presetClass="entr" presetSubtype="0" fill="hold" nodeType="withEffect">
                                  <p:stCondLst>
                                    <p:cond delay="2250"/>
                                  </p:stCondLst>
                                  <p:childTnLst>
                                    <p:set>
                                      <p:cBhvr>
                                        <p:cTn id="16" dur="1" fill="hold">
                                          <p:stCondLst>
                                            <p:cond delay="0"/>
                                          </p:stCondLst>
                                        </p:cTn>
                                        <p:tgtEl>
                                          <p:spTgt spid="2053"/>
                                        </p:tgtEl>
                                        <p:attrNameLst>
                                          <p:attrName>style.visibility</p:attrName>
                                        </p:attrNameLst>
                                      </p:cBhvr>
                                      <p:to>
                                        <p:strVal val="visible"/>
                                      </p:to>
                                    </p:set>
                                  </p:childTnLst>
                                </p:cTn>
                              </p:par>
                            </p:childTnLst>
                          </p:cTn>
                        </p:par>
                        <p:par>
                          <p:cTn id="17" fill="hold">
                            <p:stCondLst>
                              <p:cond delay="2250"/>
                            </p:stCondLst>
                            <p:childTnLst>
                              <p:par>
                                <p:cTn id="18" presetID="1" presetClass="entr" presetSubtype="0" fill="hold" nodeType="afterEffect">
                                  <p:stCondLst>
                                    <p:cond delay="1500"/>
                                  </p:stCondLst>
                                  <p:childTnLst>
                                    <p:set>
                                      <p:cBhvr>
                                        <p:cTn id="19" dur="1" fill="hold">
                                          <p:stCondLst>
                                            <p:cond delay="0"/>
                                          </p:stCondLst>
                                        </p:cTn>
                                        <p:tgtEl>
                                          <p:spTgt spid="2054"/>
                                        </p:tgtEl>
                                        <p:attrNameLst>
                                          <p:attrName>style.visibility</p:attrName>
                                        </p:attrNameLst>
                                      </p:cBhvr>
                                      <p:to>
                                        <p:strVal val="visible"/>
                                      </p:to>
                                    </p:set>
                                  </p:childTnLst>
                                </p:cTn>
                              </p:par>
                              <p:par>
                                <p:cTn id="20" presetID="1" presetClass="entr" presetSubtype="0" fill="hold" nodeType="withEffect">
                                  <p:stCondLst>
                                    <p:cond delay="1500"/>
                                  </p:stCondLst>
                                  <p:childTnLst>
                                    <p:set>
                                      <p:cBhvr>
                                        <p:cTn id="21" dur="1" fill="hold">
                                          <p:stCondLst>
                                            <p:cond delay="0"/>
                                          </p:stCondLst>
                                        </p:cTn>
                                        <p:tgtEl>
                                          <p:spTgt spid="2">
                                            <p:txEl>
                                              <p:pRg st="9" end="9"/>
                                            </p:txEl>
                                          </p:spTgt>
                                        </p:tgtEl>
                                        <p:attrNameLst>
                                          <p:attrName>style.visibility</p:attrName>
                                        </p:attrNameLst>
                                      </p:cBhvr>
                                      <p:to>
                                        <p:strVal val="visible"/>
                                      </p:to>
                                    </p:set>
                                  </p:childTnLst>
                                </p:cTn>
                              </p:par>
                              <p:par>
                                <p:cTn id="22" presetID="1" presetClass="entr" presetSubtype="0" fill="hold" nodeType="withEffect">
                                  <p:stCondLst>
                                    <p:cond delay="1500"/>
                                  </p:stCondLst>
                                  <p:childTnLst>
                                    <p:set>
                                      <p:cBhvr>
                                        <p:cTn id="23" dur="1" fill="hold">
                                          <p:stCondLst>
                                            <p:cond delay="0"/>
                                          </p:stCondLst>
                                        </p:cTn>
                                        <p:tgtEl>
                                          <p:spTgt spid="20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533400"/>
            <a:ext cx="9144000" cy="990600"/>
          </a:xfrm>
        </p:spPr>
        <p:txBody>
          <a:bodyPr>
            <a:normAutofit/>
          </a:bodyPr>
          <a:lstStyle/>
          <a:p>
            <a:r>
              <a:rPr lang="en-US" sz="2800" dirty="0">
                <a:solidFill>
                  <a:srgbClr val="0000FF"/>
                </a:solidFill>
                <a:effectLst/>
              </a:rPr>
              <a:t>Why do people develop negative habits?</a:t>
            </a:r>
          </a:p>
        </p:txBody>
      </p:sp>
      <p:sp>
        <p:nvSpPr>
          <p:cNvPr id="23555" name="Rectangle 3"/>
          <p:cNvSpPr>
            <a:spLocks noGrp="1" noChangeArrowheads="1"/>
          </p:cNvSpPr>
          <p:nvPr>
            <p:ph type="body" idx="1"/>
          </p:nvPr>
        </p:nvSpPr>
        <p:spPr>
          <a:xfrm>
            <a:off x="381000" y="1467588"/>
            <a:ext cx="7866063" cy="3200400"/>
          </a:xfrm>
        </p:spPr>
        <p:txBody>
          <a:bodyPr>
            <a:normAutofit lnSpcReduction="10000"/>
          </a:bodyPr>
          <a:lstStyle/>
          <a:p>
            <a:pPr marL="457200" lvl="1" indent="0">
              <a:lnSpc>
                <a:spcPct val="90000"/>
              </a:lnSpc>
              <a:buSzPct val="40000"/>
              <a:buNone/>
            </a:pPr>
            <a:r>
              <a:rPr lang="en-US" dirty="0"/>
              <a:t>External factors: life stresses</a:t>
            </a:r>
          </a:p>
          <a:p>
            <a:pPr marL="457200" lvl="1" indent="0">
              <a:lnSpc>
                <a:spcPct val="90000"/>
              </a:lnSpc>
              <a:buSzPct val="40000"/>
              <a:buNone/>
            </a:pPr>
            <a:endParaRPr lang="en-US" dirty="0"/>
          </a:p>
          <a:p>
            <a:pPr marL="457200" lvl="1" indent="0">
              <a:lnSpc>
                <a:spcPct val="90000"/>
              </a:lnSpc>
              <a:buSzPct val="40000"/>
              <a:buNone/>
            </a:pPr>
            <a:r>
              <a:rPr lang="en-US" dirty="0"/>
              <a:t>Internal factors: depression, boredom</a:t>
            </a:r>
          </a:p>
          <a:p>
            <a:pPr marL="457200" lvl="1" indent="0">
              <a:lnSpc>
                <a:spcPct val="90000"/>
              </a:lnSpc>
              <a:buSzPct val="40000"/>
              <a:buNone/>
            </a:pPr>
            <a:endParaRPr lang="en-US" dirty="0"/>
          </a:p>
          <a:p>
            <a:pPr marL="457200" lvl="1" indent="0">
              <a:lnSpc>
                <a:spcPct val="150000"/>
              </a:lnSpc>
              <a:buSzPct val="40000"/>
              <a:buNone/>
            </a:pPr>
            <a:r>
              <a:rPr lang="en-US" b="1" dirty="0"/>
              <a:t>So what do they do to feel better?</a:t>
            </a:r>
          </a:p>
          <a:p>
            <a:pPr marL="457200" lvl="1" indent="0">
              <a:lnSpc>
                <a:spcPct val="150000"/>
              </a:lnSpc>
              <a:buSzPct val="40000"/>
              <a:buNone/>
            </a:pPr>
            <a:r>
              <a:rPr lang="en-US" dirty="0"/>
              <a:t>Coping strategies: adaptive and maladaptive</a:t>
            </a:r>
          </a:p>
          <a:p>
            <a:pPr lvl="2">
              <a:lnSpc>
                <a:spcPct val="90000"/>
              </a:lnSpc>
              <a:buSzPct val="40000"/>
            </a:pPr>
            <a:endParaRPr lang="en-US" sz="28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1219200"/>
            <a:ext cx="2133600"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4648266"/>
            <a:ext cx="2203174" cy="1468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4627581"/>
            <a:ext cx="2200275" cy="1510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t="-20786" b="20786"/>
          <a:stretch/>
        </p:blipFill>
        <p:spPr bwMode="auto">
          <a:xfrm>
            <a:off x="528637" y="4343400"/>
            <a:ext cx="2695575"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662460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0"/>
                                  </p:stCondLst>
                                  <p:childTnLst>
                                    <p:set>
                                      <p:cBhvr>
                                        <p:cTn id="6" dur="1" fill="hold">
                                          <p:stCondLst>
                                            <p:cond delay="0"/>
                                          </p:stCondLst>
                                        </p:cTn>
                                        <p:tgtEl>
                                          <p:spTgt spid="23555">
                                            <p:txEl>
                                              <p:pRg st="4" end="4"/>
                                            </p:txEl>
                                          </p:spTgt>
                                        </p:tgtEl>
                                        <p:attrNameLst>
                                          <p:attrName>style.visibility</p:attrName>
                                        </p:attrNameLst>
                                      </p:cBhvr>
                                      <p:to>
                                        <p:strVal val="visible"/>
                                      </p:to>
                                    </p:set>
                                  </p:childTnLst>
                                </p:cTn>
                              </p:par>
                            </p:childTnLst>
                          </p:cTn>
                        </p:par>
                        <p:par>
                          <p:cTn id="7" fill="hold">
                            <p:stCondLst>
                              <p:cond delay="2000"/>
                            </p:stCondLst>
                            <p:childTnLst>
                              <p:par>
                                <p:cTn id="8" presetID="1" presetClass="entr" presetSubtype="0" fill="hold" nodeType="afterEffect">
                                  <p:stCondLst>
                                    <p:cond delay="2000"/>
                                  </p:stCondLst>
                                  <p:childTnLst>
                                    <p:set>
                                      <p:cBhvr>
                                        <p:cTn id="9" dur="1" fill="hold">
                                          <p:stCondLst>
                                            <p:cond delay="0"/>
                                          </p:stCondLst>
                                        </p:cTn>
                                        <p:tgtEl>
                                          <p:spTgt spid="23555">
                                            <p:txEl>
                                              <p:pRg st="5" end="5"/>
                                            </p:txEl>
                                          </p:spTgt>
                                        </p:tgtEl>
                                        <p:attrNameLst>
                                          <p:attrName>style.visibility</p:attrName>
                                        </p:attrNameLst>
                                      </p:cBhvr>
                                      <p:to>
                                        <p:strVal val="visible"/>
                                      </p:to>
                                    </p:set>
                                  </p:childTnLst>
                                </p:cTn>
                              </p:par>
                            </p:childTnLst>
                          </p:cTn>
                        </p:par>
                        <p:par>
                          <p:cTn id="10" fill="hold">
                            <p:stCondLst>
                              <p:cond delay="4000"/>
                            </p:stCondLst>
                            <p:childTnLst>
                              <p:par>
                                <p:cTn id="11" presetID="1" presetClass="entr" presetSubtype="0" fill="hold" nodeType="afterEffect">
                                  <p:stCondLst>
                                    <p:cond delay="0"/>
                                  </p:stCondLst>
                                  <p:childTnLst>
                                    <p:set>
                                      <p:cBhvr>
                                        <p:cTn id="12" dur="1" fill="hold">
                                          <p:stCondLst>
                                            <p:cond delay="0"/>
                                          </p:stCondLst>
                                        </p:cTn>
                                        <p:tgtEl>
                                          <p:spTgt spid="1030"/>
                                        </p:tgtEl>
                                        <p:attrNameLst>
                                          <p:attrName>style.visibility</p:attrName>
                                        </p:attrNameLst>
                                      </p:cBhvr>
                                      <p:to>
                                        <p:strVal val="visible"/>
                                      </p:to>
                                    </p:set>
                                  </p:childTnLst>
                                </p:cTn>
                              </p:par>
                            </p:childTnLst>
                          </p:cTn>
                        </p:par>
                        <p:par>
                          <p:cTn id="13" fill="hold">
                            <p:stCondLst>
                              <p:cond delay="4000"/>
                            </p:stCondLst>
                            <p:childTnLst>
                              <p:par>
                                <p:cTn id="14" presetID="1" presetClass="entr" presetSubtype="0" fill="hold" nodeType="afterEffect">
                                  <p:stCondLst>
                                    <p:cond delay="0"/>
                                  </p:stCondLst>
                                  <p:childTnLst>
                                    <p:set>
                                      <p:cBhvr>
                                        <p:cTn id="15" dur="1" fill="hold">
                                          <p:stCondLst>
                                            <p:cond delay="0"/>
                                          </p:stCondLst>
                                        </p:cTn>
                                        <p:tgtEl>
                                          <p:spTgt spid="1029"/>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nodeType="after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1676400"/>
            <a:ext cx="5943600" cy="685800"/>
          </a:xfrm>
        </p:spPr>
        <p:txBody>
          <a:bodyPr>
            <a:normAutofit/>
          </a:bodyPr>
          <a:lstStyle/>
          <a:p>
            <a:r>
              <a:rPr lang="en-US" sz="3200" u="none" dirty="0" smtClean="0">
                <a:solidFill>
                  <a:srgbClr val="0000FF"/>
                </a:solidFill>
              </a:rPr>
              <a:t>Our mentor: Dr. David Waters</a:t>
            </a:r>
            <a:endParaRPr lang="en-US" sz="3200" u="none" dirty="0">
              <a:solidFill>
                <a:srgbClr val="0000FF"/>
              </a:solidFill>
            </a:endParaRPr>
          </a:p>
        </p:txBody>
      </p:sp>
      <p:sp>
        <p:nvSpPr>
          <p:cNvPr id="3" name="Content Placeholder 2"/>
          <p:cNvSpPr>
            <a:spLocks noGrp="1"/>
          </p:cNvSpPr>
          <p:nvPr>
            <p:ph idx="1"/>
          </p:nvPr>
        </p:nvSpPr>
        <p:spPr>
          <a:xfrm>
            <a:off x="1371600" y="2895600"/>
            <a:ext cx="7391400" cy="4648200"/>
          </a:xfrm>
        </p:spPr>
        <p:txBody>
          <a:bodyPr>
            <a:normAutofit/>
          </a:bodyPr>
          <a:lstStyle/>
          <a:p>
            <a:pPr marL="0" indent="0">
              <a:buNone/>
            </a:pPr>
            <a:endParaRPr lang="en-US" sz="2800" dirty="0" smtClean="0"/>
          </a:p>
          <a:p>
            <a:pPr marL="0" indent="0">
              <a:buNone/>
            </a:pPr>
            <a:r>
              <a:rPr lang="en-US" sz="2800" dirty="0" smtClean="0"/>
              <a:t>When you meet </a:t>
            </a:r>
            <a:r>
              <a:rPr lang="en-US" sz="2800" u="sng" dirty="0" smtClean="0"/>
              <a:t>resistance</a:t>
            </a:r>
            <a:r>
              <a:rPr lang="en-US" sz="2800" dirty="0" smtClean="0"/>
              <a:t>, think </a:t>
            </a:r>
            <a:r>
              <a:rPr lang="en-US" sz="2800" u="sng" dirty="0" smtClean="0"/>
              <a:t>deficit</a:t>
            </a:r>
            <a:r>
              <a:rPr lang="en-US" sz="2800" dirty="0" smtClean="0"/>
              <a:t>.</a:t>
            </a:r>
          </a:p>
          <a:p>
            <a:pPr marL="0" indent="0">
              <a:buNone/>
            </a:pPr>
            <a:endParaRPr lang="en-US" sz="2800" dirty="0" smtClean="0"/>
          </a:p>
          <a:p>
            <a:pPr marL="0" indent="0">
              <a:buNone/>
            </a:pPr>
            <a:r>
              <a:rPr lang="en-US" sz="2800" dirty="0" smtClean="0">
                <a:solidFill>
                  <a:schemeClr val="tx1">
                    <a:lumMod val="50000"/>
                    <a:lumOff val="50000"/>
                  </a:schemeClr>
                </a:solidFill>
              </a:rPr>
              <a:t>(Ted: When </a:t>
            </a:r>
            <a:r>
              <a:rPr lang="en-US" sz="2800" dirty="0">
                <a:solidFill>
                  <a:schemeClr val="tx1">
                    <a:lumMod val="50000"/>
                    <a:lumOff val="50000"/>
                  </a:schemeClr>
                </a:solidFill>
              </a:rPr>
              <a:t>you see </a:t>
            </a:r>
            <a:r>
              <a:rPr lang="en-US" sz="2800" u="sng" dirty="0" smtClean="0">
                <a:solidFill>
                  <a:schemeClr val="tx1">
                    <a:lumMod val="50000"/>
                    <a:lumOff val="50000"/>
                  </a:schemeClr>
                </a:solidFill>
              </a:rPr>
              <a:t>won’t</a:t>
            </a:r>
            <a:r>
              <a:rPr lang="en-US" sz="2800" dirty="0" smtClean="0">
                <a:solidFill>
                  <a:schemeClr val="tx1">
                    <a:lumMod val="50000"/>
                    <a:lumOff val="50000"/>
                  </a:schemeClr>
                </a:solidFill>
              </a:rPr>
              <a:t>, think </a:t>
            </a:r>
            <a:r>
              <a:rPr lang="en-US" sz="2800" u="sng" dirty="0">
                <a:solidFill>
                  <a:schemeClr val="tx1">
                    <a:lumMod val="50000"/>
                    <a:lumOff val="50000"/>
                  </a:schemeClr>
                </a:solidFill>
              </a:rPr>
              <a:t>can’t</a:t>
            </a:r>
            <a:r>
              <a:rPr lang="en-US" sz="2800" dirty="0" smtClean="0">
                <a:solidFill>
                  <a:schemeClr val="tx1">
                    <a:lumMod val="50000"/>
                    <a:lumOff val="50000"/>
                  </a:schemeClr>
                </a:solidFill>
              </a:rPr>
              <a:t>.)</a:t>
            </a:r>
            <a:endParaRPr lang="en-US" sz="2800" dirty="0">
              <a:solidFill>
                <a:schemeClr val="tx1">
                  <a:lumMod val="50000"/>
                  <a:lumOff val="50000"/>
                </a:scheme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066800"/>
            <a:ext cx="2381250"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0443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676400"/>
            <a:ext cx="8153400" cy="4247317"/>
          </a:xfrm>
          <a:prstGeom prst="rect">
            <a:avLst/>
          </a:prstGeom>
          <a:noFill/>
        </p:spPr>
        <p:txBody>
          <a:bodyPr wrap="square">
            <a:spAutoFit/>
          </a:bodyPr>
          <a:lstStyle/>
          <a:p>
            <a:r>
              <a:rPr lang="en-US" sz="1800" b="1" dirty="0" smtClean="0">
                <a:solidFill>
                  <a:srgbClr val="000000"/>
                </a:solidFill>
                <a:latin typeface="+mn-lt"/>
                <a:ea typeface="MS PGothic"/>
                <a:cs typeface="MS PGothic"/>
              </a:rPr>
              <a:t>Example: Pre-Contemplation </a:t>
            </a:r>
            <a:r>
              <a:rPr lang="en-US" sz="1800" b="1" dirty="0">
                <a:solidFill>
                  <a:srgbClr val="000000"/>
                </a:solidFill>
                <a:latin typeface="+mn-lt"/>
                <a:ea typeface="MS PGothic"/>
                <a:cs typeface="MS PGothic"/>
              </a:rPr>
              <a:t>(resisting change</a:t>
            </a:r>
            <a:r>
              <a:rPr lang="en-US" sz="1800" b="1" dirty="0" smtClean="0">
                <a:solidFill>
                  <a:srgbClr val="000000"/>
                </a:solidFill>
                <a:latin typeface="+mn-lt"/>
                <a:ea typeface="MS PGothic"/>
                <a:cs typeface="MS PGothic"/>
              </a:rPr>
              <a:t>) Stage: </a:t>
            </a:r>
            <a:r>
              <a:rPr lang="en-US" sz="1800" dirty="0">
                <a:solidFill>
                  <a:srgbClr val="000000"/>
                </a:solidFill>
                <a:latin typeface="+mn-lt"/>
                <a:ea typeface="MS PGothic"/>
                <a:cs typeface="MS PGothic"/>
              </a:rPr>
              <a:t>This is either a denial of the problem, or an awareness of the problem with an unwillingness to change</a:t>
            </a:r>
            <a:r>
              <a:rPr lang="en-US" sz="1800" dirty="0" smtClean="0">
                <a:solidFill>
                  <a:srgbClr val="000000"/>
                </a:solidFill>
                <a:latin typeface="+mn-lt"/>
                <a:ea typeface="MS PGothic"/>
                <a:cs typeface="MS PGothic"/>
              </a:rPr>
              <a:t>.</a:t>
            </a:r>
          </a:p>
          <a:p>
            <a:endParaRPr lang="en-US" dirty="0">
              <a:solidFill>
                <a:srgbClr val="000000"/>
              </a:solidFill>
              <a:latin typeface="Arial"/>
              <a:ea typeface="MS PGothic"/>
              <a:cs typeface="MS PGothic"/>
            </a:endParaRPr>
          </a:p>
          <a:p>
            <a:r>
              <a:rPr lang="en-US" dirty="0" smtClean="0">
                <a:solidFill>
                  <a:srgbClr val="000000"/>
                </a:solidFill>
                <a:latin typeface="+mn-lt"/>
                <a:ea typeface="MS PGothic"/>
                <a:cs typeface="MS PGothic"/>
              </a:rPr>
              <a:t>Strategies for this stage: </a:t>
            </a:r>
          </a:p>
          <a:p>
            <a:pPr marL="342900" indent="-342900">
              <a:buFont typeface="Arial" panose="020B0604020202020204" pitchFamily="34" charset="0"/>
              <a:buChar char="•"/>
            </a:pPr>
            <a:r>
              <a:rPr lang="en-US" sz="1800" dirty="0" smtClean="0">
                <a:solidFill>
                  <a:srgbClr val="000000"/>
                </a:solidFill>
                <a:latin typeface="+mn-lt"/>
                <a:ea typeface="MS PGothic"/>
                <a:cs typeface="MS PGothic"/>
              </a:rPr>
              <a:t>Seek </a:t>
            </a:r>
            <a:r>
              <a:rPr lang="en-US" sz="1800" dirty="0">
                <a:solidFill>
                  <a:srgbClr val="000000"/>
                </a:solidFill>
                <a:latin typeface="+mn-lt"/>
                <a:ea typeface="MS PGothic"/>
                <a:cs typeface="MS PGothic"/>
              </a:rPr>
              <a:t>permission just to talk about it for a minute</a:t>
            </a:r>
            <a:r>
              <a:rPr lang="en-US" sz="1800" dirty="0" smtClean="0">
                <a:solidFill>
                  <a:srgbClr val="000000"/>
                </a:solidFill>
                <a:latin typeface="+mn-lt"/>
                <a:ea typeface="MS PGothic"/>
                <a:cs typeface="MS PGothic"/>
              </a:rPr>
              <a:t>.</a:t>
            </a:r>
          </a:p>
          <a:p>
            <a:pPr marL="342900" indent="-342900">
              <a:buFont typeface="Arial" panose="020B0604020202020204" pitchFamily="34" charset="0"/>
              <a:buChar char="•"/>
            </a:pPr>
            <a:r>
              <a:rPr lang="en-US" sz="1800" dirty="0" smtClean="0">
                <a:solidFill>
                  <a:srgbClr val="000000"/>
                </a:solidFill>
                <a:latin typeface="+mn-lt"/>
                <a:ea typeface="MS PGothic"/>
                <a:cs typeface="MS PGothic"/>
              </a:rPr>
              <a:t>Open </a:t>
            </a:r>
            <a:r>
              <a:rPr lang="en-US" sz="1800" dirty="0">
                <a:solidFill>
                  <a:srgbClr val="000000"/>
                </a:solidFill>
                <a:latin typeface="+mn-lt"/>
                <a:ea typeface="MS PGothic"/>
                <a:cs typeface="MS PGothic"/>
              </a:rPr>
              <a:t>ended </a:t>
            </a:r>
            <a:r>
              <a:rPr lang="en-US" sz="1800" dirty="0" smtClean="0">
                <a:solidFill>
                  <a:srgbClr val="000000"/>
                </a:solidFill>
                <a:latin typeface="+mn-lt"/>
                <a:ea typeface="MS PGothic"/>
                <a:cs typeface="MS PGothic"/>
              </a:rPr>
              <a:t>questions; thoughts </a:t>
            </a:r>
            <a:r>
              <a:rPr lang="en-US" sz="1800" dirty="0">
                <a:solidFill>
                  <a:srgbClr val="000000"/>
                </a:solidFill>
                <a:latin typeface="+mn-lt"/>
                <a:ea typeface="MS PGothic"/>
                <a:cs typeface="MS PGothic"/>
              </a:rPr>
              <a:t>and </a:t>
            </a:r>
            <a:r>
              <a:rPr lang="en-US" sz="1800" dirty="0" smtClean="0">
                <a:solidFill>
                  <a:srgbClr val="000000"/>
                </a:solidFill>
                <a:latin typeface="+mn-lt"/>
                <a:ea typeface="MS PGothic"/>
                <a:cs typeface="MS PGothic"/>
              </a:rPr>
              <a:t>feelings.</a:t>
            </a:r>
          </a:p>
          <a:p>
            <a:pPr marL="342900" indent="-342900">
              <a:buFont typeface="Arial" panose="020B0604020202020204" pitchFamily="34" charset="0"/>
              <a:buChar char="•"/>
            </a:pPr>
            <a:r>
              <a:rPr lang="en-US" sz="1800" dirty="0" smtClean="0">
                <a:solidFill>
                  <a:srgbClr val="000000"/>
                </a:solidFill>
                <a:latin typeface="+mn-lt"/>
                <a:ea typeface="MS PGothic"/>
                <a:cs typeface="MS PGothic"/>
              </a:rPr>
              <a:t>Empathetically </a:t>
            </a:r>
            <a:r>
              <a:rPr lang="en-US" sz="1800" dirty="0">
                <a:solidFill>
                  <a:srgbClr val="000000"/>
                </a:solidFill>
                <a:latin typeface="+mn-lt"/>
                <a:ea typeface="MS PGothic"/>
                <a:cs typeface="MS PGothic"/>
              </a:rPr>
              <a:t>reflect the ambivalence.</a:t>
            </a:r>
          </a:p>
          <a:p>
            <a:pPr marL="342900" indent="-342900">
              <a:buFont typeface="Arial" panose="020B0604020202020204" pitchFamily="34" charset="0"/>
              <a:buChar char="•"/>
            </a:pPr>
            <a:r>
              <a:rPr lang="en-US" sz="1800" b="1" dirty="0">
                <a:solidFill>
                  <a:srgbClr val="000000"/>
                </a:solidFill>
                <a:latin typeface="+mn-lt"/>
                <a:ea typeface="MS PGothic"/>
                <a:cs typeface="MS PGothic"/>
              </a:rPr>
              <a:t>Resist </a:t>
            </a:r>
            <a:r>
              <a:rPr lang="en-US" sz="1800" b="1" dirty="0" smtClean="0">
                <a:solidFill>
                  <a:srgbClr val="000000"/>
                </a:solidFill>
                <a:latin typeface="+mn-lt"/>
                <a:ea typeface="MS PGothic"/>
                <a:cs typeface="MS PGothic"/>
              </a:rPr>
              <a:t>the righting reflex.</a:t>
            </a:r>
            <a:endParaRPr lang="en-US" sz="1800" b="1" dirty="0">
              <a:solidFill>
                <a:srgbClr val="000000"/>
              </a:solidFill>
              <a:latin typeface="+mn-lt"/>
              <a:ea typeface="MS PGothic"/>
              <a:cs typeface="MS PGothic"/>
            </a:endParaRPr>
          </a:p>
          <a:p>
            <a:pPr marL="342900" indent="-342900">
              <a:buFont typeface="Arial" panose="020B0604020202020204" pitchFamily="34" charset="0"/>
              <a:buChar char="•"/>
            </a:pPr>
            <a:r>
              <a:rPr lang="en-US" sz="1800" dirty="0" smtClean="0">
                <a:solidFill>
                  <a:srgbClr val="000000"/>
                </a:solidFill>
                <a:latin typeface="+mn-lt"/>
                <a:ea typeface="MS PGothic"/>
                <a:cs typeface="MS PGothic"/>
              </a:rPr>
              <a:t>Reinforce the </a:t>
            </a:r>
            <a:r>
              <a:rPr lang="en-US" sz="1800" dirty="0">
                <a:solidFill>
                  <a:srgbClr val="000000"/>
                </a:solidFill>
                <a:latin typeface="+mn-lt"/>
                <a:ea typeface="MS PGothic"/>
                <a:cs typeface="MS PGothic"/>
              </a:rPr>
              <a:t>willingness to even talk about it.  </a:t>
            </a:r>
            <a:endParaRPr lang="en-US" sz="1800" dirty="0" smtClean="0">
              <a:solidFill>
                <a:srgbClr val="000000"/>
              </a:solidFill>
              <a:latin typeface="+mn-lt"/>
              <a:ea typeface="MS PGothic"/>
              <a:cs typeface="MS PGothic"/>
            </a:endParaRPr>
          </a:p>
          <a:p>
            <a:pPr marL="342900" indent="-342900">
              <a:buFont typeface="Arial" panose="020B0604020202020204" pitchFamily="34" charset="0"/>
              <a:buChar char="•"/>
            </a:pPr>
            <a:r>
              <a:rPr lang="en-US" sz="1800" dirty="0" smtClean="0">
                <a:solidFill>
                  <a:srgbClr val="000000"/>
                </a:solidFill>
                <a:latin typeface="+mn-lt"/>
                <a:ea typeface="MS PGothic"/>
                <a:cs typeface="MS PGothic"/>
              </a:rPr>
              <a:t>Rate importance. Understand patient priorities.</a:t>
            </a:r>
          </a:p>
          <a:p>
            <a:pPr marL="342900" indent="-342900">
              <a:buFont typeface="Arial" panose="020B0604020202020204" pitchFamily="34" charset="0"/>
              <a:buChar char="•"/>
            </a:pPr>
            <a:r>
              <a:rPr lang="en-US" sz="1800" dirty="0">
                <a:solidFill>
                  <a:srgbClr val="000000"/>
                </a:solidFill>
                <a:latin typeface="+mn-lt"/>
                <a:ea typeface="MS PGothic"/>
                <a:cs typeface="MS PGothic"/>
              </a:rPr>
              <a:t>Elicit patient goals.  Link behavior to goals.  </a:t>
            </a:r>
          </a:p>
          <a:p>
            <a:pPr marL="342900" indent="-342900">
              <a:buFont typeface="Arial" panose="020B0604020202020204" pitchFamily="34" charset="0"/>
              <a:buChar char="•"/>
            </a:pPr>
            <a:r>
              <a:rPr lang="en-US" sz="1800" b="1" dirty="0" smtClean="0">
                <a:solidFill>
                  <a:srgbClr val="000000"/>
                </a:solidFill>
                <a:latin typeface="+mn-lt"/>
                <a:ea typeface="MS PGothic"/>
                <a:cs typeface="MS PGothic"/>
              </a:rPr>
              <a:t>Roll </a:t>
            </a:r>
            <a:r>
              <a:rPr lang="en-US" sz="1800" b="1" dirty="0">
                <a:solidFill>
                  <a:srgbClr val="000000"/>
                </a:solidFill>
                <a:latin typeface="+mn-lt"/>
                <a:ea typeface="MS PGothic"/>
                <a:cs typeface="MS PGothic"/>
              </a:rPr>
              <a:t>with resistance. </a:t>
            </a:r>
            <a:r>
              <a:rPr lang="en-US" sz="1800" b="1" dirty="0" smtClean="0">
                <a:solidFill>
                  <a:srgbClr val="000000"/>
                </a:solidFill>
                <a:latin typeface="+mn-lt"/>
                <a:ea typeface="MS PGothic"/>
                <a:cs typeface="MS PGothic"/>
              </a:rPr>
              <a:t> </a:t>
            </a:r>
          </a:p>
          <a:p>
            <a:pPr marL="342900" indent="-342900">
              <a:buFont typeface="Arial" panose="020B0604020202020204" pitchFamily="34" charset="0"/>
              <a:buChar char="•"/>
            </a:pPr>
            <a:r>
              <a:rPr lang="en-US" sz="1800" dirty="0" smtClean="0">
                <a:solidFill>
                  <a:srgbClr val="000000"/>
                </a:solidFill>
                <a:latin typeface="+mn-lt"/>
                <a:ea typeface="MS PGothic"/>
                <a:cs typeface="MS PGothic"/>
              </a:rPr>
              <a:t>Seek </a:t>
            </a:r>
            <a:r>
              <a:rPr lang="en-US" sz="1800" dirty="0">
                <a:solidFill>
                  <a:srgbClr val="000000"/>
                </a:solidFill>
                <a:latin typeface="+mn-lt"/>
                <a:ea typeface="MS PGothic"/>
                <a:cs typeface="MS PGothic"/>
              </a:rPr>
              <a:t>permission to offer information. </a:t>
            </a:r>
          </a:p>
          <a:p>
            <a:pPr marL="342900" indent="-342900">
              <a:buFont typeface="Arial" panose="020B0604020202020204" pitchFamily="34" charset="0"/>
              <a:buChar char="•"/>
            </a:pPr>
            <a:endParaRPr lang="en-US" b="1" dirty="0"/>
          </a:p>
        </p:txBody>
      </p:sp>
      <p:sp>
        <p:nvSpPr>
          <p:cNvPr id="3" name="TextBox 2"/>
          <p:cNvSpPr txBox="1"/>
          <p:nvPr/>
        </p:nvSpPr>
        <p:spPr>
          <a:xfrm>
            <a:off x="609600" y="990600"/>
            <a:ext cx="7696200" cy="523220"/>
          </a:xfrm>
          <a:prstGeom prst="rect">
            <a:avLst/>
          </a:prstGeom>
          <a:noFill/>
        </p:spPr>
        <p:txBody>
          <a:bodyPr wrap="square" rtlCol="0">
            <a:spAutoFit/>
          </a:bodyPr>
          <a:lstStyle/>
          <a:p>
            <a:r>
              <a:rPr lang="en-US" sz="2800" dirty="0" smtClean="0">
                <a:solidFill>
                  <a:srgbClr val="0000FF"/>
                </a:solidFill>
                <a:latin typeface="+mj-lt"/>
              </a:rPr>
              <a:t>Different goals and strategies at different stages</a:t>
            </a:r>
            <a:endParaRPr lang="en-US" sz="2800" dirty="0">
              <a:solidFill>
                <a:srgbClr val="0000FF"/>
              </a:solidFill>
              <a:latin typeface="+mj-lt"/>
            </a:endParaRPr>
          </a:p>
        </p:txBody>
      </p:sp>
    </p:spTree>
    <p:extLst>
      <p:ext uri="{BB962C8B-B14F-4D97-AF65-F5344CB8AC3E}">
        <p14:creationId xmlns:p14="http://schemas.microsoft.com/office/powerpoint/2010/main" val="2397350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458200" cy="3711714"/>
          </a:xfrm>
        </p:spPr>
        <p:txBody>
          <a:bodyPr>
            <a:normAutofit fontScale="70000" lnSpcReduction="20000"/>
          </a:bodyPr>
          <a:lstStyle/>
          <a:p>
            <a:r>
              <a:rPr lang="en-US" sz="2800" dirty="0"/>
              <a:t>Scripted intervention as scaffolding for a new skill</a:t>
            </a:r>
            <a:r>
              <a:rPr lang="en-US" sz="2800" dirty="0" smtClean="0"/>
              <a:t>.</a:t>
            </a:r>
          </a:p>
          <a:p>
            <a:pPr lvl="1"/>
            <a:r>
              <a:rPr lang="en-US" sz="2400" dirty="0"/>
              <a:t>Learners worry “How do I say it?” and then avoid. </a:t>
            </a:r>
          </a:p>
          <a:p>
            <a:pPr lvl="1"/>
            <a:r>
              <a:rPr lang="en-US" sz="2400" dirty="0"/>
              <a:t>Sets them up for success, which reinforces use of skill.</a:t>
            </a:r>
          </a:p>
          <a:p>
            <a:pPr lvl="1"/>
            <a:r>
              <a:rPr lang="en-US" sz="2400" dirty="0"/>
              <a:t>Ensures they don’t forget the non-intuitive parts.</a:t>
            </a:r>
          </a:p>
          <a:p>
            <a:pPr lvl="1"/>
            <a:r>
              <a:rPr lang="en-US" sz="2400" dirty="0"/>
              <a:t>Fast way to jumpstart experiential learning. </a:t>
            </a:r>
          </a:p>
          <a:p>
            <a:pPr marL="457200" lvl="1" indent="0">
              <a:buNone/>
            </a:pPr>
            <a:endParaRPr lang="en-US" sz="2400" dirty="0" smtClean="0"/>
          </a:p>
          <a:p>
            <a:r>
              <a:rPr lang="en-US" sz="2800" dirty="0" smtClean="0"/>
              <a:t>Includes some fundamental elements.</a:t>
            </a:r>
          </a:p>
          <a:p>
            <a:endParaRPr lang="en-US" sz="2800" dirty="0" smtClean="0"/>
          </a:p>
          <a:p>
            <a:r>
              <a:rPr lang="en-US" sz="2800" dirty="0" smtClean="0"/>
              <a:t>Flow gives them a sense of the trajectory.</a:t>
            </a:r>
          </a:p>
          <a:p>
            <a:endParaRPr lang="en-US" sz="2800" dirty="0"/>
          </a:p>
          <a:p>
            <a:r>
              <a:rPr lang="en-US" sz="2800" dirty="0" smtClean="0"/>
              <a:t>Flexibility </a:t>
            </a:r>
            <a:r>
              <a:rPr lang="en-US" sz="2800" dirty="0"/>
              <a:t>allows </a:t>
            </a:r>
            <a:r>
              <a:rPr lang="en-US" sz="2800" dirty="0" smtClean="0"/>
              <a:t>adjustments </a:t>
            </a:r>
            <a:r>
              <a:rPr lang="en-US" sz="2800" dirty="0"/>
              <a:t>for patients at different stages of change. </a:t>
            </a:r>
            <a:endParaRPr lang="en-US" sz="2800" dirty="0" smtClean="0"/>
          </a:p>
          <a:p>
            <a:pPr marL="0" indent="0">
              <a:buNone/>
            </a:pPr>
            <a:endParaRPr lang="en-US" sz="2200" dirty="0" smtClean="0"/>
          </a:p>
          <a:p>
            <a:pPr marL="0" indent="0">
              <a:buNone/>
            </a:pPr>
            <a:r>
              <a:rPr lang="en-US" sz="1700" dirty="0" smtClean="0"/>
              <a:t>The script content is adapted from </a:t>
            </a:r>
            <a:r>
              <a:rPr lang="en-US" sz="1700" dirty="0"/>
              <a:t>Miller and </a:t>
            </a:r>
            <a:r>
              <a:rPr lang="en-US" sz="1700" dirty="0" smtClean="0"/>
              <a:t>Rollnick.</a:t>
            </a:r>
            <a:endParaRPr lang="en-US" sz="1700" dirty="0"/>
          </a:p>
          <a:p>
            <a:endParaRPr lang="en-US" sz="2800" dirty="0"/>
          </a:p>
          <a:p>
            <a:pPr marL="0" indent="0" algn="ctr">
              <a:buNone/>
            </a:pPr>
            <a:endParaRPr lang="en-US" sz="2800" dirty="0" smtClean="0"/>
          </a:p>
        </p:txBody>
      </p:sp>
      <p:sp>
        <p:nvSpPr>
          <p:cNvPr id="4" name="TextBox 3"/>
          <p:cNvSpPr txBox="1"/>
          <p:nvPr/>
        </p:nvSpPr>
        <p:spPr>
          <a:xfrm>
            <a:off x="2057400" y="998994"/>
            <a:ext cx="4953000" cy="707886"/>
          </a:xfrm>
          <a:prstGeom prst="rect">
            <a:avLst/>
          </a:prstGeom>
          <a:noFill/>
        </p:spPr>
        <p:txBody>
          <a:bodyPr wrap="square" rtlCol="0">
            <a:spAutoFit/>
          </a:bodyPr>
          <a:lstStyle/>
          <a:p>
            <a:pPr algn="ctr"/>
            <a:r>
              <a:rPr lang="en-US" sz="4000" dirty="0" smtClean="0">
                <a:solidFill>
                  <a:srgbClr val="0000FF"/>
                </a:solidFill>
                <a:latin typeface="+mn-lt"/>
              </a:rPr>
              <a:t>Why a Flexible Script?</a:t>
            </a:r>
            <a:endParaRPr lang="en-US" sz="4000" dirty="0">
              <a:solidFill>
                <a:srgbClr val="0000FF"/>
              </a:solidFill>
              <a:latin typeface="+mn-lt"/>
            </a:endParaRPr>
          </a:p>
        </p:txBody>
      </p:sp>
    </p:spTree>
    <p:extLst>
      <p:ext uri="{BB962C8B-B14F-4D97-AF65-F5344CB8AC3E}">
        <p14:creationId xmlns:p14="http://schemas.microsoft.com/office/powerpoint/2010/main" val="33119633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51" t="2778" r="16666" b="2778"/>
          <a:stretch/>
        </p:blipFill>
        <p:spPr bwMode="auto">
          <a:xfrm>
            <a:off x="0" y="822960"/>
            <a:ext cx="1950720" cy="1554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059282" y="1524000"/>
            <a:ext cx="7627517" cy="685800"/>
          </a:xfrm>
        </p:spPr>
        <p:txBody>
          <a:bodyPr>
            <a:normAutofit fontScale="90000"/>
          </a:bodyPr>
          <a:lstStyle/>
          <a:p>
            <a:r>
              <a:rPr lang="en-US" dirty="0" smtClean="0">
                <a:solidFill>
                  <a:srgbClr val="0000FF"/>
                </a:solidFill>
              </a:rPr>
              <a:t>1. Find the target behavior</a:t>
            </a:r>
            <a:br>
              <a:rPr lang="en-US" dirty="0" smtClean="0">
                <a:solidFill>
                  <a:srgbClr val="0000FF"/>
                </a:solidFill>
              </a:rPr>
            </a:br>
            <a:r>
              <a:rPr lang="en-US" dirty="0" smtClean="0">
                <a:solidFill>
                  <a:srgbClr val="0000FF"/>
                </a:solidFill>
              </a:rPr>
              <a:t>and defuse defensiveness</a:t>
            </a:r>
            <a:endParaRPr lang="en-US" dirty="0">
              <a:solidFill>
                <a:srgbClr val="0000FF"/>
              </a:solidFill>
            </a:endParaRPr>
          </a:p>
        </p:txBody>
      </p:sp>
      <p:sp>
        <p:nvSpPr>
          <p:cNvPr id="3" name="Content Placeholder 2"/>
          <p:cNvSpPr>
            <a:spLocks noGrp="1"/>
          </p:cNvSpPr>
          <p:nvPr>
            <p:ph idx="1"/>
          </p:nvPr>
        </p:nvSpPr>
        <p:spPr>
          <a:xfrm>
            <a:off x="609600" y="2743200"/>
            <a:ext cx="8229600" cy="3048000"/>
          </a:xfrm>
        </p:spPr>
        <p:txBody>
          <a:bodyPr>
            <a:normAutofit fontScale="92500" lnSpcReduction="10000"/>
          </a:bodyPr>
          <a:lstStyle/>
          <a:p>
            <a:pPr marL="0" lvl="0" indent="0">
              <a:lnSpc>
                <a:spcPct val="120000"/>
              </a:lnSpc>
              <a:spcBef>
                <a:spcPts val="0"/>
              </a:spcBef>
              <a:buNone/>
              <a:tabLst>
                <a:tab pos="228600" algn="l"/>
                <a:tab pos="1828800" algn="l"/>
              </a:tabLst>
            </a:pPr>
            <a:r>
              <a:rPr lang="en-US" sz="2400" dirty="0" smtClean="0">
                <a:solidFill>
                  <a:prstClr val="black"/>
                </a:solidFill>
                <a:ea typeface="Times New Roman"/>
                <a:cs typeface="Times New Roman"/>
              </a:rPr>
              <a:t>Clarify </a:t>
            </a:r>
            <a:r>
              <a:rPr lang="en-US" sz="2400" dirty="0">
                <a:solidFill>
                  <a:prstClr val="black"/>
                </a:solidFill>
                <a:ea typeface="Times New Roman"/>
                <a:cs typeface="Times New Roman"/>
              </a:rPr>
              <a:t>the agenda around a target behavior about which there is ambivalence:  </a:t>
            </a:r>
          </a:p>
          <a:p>
            <a:pPr lvl="0">
              <a:spcBef>
                <a:spcPts val="0"/>
              </a:spcBef>
              <a:buFont typeface="+mj-lt"/>
              <a:buAutoNum type="arabicPeriod"/>
              <a:tabLst>
                <a:tab pos="228600" algn="l"/>
                <a:tab pos="1828800" algn="l"/>
              </a:tabLst>
            </a:pPr>
            <a:endParaRPr lang="en-US" sz="2400" dirty="0">
              <a:solidFill>
                <a:prstClr val="black"/>
              </a:solidFill>
              <a:ea typeface="Times New Roman"/>
              <a:cs typeface="Times New Roman"/>
            </a:endParaRPr>
          </a:p>
          <a:p>
            <a:pPr lvl="0">
              <a:spcBef>
                <a:spcPts val="0"/>
              </a:spcBef>
              <a:buFont typeface="Times New Roman"/>
              <a:buChar char="•"/>
              <a:tabLst>
                <a:tab pos="1828800" algn="l"/>
              </a:tabLst>
            </a:pPr>
            <a:r>
              <a:rPr lang="en-US" sz="2400" i="1" dirty="0">
                <a:solidFill>
                  <a:prstClr val="black"/>
                </a:solidFill>
                <a:ea typeface="Times New Roman"/>
              </a:rPr>
              <a:t>So I understand that you are </a:t>
            </a:r>
            <a:r>
              <a:rPr lang="en-US" sz="2400" i="1" dirty="0" smtClean="0">
                <a:solidFill>
                  <a:prstClr val="black"/>
                </a:solidFill>
                <a:ea typeface="Times New Roman"/>
              </a:rPr>
              <a:t>considering (</a:t>
            </a:r>
            <a:r>
              <a:rPr lang="en-US" sz="2400" dirty="0" smtClean="0">
                <a:solidFill>
                  <a:prstClr val="black"/>
                </a:solidFill>
                <a:ea typeface="Times New Roman"/>
              </a:rPr>
              <a:t>quitting smoking, changing your diet, making different relationship choices</a:t>
            </a:r>
            <a:r>
              <a:rPr lang="en-US" sz="2400" i="1" dirty="0" smtClean="0">
                <a:solidFill>
                  <a:prstClr val="black"/>
                </a:solidFill>
                <a:ea typeface="Times New Roman"/>
              </a:rPr>
              <a:t>).  Is </a:t>
            </a:r>
            <a:r>
              <a:rPr lang="en-US" sz="2400" i="1" dirty="0">
                <a:solidFill>
                  <a:prstClr val="black"/>
                </a:solidFill>
                <a:ea typeface="Times New Roman"/>
              </a:rPr>
              <a:t>that right?</a:t>
            </a:r>
          </a:p>
          <a:p>
            <a:pPr marL="114300" lvl="0" indent="0">
              <a:spcBef>
                <a:spcPts val="0"/>
              </a:spcBef>
              <a:buNone/>
              <a:tabLst>
                <a:tab pos="1828800" algn="l"/>
              </a:tabLst>
            </a:pPr>
            <a:r>
              <a:rPr lang="en-US" sz="2400" dirty="0">
                <a:solidFill>
                  <a:prstClr val="black"/>
                </a:solidFill>
                <a:ea typeface="Times New Roman"/>
              </a:rPr>
              <a:t> </a:t>
            </a:r>
          </a:p>
          <a:p>
            <a:pPr lvl="0">
              <a:spcBef>
                <a:spcPts val="0"/>
              </a:spcBef>
              <a:buFont typeface="Times New Roman"/>
              <a:buChar char="•"/>
            </a:pPr>
            <a:r>
              <a:rPr lang="en-US" sz="2400" dirty="0">
                <a:solidFill>
                  <a:prstClr val="black"/>
                </a:solidFill>
                <a:ea typeface="Times New Roman"/>
              </a:rPr>
              <a:t>Defuse defensiveness: HDYFAB:  </a:t>
            </a:r>
            <a:r>
              <a:rPr lang="en-US" sz="2400" i="1" dirty="0" smtClean="0">
                <a:solidFill>
                  <a:prstClr val="black"/>
                </a:solidFill>
                <a:ea typeface="Times New Roman"/>
              </a:rPr>
              <a:t>Great, </a:t>
            </a:r>
            <a:r>
              <a:rPr lang="en-US" sz="2400" i="1" dirty="0">
                <a:solidFill>
                  <a:prstClr val="black"/>
                </a:solidFill>
                <a:ea typeface="Times New Roman"/>
              </a:rPr>
              <a:t>so how do you feel about talking with me about it today?</a:t>
            </a:r>
          </a:p>
          <a:p>
            <a:endParaRPr lang="en-US" dirty="0"/>
          </a:p>
        </p:txBody>
      </p:sp>
    </p:spTree>
    <p:extLst>
      <p:ext uri="{BB962C8B-B14F-4D97-AF65-F5344CB8AC3E}">
        <p14:creationId xmlns:p14="http://schemas.microsoft.com/office/powerpoint/2010/main" val="2529703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143000"/>
            <a:ext cx="6781800" cy="685800"/>
          </a:xfrm>
        </p:spPr>
        <p:txBody>
          <a:bodyPr>
            <a:noAutofit/>
          </a:bodyPr>
          <a:lstStyle/>
          <a:p>
            <a:r>
              <a:rPr lang="en-US" sz="2000" dirty="0" smtClean="0">
                <a:solidFill>
                  <a:srgbClr val="0000FF"/>
                </a:solidFill>
              </a:rPr>
              <a:t>2. Respectfully </a:t>
            </a:r>
            <a:r>
              <a:rPr lang="en-US" sz="2000" dirty="0">
                <a:solidFill>
                  <a:srgbClr val="0000FF"/>
                </a:solidFill>
              </a:rPr>
              <a:t>explore </a:t>
            </a:r>
            <a:r>
              <a:rPr lang="en-US" sz="2000" dirty="0" smtClean="0">
                <a:solidFill>
                  <a:srgbClr val="0000FF"/>
                </a:solidFill>
              </a:rPr>
              <a:t>both </a:t>
            </a:r>
            <a:r>
              <a:rPr lang="en-US" sz="2000" dirty="0">
                <a:solidFill>
                  <a:srgbClr val="0000FF"/>
                </a:solidFill>
              </a:rPr>
              <a:t>sides of the </a:t>
            </a:r>
            <a:r>
              <a:rPr lang="en-US" sz="2000" dirty="0" smtClean="0">
                <a:solidFill>
                  <a:srgbClr val="0000FF"/>
                </a:solidFill>
              </a:rPr>
              <a:t>ambivalence</a:t>
            </a:r>
            <a:br>
              <a:rPr lang="en-US" sz="2000" dirty="0" smtClean="0">
                <a:solidFill>
                  <a:srgbClr val="0000FF"/>
                </a:solidFill>
              </a:rPr>
            </a:br>
            <a:r>
              <a:rPr lang="en-US" sz="4000" dirty="0" smtClean="0">
                <a:solidFill>
                  <a:srgbClr val="0000FF"/>
                </a:solidFill>
              </a:rPr>
              <a:t>First, ask about the positive aspects of the behavior. </a:t>
            </a:r>
            <a:endParaRPr lang="en-US" sz="4000" dirty="0">
              <a:solidFill>
                <a:srgbClr val="0000FF"/>
              </a:solidFill>
            </a:endParaRPr>
          </a:p>
        </p:txBody>
      </p:sp>
      <p:sp>
        <p:nvSpPr>
          <p:cNvPr id="3" name="Content Placeholder 2"/>
          <p:cNvSpPr>
            <a:spLocks noGrp="1"/>
          </p:cNvSpPr>
          <p:nvPr>
            <p:ph idx="1"/>
          </p:nvPr>
        </p:nvSpPr>
        <p:spPr>
          <a:xfrm>
            <a:off x="457200" y="2133600"/>
            <a:ext cx="8382000" cy="3886200"/>
          </a:xfrm>
        </p:spPr>
        <p:txBody>
          <a:bodyPr>
            <a:normAutofit fontScale="70000" lnSpcReduction="20000"/>
          </a:bodyPr>
          <a:lstStyle/>
          <a:p>
            <a:pPr marL="0" marR="0" indent="0">
              <a:lnSpc>
                <a:spcPct val="120000"/>
              </a:lnSpc>
              <a:spcBef>
                <a:spcPts val="0"/>
              </a:spcBef>
              <a:spcAft>
                <a:spcPts val="0"/>
              </a:spcAft>
              <a:buNone/>
            </a:pPr>
            <a:endParaRPr lang="en-US" dirty="0">
              <a:ea typeface="Times New Roman"/>
            </a:endParaRPr>
          </a:p>
          <a:p>
            <a:pPr lvl="0">
              <a:lnSpc>
                <a:spcPct val="120000"/>
              </a:lnSpc>
              <a:spcBef>
                <a:spcPts val="0"/>
              </a:spcBef>
              <a:buFont typeface="Times New Roman"/>
              <a:buChar char="•"/>
            </a:pPr>
            <a:r>
              <a:rPr lang="en-US" i="1" dirty="0">
                <a:ea typeface="Times New Roman"/>
              </a:rPr>
              <a:t>So I’m going to start with what might seem like a funny question.  What are some of the good things about </a:t>
            </a:r>
            <a:r>
              <a:rPr lang="en-US" dirty="0">
                <a:ea typeface="Times New Roman"/>
              </a:rPr>
              <a:t>____ (the negative behavior or not doing the </a:t>
            </a:r>
            <a:r>
              <a:rPr lang="en-US" dirty="0" smtClean="0">
                <a:ea typeface="Times New Roman"/>
              </a:rPr>
              <a:t>positive behavior)? </a:t>
            </a:r>
            <a:endParaRPr lang="en-US" dirty="0">
              <a:ea typeface="Times New Roman"/>
            </a:endParaRPr>
          </a:p>
          <a:p>
            <a:pPr marL="114300" marR="0" indent="0">
              <a:spcBef>
                <a:spcPts val="0"/>
              </a:spcBef>
              <a:spcAft>
                <a:spcPts val="0"/>
              </a:spcAft>
              <a:buNone/>
            </a:pPr>
            <a:r>
              <a:rPr lang="en-US" dirty="0">
                <a:ea typeface="Times New Roman"/>
              </a:rPr>
              <a:t> </a:t>
            </a:r>
          </a:p>
          <a:p>
            <a:pPr lvl="0">
              <a:lnSpc>
                <a:spcPct val="120000"/>
              </a:lnSpc>
              <a:spcBef>
                <a:spcPts val="0"/>
              </a:spcBef>
              <a:buFont typeface="Times New Roman"/>
              <a:buChar char="•"/>
            </a:pPr>
            <a:r>
              <a:rPr lang="en-US" i="1" dirty="0">
                <a:ea typeface="Times New Roman"/>
              </a:rPr>
              <a:t>People usually _______ because it has benefited them in some way.  How has _____________ benefited you</a:t>
            </a:r>
            <a:r>
              <a:rPr lang="en-US" dirty="0">
                <a:ea typeface="Times New Roman"/>
              </a:rPr>
              <a:t>?</a:t>
            </a:r>
          </a:p>
          <a:p>
            <a:pPr marL="114300" marR="0" indent="0">
              <a:spcBef>
                <a:spcPts val="0"/>
              </a:spcBef>
              <a:spcAft>
                <a:spcPts val="0"/>
              </a:spcAft>
              <a:buNone/>
            </a:pPr>
            <a:r>
              <a:rPr lang="en-US" dirty="0">
                <a:ea typeface="Times New Roman"/>
              </a:rPr>
              <a:t> </a:t>
            </a:r>
          </a:p>
          <a:p>
            <a:pPr lvl="0">
              <a:spcBef>
                <a:spcPts val="0"/>
              </a:spcBef>
              <a:buFont typeface="Times New Roman"/>
              <a:buChar char="•"/>
            </a:pPr>
            <a:r>
              <a:rPr lang="en-US" i="1" dirty="0">
                <a:ea typeface="Times New Roman"/>
              </a:rPr>
              <a:t>What do you like about the effects of </a:t>
            </a:r>
            <a:r>
              <a:rPr lang="en-US" dirty="0">
                <a:ea typeface="Times New Roman"/>
              </a:rPr>
              <a:t>______________________?</a:t>
            </a:r>
          </a:p>
          <a:p>
            <a:pPr marL="114300" marR="0" indent="0">
              <a:spcBef>
                <a:spcPts val="0"/>
              </a:spcBef>
              <a:spcAft>
                <a:spcPts val="0"/>
              </a:spcAft>
              <a:buNone/>
            </a:pPr>
            <a:r>
              <a:rPr lang="en-US" dirty="0">
                <a:ea typeface="Times New Roman"/>
              </a:rPr>
              <a:t> </a:t>
            </a:r>
          </a:p>
          <a:p>
            <a:pPr lvl="0">
              <a:spcBef>
                <a:spcPts val="0"/>
              </a:spcBef>
              <a:buFont typeface="Times New Roman"/>
              <a:buChar char="•"/>
            </a:pPr>
            <a:r>
              <a:rPr lang="en-US" dirty="0">
                <a:ea typeface="Times New Roman"/>
              </a:rPr>
              <a:t>Summarize the positives:  </a:t>
            </a:r>
            <a:r>
              <a:rPr lang="en-US" i="1" dirty="0">
                <a:ea typeface="Times New Roman"/>
              </a:rPr>
              <a:t>So it sounds like…</a:t>
            </a:r>
          </a:p>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990600"/>
            <a:ext cx="129540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84764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143000"/>
            <a:ext cx="7315200" cy="685800"/>
          </a:xfrm>
        </p:spPr>
        <p:txBody>
          <a:bodyPr>
            <a:normAutofit fontScale="90000"/>
          </a:bodyPr>
          <a:lstStyle/>
          <a:p>
            <a:r>
              <a:rPr lang="en-US" dirty="0" smtClean="0">
                <a:solidFill>
                  <a:srgbClr val="0000FF"/>
                </a:solidFill>
              </a:rPr>
              <a:t>4. Explore Life Values and Goals</a:t>
            </a:r>
            <a:br>
              <a:rPr lang="en-US" dirty="0" smtClean="0">
                <a:solidFill>
                  <a:srgbClr val="0000FF"/>
                </a:solidFill>
              </a:rPr>
            </a:br>
            <a:r>
              <a:rPr lang="en-US" sz="3100" dirty="0" smtClean="0">
                <a:solidFill>
                  <a:srgbClr val="0000FF"/>
                </a:solidFill>
              </a:rPr>
              <a:t>to develop discrepancy</a:t>
            </a:r>
            <a:endParaRPr lang="en-US" sz="3100" dirty="0">
              <a:solidFill>
                <a:srgbClr val="0000FF"/>
              </a:solidFill>
            </a:endParaRPr>
          </a:p>
        </p:txBody>
      </p:sp>
      <p:sp>
        <p:nvSpPr>
          <p:cNvPr id="3" name="Content Placeholder 2"/>
          <p:cNvSpPr>
            <a:spLocks noGrp="1"/>
          </p:cNvSpPr>
          <p:nvPr>
            <p:ph idx="1"/>
          </p:nvPr>
        </p:nvSpPr>
        <p:spPr>
          <a:xfrm>
            <a:off x="381000" y="2362200"/>
            <a:ext cx="8534400" cy="3581400"/>
          </a:xfrm>
        </p:spPr>
        <p:txBody>
          <a:bodyPr>
            <a:normAutofit fontScale="85000" lnSpcReduction="20000"/>
          </a:bodyPr>
          <a:lstStyle/>
          <a:p>
            <a:pPr marL="571500" indent="-457200">
              <a:spcBef>
                <a:spcPts val="0"/>
              </a:spcBef>
              <a:tabLst>
                <a:tab pos="457200" algn="l"/>
              </a:tabLst>
            </a:pPr>
            <a:r>
              <a:rPr lang="en-US" sz="2800" i="1" dirty="0" smtClean="0">
                <a:ea typeface="Times New Roman"/>
              </a:rPr>
              <a:t>It helps if I get to know a little more about you in general. What aspect of your life is most important to you? </a:t>
            </a:r>
          </a:p>
          <a:p>
            <a:pPr marL="571500" indent="-457200">
              <a:spcBef>
                <a:spcPts val="0"/>
              </a:spcBef>
              <a:tabLst>
                <a:tab pos="457200" algn="l"/>
              </a:tabLst>
            </a:pPr>
            <a:endParaRPr lang="en-US" sz="2800" i="1" dirty="0" smtClean="0">
              <a:ea typeface="Times New Roman"/>
            </a:endParaRPr>
          </a:p>
          <a:p>
            <a:pPr marL="571500" indent="-457200">
              <a:spcBef>
                <a:spcPts val="0"/>
              </a:spcBef>
              <a:tabLst>
                <a:tab pos="457200" algn="l"/>
              </a:tabLst>
            </a:pPr>
            <a:r>
              <a:rPr lang="en-US" sz="2800" i="1" dirty="0" smtClean="0">
                <a:ea typeface="Times New Roman"/>
              </a:rPr>
              <a:t>What sort of person do you strive to be?</a:t>
            </a:r>
          </a:p>
          <a:p>
            <a:pPr marL="571500" indent="-457200">
              <a:spcBef>
                <a:spcPts val="0"/>
              </a:spcBef>
              <a:tabLst>
                <a:tab pos="457200" algn="l"/>
              </a:tabLst>
            </a:pPr>
            <a:endParaRPr lang="en-US" sz="2800" dirty="0" smtClean="0">
              <a:ea typeface="Times New Roman"/>
            </a:endParaRPr>
          </a:p>
          <a:p>
            <a:pPr marL="571500" marR="0" indent="-457200">
              <a:spcBef>
                <a:spcPts val="0"/>
              </a:spcBef>
              <a:spcAft>
                <a:spcPts val="0"/>
              </a:spcAft>
            </a:pPr>
            <a:r>
              <a:rPr lang="en-US" sz="2800" i="1" dirty="0" smtClean="0">
                <a:ea typeface="Times New Roman"/>
              </a:rPr>
              <a:t>If things worked out in the best possible way, what would you be doing a year from now?</a:t>
            </a:r>
          </a:p>
          <a:p>
            <a:pPr marL="571500" marR="0" indent="-457200">
              <a:spcBef>
                <a:spcPts val="0"/>
              </a:spcBef>
              <a:spcAft>
                <a:spcPts val="0"/>
              </a:spcAft>
            </a:pPr>
            <a:endParaRPr lang="en-US" sz="2800" i="1" dirty="0">
              <a:ea typeface="Times New Roman"/>
            </a:endParaRPr>
          </a:p>
          <a:p>
            <a:pPr marL="571500" marR="0" indent="-457200">
              <a:spcBef>
                <a:spcPts val="0"/>
              </a:spcBef>
              <a:spcAft>
                <a:spcPts val="0"/>
              </a:spcAft>
            </a:pPr>
            <a:r>
              <a:rPr lang="en-US" sz="2600" dirty="0" smtClean="0">
                <a:ea typeface="Times New Roman"/>
              </a:rPr>
              <a:t>Affirm “positive” goals and values. </a:t>
            </a:r>
            <a:r>
              <a:rPr lang="en-US" sz="2600" i="1" dirty="0" smtClean="0">
                <a:ea typeface="Times New Roman"/>
              </a:rPr>
              <a:t>OK, so if I were to sum up your values, you really care about…and want to be the kind of person who….and if things went really well this next year, you’d be…</a:t>
            </a:r>
          </a:p>
          <a:p>
            <a:endParaRPr lang="en-US"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071" y="990600"/>
            <a:ext cx="12192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14863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00FF"/>
                </a:solidFill>
              </a:rPr>
              <a:t>Disclosures</a:t>
            </a:r>
          </a:p>
        </p:txBody>
      </p:sp>
      <p:sp>
        <p:nvSpPr>
          <p:cNvPr id="3" name="Content Placeholder 2"/>
          <p:cNvSpPr>
            <a:spLocks noGrp="1"/>
          </p:cNvSpPr>
          <p:nvPr>
            <p:ph idx="1"/>
          </p:nvPr>
        </p:nvSpPr>
        <p:spPr/>
        <p:txBody>
          <a:bodyPr/>
          <a:lstStyle/>
          <a:p>
            <a:pPr marL="0" indent="0">
              <a:buNone/>
            </a:pPr>
            <a:r>
              <a:rPr lang="en-US" dirty="0" smtClean="0"/>
              <a:t>Nothing to disclose.</a:t>
            </a:r>
            <a:endParaRPr lang="en-US" dirty="0"/>
          </a:p>
        </p:txBody>
      </p:sp>
    </p:spTree>
    <p:extLst>
      <p:ext uri="{BB962C8B-B14F-4D97-AF65-F5344CB8AC3E}">
        <p14:creationId xmlns:p14="http://schemas.microsoft.com/office/powerpoint/2010/main" val="22520834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00FF"/>
                </a:solidFill>
              </a:rPr>
              <a:t>5.  Ask for a decision</a:t>
            </a:r>
            <a:endParaRPr lang="en-US" dirty="0">
              <a:solidFill>
                <a:srgbClr val="0000FF"/>
              </a:solidFill>
            </a:endParaRPr>
          </a:p>
        </p:txBody>
      </p:sp>
      <p:sp>
        <p:nvSpPr>
          <p:cNvPr id="3" name="Content Placeholder 2"/>
          <p:cNvSpPr>
            <a:spLocks noGrp="1"/>
          </p:cNvSpPr>
          <p:nvPr>
            <p:ph idx="1"/>
          </p:nvPr>
        </p:nvSpPr>
        <p:spPr>
          <a:xfrm>
            <a:off x="514873" y="2743200"/>
            <a:ext cx="8382000" cy="2819400"/>
          </a:xfrm>
        </p:spPr>
        <p:txBody>
          <a:bodyPr>
            <a:normAutofit fontScale="70000" lnSpcReduction="20000"/>
          </a:bodyPr>
          <a:lstStyle/>
          <a:p>
            <a:pPr marL="0" indent="0">
              <a:buNone/>
            </a:pPr>
            <a:r>
              <a:rPr lang="en-US" sz="3600" dirty="0" smtClean="0"/>
              <a:t>Restate </a:t>
            </a:r>
            <a:r>
              <a:rPr lang="en-US" sz="3600" dirty="0"/>
              <a:t>the </a:t>
            </a:r>
            <a:r>
              <a:rPr lang="en-US" sz="3600" dirty="0" smtClean="0"/>
              <a:t>ambivalence; </a:t>
            </a:r>
            <a:r>
              <a:rPr lang="en-US" sz="3600" dirty="0"/>
              <a:t>then ask for a </a:t>
            </a:r>
            <a:r>
              <a:rPr lang="en-US" sz="3600" dirty="0" smtClean="0"/>
              <a:t>decision. </a:t>
            </a:r>
          </a:p>
          <a:p>
            <a:pPr marL="0" indent="0">
              <a:buNone/>
            </a:pPr>
            <a:endParaRPr lang="en-US" sz="3600" dirty="0" smtClean="0"/>
          </a:p>
          <a:p>
            <a:pPr marL="400050" lvl="1" indent="0">
              <a:buNone/>
            </a:pPr>
            <a:r>
              <a:rPr lang="en-US" sz="2700" i="1" dirty="0" smtClean="0"/>
              <a:t>So you’ve been trying to decide whether to check your blood sugar regularly.  Part of you feels it’s important for your health, but another part of you likes it better when you just don’t worry about your health.  After talking here today, do you feel clearer about what you’d like to do?  What have you decided? </a:t>
            </a:r>
          </a:p>
          <a:p>
            <a:pPr marL="400050" lvl="1" indent="0">
              <a:buNone/>
            </a:pPr>
            <a:endParaRPr lang="en-US" sz="2700" i="1" dirty="0" smtClean="0"/>
          </a:p>
          <a:p>
            <a:pPr marL="0" indent="0">
              <a:buNone/>
            </a:pPr>
            <a:endParaRPr lang="en-US" sz="3100" dirty="0" smtClean="0"/>
          </a:p>
          <a:p>
            <a:r>
              <a:rPr lang="en-US" sz="3100" dirty="0" smtClean="0">
                <a:solidFill>
                  <a:srgbClr val="FF0000"/>
                </a:solidFill>
              </a:rPr>
              <a:t>If </a:t>
            </a:r>
            <a:r>
              <a:rPr lang="en-US" sz="3100" dirty="0">
                <a:solidFill>
                  <a:srgbClr val="FF0000"/>
                </a:solidFill>
              </a:rPr>
              <a:t>decision is not to change, or no decision yet, skip ahead to Q </a:t>
            </a:r>
            <a:r>
              <a:rPr lang="en-US" sz="3100" dirty="0" smtClean="0">
                <a:solidFill>
                  <a:srgbClr val="FF0000"/>
                </a:solidFill>
              </a:rPr>
              <a:t>7</a:t>
            </a:r>
            <a:endParaRPr lang="en-US" sz="3100" dirty="0"/>
          </a:p>
          <a:p>
            <a:endParaRPr lang="en-US"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73" y="890690"/>
            <a:ext cx="1466327" cy="1428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18441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0"/>
            <a:ext cx="7010400" cy="685800"/>
          </a:xfrm>
        </p:spPr>
        <p:txBody>
          <a:bodyPr>
            <a:normAutofit fontScale="90000"/>
          </a:bodyPr>
          <a:lstStyle/>
          <a:p>
            <a:r>
              <a:rPr lang="en-US" dirty="0" smtClean="0">
                <a:solidFill>
                  <a:srgbClr val="0000FF"/>
                </a:solidFill>
              </a:rPr>
              <a:t>6.  Set SMART Goals</a:t>
            </a:r>
            <a:endParaRPr lang="en-US" dirty="0">
              <a:solidFill>
                <a:srgbClr val="0000FF"/>
              </a:solidFill>
            </a:endParaRPr>
          </a:p>
        </p:txBody>
      </p:sp>
      <p:sp>
        <p:nvSpPr>
          <p:cNvPr id="3" name="Content Placeholder 2"/>
          <p:cNvSpPr>
            <a:spLocks noGrp="1"/>
          </p:cNvSpPr>
          <p:nvPr>
            <p:ph idx="1"/>
          </p:nvPr>
        </p:nvSpPr>
        <p:spPr>
          <a:xfrm>
            <a:off x="609600" y="2667000"/>
            <a:ext cx="8610600" cy="3581400"/>
          </a:xfrm>
        </p:spPr>
        <p:txBody>
          <a:bodyPr>
            <a:normAutofit fontScale="70000" lnSpcReduction="20000"/>
          </a:bodyPr>
          <a:lstStyle/>
          <a:p>
            <a:pPr marL="0" lvl="0" indent="0">
              <a:spcBef>
                <a:spcPts val="0"/>
              </a:spcBef>
              <a:buNone/>
            </a:pPr>
            <a:r>
              <a:rPr lang="en-US" sz="3600" b="1" dirty="0">
                <a:latin typeface="Calibri" panose="020F0502020204030204" pitchFamily="34" charset="0"/>
                <a:ea typeface="Times New Roman"/>
              </a:rPr>
              <a:t>Goal setting – Use SMART goals (Specific, Meaningful, Assessable, </a:t>
            </a:r>
            <a:r>
              <a:rPr lang="en-US" sz="3600" b="1" dirty="0" smtClean="0">
                <a:latin typeface="Calibri" panose="020F0502020204030204" pitchFamily="34" charset="0"/>
                <a:ea typeface="Times New Roman"/>
              </a:rPr>
              <a:t>Results-focused, Time-bound) </a:t>
            </a:r>
          </a:p>
          <a:p>
            <a:pPr marL="0" lvl="0" indent="0">
              <a:spcBef>
                <a:spcPts val="0"/>
              </a:spcBef>
              <a:buNone/>
            </a:pPr>
            <a:endParaRPr lang="en-US" sz="3600" dirty="0">
              <a:latin typeface="Calibri" panose="020F0502020204030204" pitchFamily="34" charset="0"/>
              <a:ea typeface="Times New Roman"/>
            </a:endParaRPr>
          </a:p>
          <a:p>
            <a:pPr marL="114300" marR="0" indent="0">
              <a:spcBef>
                <a:spcPts val="0"/>
              </a:spcBef>
              <a:spcAft>
                <a:spcPts val="0"/>
              </a:spcAft>
              <a:buNone/>
            </a:pPr>
            <a:r>
              <a:rPr lang="en-US" sz="3600" dirty="0">
                <a:latin typeface="Calibri" panose="020F0502020204030204" pitchFamily="34" charset="0"/>
                <a:ea typeface="Times New Roman"/>
              </a:rPr>
              <a:t> </a:t>
            </a:r>
          </a:p>
          <a:p>
            <a:pPr marL="0" lvl="0" indent="0">
              <a:spcBef>
                <a:spcPts val="0"/>
              </a:spcBef>
              <a:buNone/>
            </a:pPr>
            <a:r>
              <a:rPr lang="en-US" sz="3600" i="1" dirty="0">
                <a:latin typeface="Calibri" panose="020F0502020204030204" pitchFamily="34" charset="0"/>
                <a:ea typeface="Times New Roman"/>
              </a:rPr>
              <a:t>What will you do to prepare/get started in the next one or two days?</a:t>
            </a:r>
          </a:p>
          <a:p>
            <a:pPr marL="114300" marR="0" indent="0">
              <a:spcBef>
                <a:spcPts val="0"/>
              </a:spcBef>
              <a:spcAft>
                <a:spcPts val="0"/>
              </a:spcAft>
              <a:buNone/>
            </a:pPr>
            <a:r>
              <a:rPr lang="en-US" sz="3600" dirty="0">
                <a:latin typeface="Calibri" panose="020F0502020204030204" pitchFamily="34" charset="0"/>
                <a:ea typeface="Times New Roman"/>
              </a:rPr>
              <a:t> </a:t>
            </a:r>
          </a:p>
          <a:p>
            <a:pPr marL="0" lvl="0" indent="0">
              <a:spcBef>
                <a:spcPts val="0"/>
              </a:spcBef>
              <a:buNone/>
            </a:pPr>
            <a:r>
              <a:rPr lang="en-US" sz="3600" i="1" dirty="0">
                <a:latin typeface="Calibri" panose="020F0502020204030204" pitchFamily="34" charset="0"/>
                <a:ea typeface="Times New Roman"/>
              </a:rPr>
              <a:t>Who will be helping and supporting you? </a:t>
            </a:r>
          </a:p>
          <a:p>
            <a:pPr marL="114300" marR="0" indent="0">
              <a:spcBef>
                <a:spcPts val="0"/>
              </a:spcBef>
              <a:spcAft>
                <a:spcPts val="0"/>
              </a:spcAft>
              <a:buNone/>
            </a:pPr>
            <a:r>
              <a:rPr lang="en-US" sz="3600" dirty="0">
                <a:latin typeface="Calibri" panose="020F0502020204030204" pitchFamily="34" charset="0"/>
                <a:ea typeface="Times New Roman"/>
              </a:rPr>
              <a:t> </a:t>
            </a:r>
          </a:p>
          <a:p>
            <a:pPr marL="0" lvl="0" indent="0">
              <a:spcBef>
                <a:spcPts val="0"/>
              </a:spcBef>
              <a:buNone/>
            </a:pPr>
            <a:r>
              <a:rPr lang="en-US" sz="3600" i="1" dirty="0">
                <a:latin typeface="Calibri" panose="020F0502020204030204" pitchFamily="34" charset="0"/>
                <a:ea typeface="Times New Roman"/>
              </a:rPr>
              <a:t>What might get in your way?</a:t>
            </a:r>
          </a:p>
          <a:p>
            <a:pPr marL="114300" marR="0" indent="0">
              <a:spcBef>
                <a:spcPts val="0"/>
              </a:spcBef>
              <a:spcAft>
                <a:spcPts val="0"/>
              </a:spcAft>
              <a:buNone/>
            </a:pPr>
            <a:r>
              <a:rPr lang="en-US" sz="3600" dirty="0">
                <a:latin typeface="Calibri" panose="020F0502020204030204" pitchFamily="34" charset="0"/>
                <a:ea typeface="Times New Roman"/>
              </a:rPr>
              <a:t> </a:t>
            </a:r>
          </a:p>
          <a:p>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762000"/>
            <a:ext cx="2584539" cy="1633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30881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524000"/>
            <a:ext cx="6858000" cy="685800"/>
          </a:xfrm>
        </p:spPr>
        <p:txBody>
          <a:bodyPr>
            <a:normAutofit fontScale="90000"/>
          </a:bodyPr>
          <a:lstStyle/>
          <a:p>
            <a:r>
              <a:rPr lang="en-US" dirty="0" smtClean="0">
                <a:solidFill>
                  <a:srgbClr val="0000FF"/>
                </a:solidFill>
              </a:rPr>
              <a:t>7.  </a:t>
            </a:r>
            <a:r>
              <a:rPr lang="en-US" sz="4000" dirty="0" smtClean="0">
                <a:solidFill>
                  <a:srgbClr val="0000FF"/>
                </a:solidFill>
              </a:rPr>
              <a:t>If </a:t>
            </a:r>
            <a:r>
              <a:rPr lang="en-US" sz="4000" dirty="0">
                <a:solidFill>
                  <a:srgbClr val="0000FF"/>
                </a:solidFill>
              </a:rPr>
              <a:t>no </a:t>
            </a:r>
            <a:r>
              <a:rPr lang="en-US" sz="4000" dirty="0" smtClean="0">
                <a:solidFill>
                  <a:srgbClr val="0000FF"/>
                </a:solidFill>
              </a:rPr>
              <a:t>decision, or </a:t>
            </a:r>
            <a:r>
              <a:rPr lang="en-US" sz="4000" dirty="0">
                <a:solidFill>
                  <a:srgbClr val="0000FF"/>
                </a:solidFill>
              </a:rPr>
              <a:t>decision is to </a:t>
            </a:r>
            <a:r>
              <a:rPr lang="en-US" sz="4000" dirty="0" smtClean="0">
                <a:solidFill>
                  <a:srgbClr val="0000FF"/>
                </a:solidFill>
              </a:rPr>
              <a:t>continue the </a:t>
            </a:r>
            <a:r>
              <a:rPr lang="en-US" sz="4000" dirty="0">
                <a:solidFill>
                  <a:srgbClr val="0000FF"/>
                </a:solidFill>
              </a:rPr>
              <a:t>behavior, </a:t>
            </a:r>
            <a:r>
              <a:rPr lang="en-US" sz="4000" dirty="0" smtClean="0">
                <a:solidFill>
                  <a:srgbClr val="0000FF"/>
                </a:solidFill>
              </a:rPr>
              <a:t/>
            </a:r>
            <a:br>
              <a:rPr lang="en-US" sz="4000" dirty="0" smtClean="0">
                <a:solidFill>
                  <a:srgbClr val="0000FF"/>
                </a:solidFill>
              </a:rPr>
            </a:br>
            <a:r>
              <a:rPr lang="en-US" sz="4000" dirty="0" smtClean="0">
                <a:solidFill>
                  <a:srgbClr val="0000FF"/>
                </a:solidFill>
              </a:rPr>
              <a:t>      empathize with </a:t>
            </a:r>
            <a:r>
              <a:rPr lang="en-US" sz="4000" dirty="0">
                <a:solidFill>
                  <a:srgbClr val="0000FF"/>
                </a:solidFill>
              </a:rPr>
              <a:t>ambivalence </a:t>
            </a:r>
          </a:p>
        </p:txBody>
      </p:sp>
      <p:sp>
        <p:nvSpPr>
          <p:cNvPr id="3" name="Content Placeholder 2"/>
          <p:cNvSpPr>
            <a:spLocks noGrp="1"/>
          </p:cNvSpPr>
          <p:nvPr>
            <p:ph idx="1"/>
          </p:nvPr>
        </p:nvSpPr>
        <p:spPr>
          <a:xfrm>
            <a:off x="453614" y="2819400"/>
            <a:ext cx="8382000" cy="3200400"/>
          </a:xfrm>
        </p:spPr>
        <p:txBody>
          <a:bodyPr>
            <a:normAutofit fontScale="62500" lnSpcReduction="20000"/>
          </a:bodyPr>
          <a:lstStyle/>
          <a:p>
            <a:pPr marL="114300" marR="0" indent="0">
              <a:spcBef>
                <a:spcPts val="0"/>
              </a:spcBef>
              <a:spcAft>
                <a:spcPts val="0"/>
              </a:spcAft>
              <a:buNone/>
            </a:pPr>
            <a:r>
              <a:rPr lang="en-US" dirty="0" smtClean="0">
                <a:ea typeface="Times New Roman"/>
              </a:rPr>
              <a:t> </a:t>
            </a:r>
            <a:endParaRPr lang="en-US" dirty="0">
              <a:ea typeface="Times New Roman"/>
            </a:endParaRPr>
          </a:p>
          <a:p>
            <a:pPr lvl="0">
              <a:lnSpc>
                <a:spcPct val="120000"/>
              </a:lnSpc>
              <a:spcBef>
                <a:spcPts val="0"/>
              </a:spcBef>
            </a:pPr>
            <a:r>
              <a:rPr lang="en-US" dirty="0" smtClean="0">
                <a:solidFill>
                  <a:srgbClr val="0000FF"/>
                </a:solidFill>
                <a:ea typeface="Times New Roman"/>
              </a:rPr>
              <a:t>No decision: </a:t>
            </a:r>
            <a:r>
              <a:rPr lang="en-US" i="1" dirty="0" smtClean="0">
                <a:ea typeface="Times New Roman"/>
              </a:rPr>
              <a:t>This </a:t>
            </a:r>
            <a:r>
              <a:rPr lang="en-US" i="1" dirty="0">
                <a:ea typeface="Times New Roman"/>
              </a:rPr>
              <a:t>is really a tough one because ….. </a:t>
            </a:r>
            <a:r>
              <a:rPr lang="en-US" dirty="0">
                <a:ea typeface="Times New Roman"/>
              </a:rPr>
              <a:t>(Explore to extent that patient allows</a:t>
            </a:r>
            <a:r>
              <a:rPr lang="en-US" dirty="0" smtClean="0">
                <a:ea typeface="Times New Roman"/>
              </a:rPr>
              <a:t>.)  </a:t>
            </a:r>
            <a:r>
              <a:rPr lang="en-US" i="1" dirty="0" smtClean="0">
                <a:ea typeface="Times New Roman"/>
              </a:rPr>
              <a:t>Is </a:t>
            </a:r>
            <a:r>
              <a:rPr lang="en-US" i="1" dirty="0">
                <a:ea typeface="Times New Roman"/>
              </a:rPr>
              <a:t>there something that would help you make a decision/want to make a change? </a:t>
            </a:r>
          </a:p>
          <a:p>
            <a:pPr marL="571500" marR="0" indent="-457200">
              <a:spcBef>
                <a:spcPts val="0"/>
              </a:spcBef>
              <a:spcAft>
                <a:spcPts val="0"/>
              </a:spcAft>
            </a:pPr>
            <a:endParaRPr lang="en-US" dirty="0">
              <a:ea typeface="Times New Roman"/>
            </a:endParaRPr>
          </a:p>
          <a:p>
            <a:pPr marR="0">
              <a:spcBef>
                <a:spcPts val="0"/>
              </a:spcBef>
              <a:spcAft>
                <a:spcPts val="0"/>
              </a:spcAft>
            </a:pPr>
            <a:endParaRPr lang="en-US" dirty="0">
              <a:ea typeface="Times New Roman"/>
            </a:endParaRPr>
          </a:p>
          <a:p>
            <a:pPr lvl="0">
              <a:spcBef>
                <a:spcPts val="0"/>
              </a:spcBef>
            </a:pPr>
            <a:r>
              <a:rPr lang="en-US" dirty="0" smtClean="0">
                <a:solidFill>
                  <a:srgbClr val="0000FF"/>
                </a:solidFill>
                <a:ea typeface="Times New Roman"/>
              </a:rPr>
              <a:t>Decision not to change at present: </a:t>
            </a:r>
            <a:r>
              <a:rPr lang="en-US" i="1" dirty="0" smtClean="0">
                <a:ea typeface="Times New Roman"/>
              </a:rPr>
              <a:t>Are </a:t>
            </a:r>
            <a:r>
              <a:rPr lang="en-US" i="1" dirty="0">
                <a:ea typeface="Times New Roman"/>
              </a:rPr>
              <a:t>there </a:t>
            </a:r>
            <a:r>
              <a:rPr lang="en-US" i="1" dirty="0" smtClean="0">
                <a:ea typeface="Times New Roman"/>
              </a:rPr>
              <a:t>mini or temporary </a:t>
            </a:r>
            <a:r>
              <a:rPr lang="en-US" i="1" dirty="0">
                <a:ea typeface="Times New Roman"/>
              </a:rPr>
              <a:t>steps you want to take while you are thinking more about this?</a:t>
            </a:r>
          </a:p>
          <a:p>
            <a:pPr marL="571500" marR="0" indent="-457200">
              <a:spcBef>
                <a:spcPts val="0"/>
              </a:spcBef>
              <a:spcAft>
                <a:spcPts val="0"/>
              </a:spcAft>
            </a:pPr>
            <a:endParaRPr lang="en-US" dirty="0">
              <a:ea typeface="Times New Roman"/>
            </a:endParaRPr>
          </a:p>
          <a:p>
            <a:pPr marL="571500" marR="0" indent="-457200">
              <a:spcBef>
                <a:spcPts val="0"/>
              </a:spcBef>
              <a:spcAft>
                <a:spcPts val="0"/>
              </a:spcAft>
            </a:pPr>
            <a:endParaRPr lang="en-US" dirty="0">
              <a:ea typeface="Times New Roman"/>
            </a:endParaRPr>
          </a:p>
          <a:p>
            <a:pPr lvl="0">
              <a:spcBef>
                <a:spcPts val="0"/>
              </a:spcBef>
            </a:pPr>
            <a:r>
              <a:rPr lang="en-US" i="1" dirty="0">
                <a:ea typeface="Times New Roman"/>
              </a:rPr>
              <a:t>Would you be open to considering this question again the next time you come in?</a:t>
            </a:r>
          </a:p>
          <a:p>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14400"/>
            <a:ext cx="167640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92506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311985"/>
            <a:ext cx="8229600" cy="685800"/>
          </a:xfrm>
        </p:spPr>
        <p:txBody>
          <a:bodyPr>
            <a:normAutofit fontScale="90000"/>
          </a:bodyPr>
          <a:lstStyle/>
          <a:p>
            <a:r>
              <a:rPr lang="en-US" dirty="0" smtClean="0">
                <a:solidFill>
                  <a:srgbClr val="0000FF"/>
                </a:solidFill>
              </a:rPr>
              <a:t>8.  Successful wrap-up</a:t>
            </a:r>
            <a:endParaRPr lang="en-US" dirty="0">
              <a:solidFill>
                <a:srgbClr val="0000FF"/>
              </a:solidFill>
            </a:endParaRPr>
          </a:p>
        </p:txBody>
      </p:sp>
      <p:sp>
        <p:nvSpPr>
          <p:cNvPr id="3" name="Content Placeholder 2"/>
          <p:cNvSpPr>
            <a:spLocks noGrp="1"/>
          </p:cNvSpPr>
          <p:nvPr>
            <p:ph idx="1"/>
          </p:nvPr>
        </p:nvSpPr>
        <p:spPr>
          <a:xfrm>
            <a:off x="304800" y="2362200"/>
            <a:ext cx="8534400" cy="1752600"/>
          </a:xfrm>
        </p:spPr>
        <p:txBody>
          <a:bodyPr>
            <a:normAutofit fontScale="55000" lnSpcReduction="20000"/>
          </a:bodyPr>
          <a:lstStyle/>
          <a:p>
            <a:pPr marL="114300" marR="0" indent="0">
              <a:spcBef>
                <a:spcPts val="0"/>
              </a:spcBef>
              <a:spcAft>
                <a:spcPts val="0"/>
              </a:spcAft>
              <a:buNone/>
            </a:pPr>
            <a:r>
              <a:rPr lang="en-US" dirty="0">
                <a:ea typeface="Times New Roman"/>
              </a:rPr>
              <a:t> </a:t>
            </a:r>
          </a:p>
          <a:p>
            <a:pPr lvl="0">
              <a:spcBef>
                <a:spcPts val="0"/>
              </a:spcBef>
              <a:buFont typeface="Times New Roman"/>
              <a:buChar char="•"/>
            </a:pPr>
            <a:r>
              <a:rPr lang="en-US" sz="4200" dirty="0">
                <a:ea typeface="Times New Roman"/>
              </a:rPr>
              <a:t>Follow-up HYDYFAB: </a:t>
            </a:r>
            <a:r>
              <a:rPr lang="en-US" sz="4200" dirty="0" smtClean="0">
                <a:ea typeface="Times New Roman"/>
              </a:rPr>
              <a:t> </a:t>
            </a:r>
            <a:r>
              <a:rPr lang="en-US" sz="4200" i="1" dirty="0" smtClean="0">
                <a:ea typeface="Times New Roman"/>
              </a:rPr>
              <a:t>So</a:t>
            </a:r>
            <a:r>
              <a:rPr lang="en-US" sz="4200" i="1" dirty="0">
                <a:ea typeface="Times New Roman"/>
              </a:rPr>
              <a:t>, how has it been talking with me about this today?</a:t>
            </a:r>
          </a:p>
          <a:p>
            <a:pPr marL="571500" marR="0" indent="0">
              <a:spcBef>
                <a:spcPts val="0"/>
              </a:spcBef>
              <a:spcAft>
                <a:spcPts val="0"/>
              </a:spcAft>
              <a:buNone/>
            </a:pPr>
            <a:r>
              <a:rPr lang="en-US" sz="4200" i="1" dirty="0">
                <a:ea typeface="Times New Roman"/>
              </a:rPr>
              <a:t> </a:t>
            </a:r>
          </a:p>
          <a:p>
            <a:pPr lvl="0">
              <a:spcBef>
                <a:spcPts val="0"/>
              </a:spcBef>
              <a:buFont typeface="Times New Roman"/>
              <a:buChar char="•"/>
            </a:pPr>
            <a:r>
              <a:rPr lang="en-US" sz="4200" i="1" dirty="0">
                <a:ea typeface="Times New Roman"/>
              </a:rPr>
              <a:t>I’m so glad you were willing to talk with me today about this.  This is a tough </a:t>
            </a:r>
            <a:r>
              <a:rPr lang="en-US" sz="4200" i="1" dirty="0" smtClean="0">
                <a:ea typeface="Times New Roman"/>
              </a:rPr>
              <a:t>issue...</a:t>
            </a:r>
            <a:r>
              <a:rPr lang="en-US" sz="4200" i="1" dirty="0">
                <a:ea typeface="Times New Roman"/>
              </a:rPr>
              <a:t> </a:t>
            </a:r>
          </a:p>
          <a:p>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609600"/>
            <a:ext cx="129540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90582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00FF"/>
                </a:solidFill>
              </a:rPr>
              <a:t>Your turn to practice</a:t>
            </a:r>
            <a:br>
              <a:rPr lang="en-US" dirty="0" smtClean="0">
                <a:solidFill>
                  <a:srgbClr val="0000FF"/>
                </a:solidFill>
              </a:rPr>
            </a:br>
            <a:r>
              <a:rPr lang="en-US" dirty="0" smtClean="0">
                <a:solidFill>
                  <a:srgbClr val="0000FF"/>
                </a:solidFill>
              </a:rPr>
              <a:t>(AND to attend to your wellness)</a:t>
            </a:r>
            <a:endParaRPr lang="en-US" dirty="0">
              <a:solidFill>
                <a:srgbClr val="0000FF"/>
              </a:solidFill>
            </a:endParaRPr>
          </a:p>
        </p:txBody>
      </p:sp>
      <p:sp>
        <p:nvSpPr>
          <p:cNvPr id="3" name="Content Placeholder 2"/>
          <p:cNvSpPr>
            <a:spLocks noGrp="1"/>
          </p:cNvSpPr>
          <p:nvPr>
            <p:ph idx="1"/>
          </p:nvPr>
        </p:nvSpPr>
        <p:spPr>
          <a:xfrm>
            <a:off x="533400" y="2895600"/>
            <a:ext cx="8458200" cy="2392363"/>
          </a:xfrm>
        </p:spPr>
        <p:txBody>
          <a:bodyPr>
            <a:normAutofit/>
          </a:bodyPr>
          <a:lstStyle/>
          <a:p>
            <a:r>
              <a:rPr lang="en-US" sz="2400" dirty="0" smtClean="0"/>
              <a:t>Think of a health behavior that you are </a:t>
            </a:r>
            <a:r>
              <a:rPr lang="en-US" sz="2400" i="1" dirty="0" smtClean="0"/>
              <a:t>considering</a:t>
            </a:r>
            <a:r>
              <a:rPr lang="en-US" sz="2400" dirty="0" smtClean="0"/>
              <a:t> changing. </a:t>
            </a:r>
          </a:p>
          <a:p>
            <a:r>
              <a:rPr lang="en-US" sz="2400" dirty="0" smtClean="0"/>
              <a:t>Pair up and take turns practicing the flexible script. </a:t>
            </a:r>
          </a:p>
          <a:p>
            <a:r>
              <a:rPr lang="en-US" sz="2400" dirty="0" smtClean="0"/>
              <a:t>Then we’ll switch roles. </a:t>
            </a:r>
            <a:endParaRPr lang="en-US" sz="2400" dirty="0"/>
          </a:p>
        </p:txBody>
      </p:sp>
    </p:spTree>
    <p:extLst>
      <p:ext uri="{BB962C8B-B14F-4D97-AF65-F5344CB8AC3E}">
        <p14:creationId xmlns:p14="http://schemas.microsoft.com/office/powerpoint/2010/main" val="29889745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00FF"/>
                </a:solidFill>
              </a:rPr>
              <a:t>Discussion and Questions</a:t>
            </a:r>
            <a:endParaRPr lang="en-US" dirty="0">
              <a:solidFill>
                <a:srgbClr val="0000FF"/>
              </a:solidFill>
            </a:endParaRPr>
          </a:p>
        </p:txBody>
      </p:sp>
      <p:sp>
        <p:nvSpPr>
          <p:cNvPr id="3" name="Content Placeholder 2"/>
          <p:cNvSpPr>
            <a:spLocks noGrp="1"/>
          </p:cNvSpPr>
          <p:nvPr>
            <p:ph idx="1"/>
          </p:nvPr>
        </p:nvSpPr>
        <p:spPr>
          <a:xfrm>
            <a:off x="1219200" y="2895600"/>
            <a:ext cx="7086600" cy="3048000"/>
          </a:xfrm>
        </p:spPr>
        <p:txBody>
          <a:bodyPr/>
          <a:lstStyle/>
          <a:p>
            <a:r>
              <a:rPr lang="en-US" sz="2400" dirty="0" smtClean="0"/>
              <a:t>How did it feel to be the patient?</a:t>
            </a:r>
          </a:p>
          <a:p>
            <a:pPr lvl="1"/>
            <a:r>
              <a:rPr lang="en-US" sz="2000" dirty="0" smtClean="0"/>
              <a:t>Did it affect your level of motivation?</a:t>
            </a:r>
          </a:p>
          <a:p>
            <a:pPr marL="457200" lvl="1" indent="0">
              <a:buNone/>
            </a:pPr>
            <a:endParaRPr lang="en-US" sz="2000" dirty="0" smtClean="0"/>
          </a:p>
          <a:p>
            <a:r>
              <a:rPr lang="en-US" sz="2400" dirty="0" smtClean="0"/>
              <a:t>How did it feel to be the provider?</a:t>
            </a:r>
          </a:p>
          <a:p>
            <a:pPr lvl="1"/>
            <a:r>
              <a:rPr lang="en-US" sz="2000" dirty="0" smtClean="0"/>
              <a:t>What was easy? </a:t>
            </a:r>
          </a:p>
          <a:p>
            <a:pPr lvl="1"/>
            <a:r>
              <a:rPr lang="en-US" sz="2000" dirty="0" smtClean="0"/>
              <a:t>What was hard?</a:t>
            </a:r>
          </a:p>
          <a:p>
            <a:endParaRPr lang="en-US" dirty="0" smtClean="0"/>
          </a:p>
          <a:p>
            <a:endParaRPr lang="en-US" dirty="0"/>
          </a:p>
        </p:txBody>
      </p:sp>
    </p:spTree>
    <p:extLst>
      <p:ext uri="{BB962C8B-B14F-4D97-AF65-F5344CB8AC3E}">
        <p14:creationId xmlns:p14="http://schemas.microsoft.com/office/powerpoint/2010/main" val="11054657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0" y="0"/>
            <a:ext cx="9144001" cy="6858000"/>
          </a:xfrm>
          <a:prstGeom prst="rect">
            <a:avLst/>
          </a:prstGeom>
        </p:spPr>
      </p:pic>
      <p:sp>
        <p:nvSpPr>
          <p:cNvPr id="3" name="Rectangle 2">
            <a:hlinkClick r:id="rId5"/>
          </p:cNvPr>
          <p:cNvSpPr/>
          <p:nvPr/>
        </p:nvSpPr>
        <p:spPr>
          <a:xfrm>
            <a:off x="3314700" y="4876799"/>
            <a:ext cx="2625367" cy="62568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a:hlinkClick r:id="rId6" action="ppaction://hlinkfile"/>
          </p:cNvPr>
          <p:cNvSpPr/>
          <p:nvPr/>
        </p:nvSpPr>
        <p:spPr>
          <a:xfrm>
            <a:off x="1739900" y="622300"/>
            <a:ext cx="5638800" cy="391159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068063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0" y="0"/>
            <a:ext cx="9144001" cy="6858000"/>
          </a:xfrm>
          <a:prstGeom prst="rect">
            <a:avLst/>
          </a:prstGeom>
        </p:spPr>
      </p:pic>
      <p:sp>
        <p:nvSpPr>
          <p:cNvPr id="3" name="Rectangle 2">
            <a:hlinkClick r:id="rId5"/>
          </p:cNvPr>
          <p:cNvSpPr/>
          <p:nvPr/>
        </p:nvSpPr>
        <p:spPr>
          <a:xfrm>
            <a:off x="3314700" y="4876799"/>
            <a:ext cx="2625367" cy="62568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a:hlinkClick r:id="rId6" action="ppaction://hlinkfile"/>
          </p:cNvPr>
          <p:cNvSpPr/>
          <p:nvPr/>
        </p:nvSpPr>
        <p:spPr>
          <a:xfrm>
            <a:off x="1739900" y="622300"/>
            <a:ext cx="5638800" cy="391159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438288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438400"/>
            <a:ext cx="7239000" cy="1828800"/>
          </a:xfrm>
        </p:spPr>
        <p:txBody>
          <a:bodyPr>
            <a:normAutofit fontScale="90000"/>
          </a:bodyPr>
          <a:lstStyle/>
          <a:p>
            <a:pPr algn="l"/>
            <a:r>
              <a:rPr lang="en-US" dirty="0" smtClean="0">
                <a:solidFill>
                  <a:srgbClr val="0000FF"/>
                </a:solidFill>
              </a:rPr>
              <a:t>Access our materials from</a:t>
            </a:r>
            <a:br>
              <a:rPr lang="en-US" dirty="0" smtClean="0">
                <a:solidFill>
                  <a:srgbClr val="0000FF"/>
                </a:solidFill>
              </a:rPr>
            </a:br>
            <a:r>
              <a:rPr lang="en-US" dirty="0" smtClean="0">
                <a:solidFill>
                  <a:srgbClr val="0000FF"/>
                </a:solidFill>
              </a:rPr>
              <a:t>the STFM Resource Library.</a:t>
            </a:r>
            <a:r>
              <a:rPr lang="en-US" dirty="0"/>
              <a:t/>
            </a:r>
            <a:br>
              <a:rPr lang="en-US" dirty="0"/>
            </a:br>
            <a:r>
              <a:rPr lang="en-US" dirty="0" smtClean="0"/>
              <a:t/>
            </a:r>
            <a:br>
              <a:rPr lang="en-US" dirty="0" smtClean="0"/>
            </a:br>
            <a:r>
              <a:rPr lang="en-US" sz="2200" dirty="0" smtClean="0"/>
              <a:t>Search under:</a:t>
            </a:r>
            <a:br>
              <a:rPr lang="en-US" sz="2200" dirty="0" smtClean="0"/>
            </a:br>
            <a:r>
              <a:rPr lang="en-US" sz="2200" dirty="0" smtClean="0"/>
              <a:t>	1) Today’s presentation title;  </a:t>
            </a:r>
            <a:br>
              <a:rPr lang="en-US" sz="2200" dirty="0" smtClean="0"/>
            </a:br>
            <a:r>
              <a:rPr lang="en-US" sz="2200" dirty="0" smtClean="0"/>
              <a:t>	2) Keyword: “motivational interviewing;” or</a:t>
            </a:r>
            <a:br>
              <a:rPr lang="en-US" sz="2200" dirty="0" smtClean="0"/>
            </a:br>
            <a:r>
              <a:rPr lang="en-US" sz="2200" dirty="0" smtClean="0"/>
              <a:t>	3) Presenters Allen or Siedlecki </a:t>
            </a:r>
            <a:endParaRPr lang="en-US" sz="2200" dirty="0"/>
          </a:p>
        </p:txBody>
      </p:sp>
    </p:spTree>
    <p:extLst>
      <p:ext uri="{BB962C8B-B14F-4D97-AF65-F5344CB8AC3E}">
        <p14:creationId xmlns:p14="http://schemas.microsoft.com/office/powerpoint/2010/main" val="33278405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514600"/>
            <a:ext cx="8229600" cy="2133600"/>
          </a:xfrm>
        </p:spPr>
        <p:txBody>
          <a:bodyPr>
            <a:normAutofit fontScale="90000"/>
          </a:bodyPr>
          <a:lstStyle/>
          <a:p>
            <a:r>
              <a:rPr lang="en-US" dirty="0" smtClean="0">
                <a:solidFill>
                  <a:srgbClr val="0000FF"/>
                </a:solidFill>
              </a:rPr>
              <a:t>Final Questions and Comments</a:t>
            </a:r>
            <a:br>
              <a:rPr lang="en-US" dirty="0" smtClean="0">
                <a:solidFill>
                  <a:srgbClr val="0000FF"/>
                </a:solidFill>
              </a:rPr>
            </a:br>
            <a:r>
              <a:rPr lang="en-US" dirty="0">
                <a:solidFill>
                  <a:srgbClr val="0000FF"/>
                </a:solidFill>
              </a:rPr>
              <a:t/>
            </a:r>
            <a:br>
              <a:rPr lang="en-US" dirty="0">
                <a:solidFill>
                  <a:srgbClr val="0000FF"/>
                </a:solidFill>
              </a:rPr>
            </a:br>
            <a:r>
              <a:rPr lang="en-US" dirty="0" smtClean="0">
                <a:solidFill>
                  <a:srgbClr val="0000FF"/>
                </a:solidFill>
              </a:rPr>
              <a:t/>
            </a:r>
            <a:br>
              <a:rPr lang="en-US" dirty="0" smtClean="0">
                <a:solidFill>
                  <a:srgbClr val="0000FF"/>
                </a:solidFill>
              </a:rPr>
            </a:br>
            <a:r>
              <a:rPr lang="en-US" sz="2700" dirty="0" smtClean="0"/>
              <a:t>Please complete the session evaluation forms!</a:t>
            </a:r>
            <a:r>
              <a:rPr lang="en-US" dirty="0">
                <a:solidFill>
                  <a:srgbClr val="0000FF"/>
                </a:solidFill>
              </a:rPr>
              <a:t/>
            </a:r>
            <a:br>
              <a:rPr lang="en-US" dirty="0">
                <a:solidFill>
                  <a:srgbClr val="0000FF"/>
                </a:solidFill>
              </a:rPr>
            </a:br>
            <a:endParaRPr lang="en-US" dirty="0">
              <a:solidFill>
                <a:srgbClr val="0000FF"/>
              </a:solidFill>
            </a:endParaRPr>
          </a:p>
        </p:txBody>
      </p:sp>
      <p:sp>
        <p:nvSpPr>
          <p:cNvPr id="3" name="TextBox 2"/>
          <p:cNvSpPr txBox="1"/>
          <p:nvPr/>
        </p:nvSpPr>
        <p:spPr>
          <a:xfrm>
            <a:off x="1371600" y="4724400"/>
            <a:ext cx="6477000" cy="1138773"/>
          </a:xfrm>
          <a:prstGeom prst="rect">
            <a:avLst/>
          </a:prstGeom>
          <a:noFill/>
        </p:spPr>
        <p:txBody>
          <a:bodyPr wrap="square" rtlCol="0">
            <a:spAutoFit/>
          </a:bodyPr>
          <a:lstStyle/>
          <a:p>
            <a:pPr algn="ctr"/>
            <a:r>
              <a:rPr lang="en-US" dirty="0" smtClean="0">
                <a:latin typeface="Calibri" panose="020F0502020204030204" pitchFamily="34" charset="0"/>
              </a:rPr>
              <a:t>Our contact information: </a:t>
            </a:r>
          </a:p>
          <a:p>
            <a:pPr algn="ctr"/>
            <a:r>
              <a:rPr lang="en-US" sz="2000" dirty="0" smtClean="0">
                <a:latin typeface="Calibri" panose="020F0502020204030204" pitchFamily="34" charset="0"/>
                <a:hlinkClick r:id="rId2"/>
              </a:rPr>
              <a:t>claudiaallen@virginia.edu</a:t>
            </a:r>
            <a:r>
              <a:rPr lang="en-US" sz="2000" dirty="0">
                <a:latin typeface="Calibri" panose="020F0502020204030204" pitchFamily="34" charset="0"/>
              </a:rPr>
              <a:t> </a:t>
            </a:r>
            <a:r>
              <a:rPr lang="en-US" sz="2000" dirty="0" smtClean="0">
                <a:latin typeface="Calibri" panose="020F0502020204030204" pitchFamily="34" charset="0"/>
              </a:rPr>
              <a:t>            </a:t>
            </a:r>
            <a:r>
              <a:rPr lang="en-US" sz="2000" dirty="0" smtClean="0">
                <a:latin typeface="Calibri" panose="020F0502020204030204" pitchFamily="34" charset="0"/>
                <a:hlinkClick r:id="rId3"/>
              </a:rPr>
              <a:t>tedsiedlecki@virginia.edu</a:t>
            </a:r>
            <a:endParaRPr lang="en-US" sz="2000" dirty="0" smtClean="0">
              <a:latin typeface="Calibri" panose="020F0502020204030204" pitchFamily="34" charset="0"/>
            </a:endParaRPr>
          </a:p>
          <a:p>
            <a:pPr algn="ctr"/>
            <a:endParaRPr lang="en-US" dirty="0"/>
          </a:p>
        </p:txBody>
      </p:sp>
    </p:spTree>
    <p:extLst>
      <p:ext uri="{BB962C8B-B14F-4D97-AF65-F5344CB8AC3E}">
        <p14:creationId xmlns:p14="http://schemas.microsoft.com/office/powerpoint/2010/main" val="40717945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685800"/>
          </a:xfrm>
        </p:spPr>
        <p:txBody>
          <a:bodyPr>
            <a:normAutofit fontScale="90000"/>
          </a:bodyPr>
          <a:lstStyle/>
          <a:p>
            <a:r>
              <a:rPr lang="en-US" dirty="0">
                <a:solidFill>
                  <a:srgbClr val="0000FF"/>
                </a:solidFill>
              </a:rPr>
              <a:t>Goals and Objectives</a:t>
            </a:r>
          </a:p>
        </p:txBody>
      </p:sp>
      <p:sp>
        <p:nvSpPr>
          <p:cNvPr id="3" name="Content Placeholder 2"/>
          <p:cNvSpPr>
            <a:spLocks noGrp="1"/>
          </p:cNvSpPr>
          <p:nvPr>
            <p:ph idx="1"/>
          </p:nvPr>
        </p:nvSpPr>
        <p:spPr>
          <a:xfrm>
            <a:off x="609600" y="2209800"/>
            <a:ext cx="8153400" cy="3581400"/>
          </a:xfrm>
        </p:spPr>
        <p:txBody>
          <a:bodyPr>
            <a:normAutofit fontScale="92500" lnSpcReduction="10000"/>
          </a:bodyPr>
          <a:lstStyle/>
          <a:p>
            <a:pPr marL="0" lvl="0" indent="0">
              <a:buNone/>
            </a:pPr>
            <a:r>
              <a:rPr lang="en-US" sz="2600" dirty="0" smtClean="0">
                <a:solidFill>
                  <a:prstClr val="black"/>
                </a:solidFill>
              </a:rPr>
              <a:t>Participants will be able to:</a:t>
            </a:r>
            <a:endParaRPr lang="en-US" sz="2600" dirty="0">
              <a:solidFill>
                <a:prstClr val="black"/>
              </a:solidFill>
            </a:endParaRPr>
          </a:p>
          <a:p>
            <a:pPr marL="0" lvl="0" indent="0">
              <a:buNone/>
            </a:pPr>
            <a:endParaRPr lang="en-US" sz="1800" dirty="0">
              <a:solidFill>
                <a:prstClr val="black"/>
              </a:solidFill>
            </a:endParaRPr>
          </a:p>
          <a:p>
            <a:pPr lvl="0">
              <a:buFont typeface="+mj-lt"/>
              <a:buAutoNum type="arabicPeriod"/>
            </a:pPr>
            <a:r>
              <a:rPr lang="en-US" sz="1800" dirty="0" smtClean="0">
                <a:solidFill>
                  <a:prstClr val="black"/>
                </a:solidFill>
              </a:rPr>
              <a:t>Stimulate learners</a:t>
            </a:r>
            <a:r>
              <a:rPr lang="en-US" sz="1800" dirty="0">
                <a:solidFill>
                  <a:prstClr val="black"/>
                </a:solidFill>
              </a:rPr>
              <a:t>’ awareness of the emotional effects of person-centered vs authoritarian styles of influencing, and thus motivate </a:t>
            </a:r>
            <a:r>
              <a:rPr lang="en-US" sz="1800" dirty="0" smtClean="0">
                <a:solidFill>
                  <a:prstClr val="black"/>
                </a:solidFill>
              </a:rPr>
              <a:t>learners </a:t>
            </a:r>
            <a:r>
              <a:rPr lang="en-US" sz="1800" dirty="0">
                <a:solidFill>
                  <a:prstClr val="black"/>
                </a:solidFill>
              </a:rPr>
              <a:t>to use Motivational </a:t>
            </a:r>
            <a:r>
              <a:rPr lang="en-US" sz="1800" dirty="0" smtClean="0">
                <a:solidFill>
                  <a:prstClr val="black"/>
                </a:solidFill>
              </a:rPr>
              <a:t>Interviewing;  </a:t>
            </a:r>
          </a:p>
          <a:p>
            <a:pPr lvl="0">
              <a:buFont typeface="+mj-lt"/>
              <a:buAutoNum type="arabicPeriod"/>
            </a:pPr>
            <a:endParaRPr lang="en-US" sz="1800" dirty="0">
              <a:solidFill>
                <a:prstClr val="black"/>
              </a:solidFill>
            </a:endParaRPr>
          </a:p>
          <a:p>
            <a:pPr lvl="0">
              <a:buFont typeface="+mj-lt"/>
              <a:buAutoNum type="arabicPeriod"/>
            </a:pPr>
            <a:r>
              <a:rPr lang="en-US" sz="1800" dirty="0">
                <a:solidFill>
                  <a:prstClr val="black"/>
                </a:solidFill>
              </a:rPr>
              <a:t>I</a:t>
            </a:r>
            <a:r>
              <a:rPr lang="en-US" sz="1800" dirty="0" smtClean="0">
                <a:solidFill>
                  <a:prstClr val="black"/>
                </a:solidFill>
              </a:rPr>
              <a:t>ncrease the value of their own teaching time by raising the likelihood of medical learners and professionals actually implementing MI with the support of a flexible script; and </a:t>
            </a:r>
          </a:p>
          <a:p>
            <a:pPr lvl="0">
              <a:buFont typeface="+mj-lt"/>
              <a:buAutoNum type="arabicPeriod"/>
            </a:pPr>
            <a:endParaRPr lang="en-US" sz="1800" dirty="0">
              <a:solidFill>
                <a:prstClr val="black"/>
              </a:solidFill>
            </a:endParaRPr>
          </a:p>
          <a:p>
            <a:pPr lvl="0">
              <a:buFont typeface="+mj-lt"/>
              <a:buAutoNum type="arabicPeriod"/>
            </a:pPr>
            <a:r>
              <a:rPr lang="en-US" sz="1800" dirty="0">
                <a:solidFill>
                  <a:prstClr val="black"/>
                </a:solidFill>
              </a:rPr>
              <a:t>D</a:t>
            </a:r>
            <a:r>
              <a:rPr lang="en-US" sz="1800" dirty="0" smtClean="0">
                <a:solidFill>
                  <a:prstClr val="black"/>
                </a:solidFill>
              </a:rPr>
              <a:t>escribe </a:t>
            </a:r>
            <a:r>
              <a:rPr lang="en-US" sz="1800" dirty="0">
                <a:solidFill>
                  <a:prstClr val="black"/>
                </a:solidFill>
              </a:rPr>
              <a:t>and locate a compact (2.5 </a:t>
            </a:r>
            <a:r>
              <a:rPr lang="en-US" sz="1800" dirty="0" smtClean="0">
                <a:solidFill>
                  <a:prstClr val="black"/>
                </a:solidFill>
              </a:rPr>
              <a:t>hr.) </a:t>
            </a:r>
            <a:r>
              <a:rPr lang="en-US" sz="1800" dirty="0">
                <a:solidFill>
                  <a:prstClr val="black"/>
                </a:solidFill>
              </a:rPr>
              <a:t>module that activates learners' motivation to master MI, delivers basic MI skills, provides a flexible script to scaffold learners, and includes a brief tool to assess the impact of the module.</a:t>
            </a:r>
          </a:p>
          <a:p>
            <a:pPr marL="0" lvl="0" indent="0">
              <a:buNone/>
            </a:pPr>
            <a:endParaRPr lang="en-US" dirty="0"/>
          </a:p>
        </p:txBody>
      </p:sp>
    </p:spTree>
    <p:extLst>
      <p:ext uri="{BB962C8B-B14F-4D97-AF65-F5344CB8AC3E}">
        <p14:creationId xmlns:p14="http://schemas.microsoft.com/office/powerpoint/2010/main" val="19241325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0"/>
            <a:ext cx="7010400" cy="685800"/>
          </a:xfrm>
        </p:spPr>
        <p:txBody>
          <a:bodyPr>
            <a:normAutofit fontScale="90000"/>
          </a:bodyPr>
          <a:lstStyle/>
          <a:p>
            <a:r>
              <a:rPr lang="en-US" dirty="0" smtClean="0">
                <a:solidFill>
                  <a:srgbClr val="0000FF"/>
                </a:solidFill>
              </a:rPr>
              <a:t>3.  Ask </a:t>
            </a:r>
            <a:r>
              <a:rPr lang="en-US" dirty="0">
                <a:solidFill>
                  <a:srgbClr val="0000FF"/>
                </a:solidFill>
              </a:rPr>
              <a:t>about the </a:t>
            </a:r>
            <a:r>
              <a:rPr lang="en-US" dirty="0" smtClean="0">
                <a:solidFill>
                  <a:srgbClr val="0000FF"/>
                </a:solidFill>
              </a:rPr>
              <a:t>negative aspects of </a:t>
            </a:r>
            <a:r>
              <a:rPr lang="en-US" dirty="0">
                <a:solidFill>
                  <a:srgbClr val="0000FF"/>
                </a:solidFill>
              </a:rPr>
              <a:t>the target </a:t>
            </a:r>
            <a:r>
              <a:rPr lang="en-US" dirty="0" smtClean="0">
                <a:solidFill>
                  <a:srgbClr val="0000FF"/>
                </a:solidFill>
              </a:rPr>
              <a:t>behavior</a:t>
            </a:r>
            <a:r>
              <a:rPr lang="en-US" dirty="0"/>
              <a:t/>
            </a:r>
            <a:br>
              <a:rPr lang="en-US" dirty="0"/>
            </a:br>
            <a:endParaRPr lang="en-US" dirty="0"/>
          </a:p>
        </p:txBody>
      </p:sp>
      <p:sp>
        <p:nvSpPr>
          <p:cNvPr id="3" name="Content Placeholder 2"/>
          <p:cNvSpPr>
            <a:spLocks noGrp="1"/>
          </p:cNvSpPr>
          <p:nvPr>
            <p:ph idx="1"/>
          </p:nvPr>
        </p:nvSpPr>
        <p:spPr>
          <a:xfrm>
            <a:off x="381000" y="2743200"/>
            <a:ext cx="8534400" cy="2849563"/>
          </a:xfrm>
        </p:spPr>
        <p:txBody>
          <a:bodyPr>
            <a:normAutofit/>
          </a:bodyPr>
          <a:lstStyle/>
          <a:p>
            <a:pPr lvl="0">
              <a:spcBef>
                <a:spcPts val="0"/>
              </a:spcBef>
              <a:buFont typeface="Times New Roman"/>
              <a:buChar char="•"/>
            </a:pPr>
            <a:r>
              <a:rPr lang="en-US" sz="2200" i="1" dirty="0" smtClean="0">
                <a:ea typeface="Times New Roman"/>
              </a:rPr>
              <a:t>Now can </a:t>
            </a:r>
            <a:r>
              <a:rPr lang="en-US" sz="2200" i="1" dirty="0">
                <a:ea typeface="Times New Roman"/>
              </a:rPr>
              <a:t>you tell me about the down side of _______ (</a:t>
            </a:r>
            <a:r>
              <a:rPr lang="en-US" sz="2200" dirty="0">
                <a:ea typeface="Times New Roman"/>
              </a:rPr>
              <a:t>the negative behavior or not doing the positive</a:t>
            </a:r>
            <a:r>
              <a:rPr lang="en-US" sz="2200" i="1" dirty="0">
                <a:ea typeface="Times New Roman"/>
              </a:rPr>
              <a:t>)?</a:t>
            </a:r>
            <a:endParaRPr lang="en-US" sz="2200" dirty="0">
              <a:ea typeface="Times New Roman"/>
            </a:endParaRPr>
          </a:p>
          <a:p>
            <a:pPr marL="0" marR="0" indent="0">
              <a:spcBef>
                <a:spcPts val="0"/>
              </a:spcBef>
              <a:spcAft>
                <a:spcPts val="0"/>
              </a:spcAft>
              <a:buNone/>
            </a:pPr>
            <a:r>
              <a:rPr lang="en-US" sz="2200" dirty="0">
                <a:ea typeface="Times New Roman"/>
              </a:rPr>
              <a:t>  </a:t>
            </a:r>
          </a:p>
          <a:p>
            <a:pPr lvl="0">
              <a:spcBef>
                <a:spcPts val="0"/>
              </a:spcBef>
              <a:buFont typeface="Times New Roman"/>
              <a:buChar char="•"/>
            </a:pPr>
            <a:r>
              <a:rPr lang="en-US" sz="2200" i="1" dirty="0">
                <a:ea typeface="Times New Roman"/>
              </a:rPr>
              <a:t>What are some of the things you would </a:t>
            </a:r>
            <a:r>
              <a:rPr lang="en-US" sz="2200" b="1" i="1" dirty="0">
                <a:ea typeface="Times New Roman"/>
              </a:rPr>
              <a:t>not</a:t>
            </a:r>
            <a:r>
              <a:rPr lang="en-US" sz="2200" i="1" dirty="0">
                <a:ea typeface="Times New Roman"/>
              </a:rPr>
              <a:t> </a:t>
            </a:r>
            <a:r>
              <a:rPr lang="en-US" sz="2200" i="1" dirty="0" smtClean="0">
                <a:ea typeface="Times New Roman"/>
              </a:rPr>
              <a:t>miss about X?</a:t>
            </a:r>
            <a:endParaRPr lang="en-US" sz="2200" dirty="0" smtClean="0">
              <a:ea typeface="Times New Roman"/>
            </a:endParaRPr>
          </a:p>
          <a:p>
            <a:pPr lvl="0">
              <a:spcBef>
                <a:spcPts val="0"/>
              </a:spcBef>
              <a:buFont typeface="Times New Roman"/>
              <a:buChar char="•"/>
            </a:pPr>
            <a:endParaRPr lang="en-US" sz="2200" dirty="0">
              <a:ea typeface="Times New Roman"/>
            </a:endParaRPr>
          </a:p>
          <a:p>
            <a:pPr lvl="0">
              <a:spcBef>
                <a:spcPts val="0"/>
              </a:spcBef>
              <a:buFont typeface="Times New Roman"/>
              <a:buChar char="•"/>
            </a:pPr>
            <a:r>
              <a:rPr lang="en-US" sz="2200" dirty="0" smtClean="0">
                <a:ea typeface="Times New Roman"/>
              </a:rPr>
              <a:t>Summarize </a:t>
            </a:r>
            <a:r>
              <a:rPr lang="en-US" sz="2200" dirty="0">
                <a:ea typeface="Times New Roman"/>
              </a:rPr>
              <a:t>the negatives: </a:t>
            </a:r>
            <a:r>
              <a:rPr lang="en-US" sz="2200" i="1" dirty="0">
                <a:ea typeface="Times New Roman"/>
              </a:rPr>
              <a:t>So on the other hand….</a:t>
            </a:r>
          </a:p>
          <a:p>
            <a:endParaRPr lang="en-US" dirty="0"/>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958" y="1066800"/>
            <a:ext cx="137160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67759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00FF"/>
                </a:solidFill>
              </a:rPr>
              <a:t>Assess and Build</a:t>
            </a:r>
            <a:br>
              <a:rPr lang="en-US" dirty="0" smtClean="0">
                <a:solidFill>
                  <a:srgbClr val="0000FF"/>
                </a:solidFill>
              </a:rPr>
            </a:br>
            <a:r>
              <a:rPr lang="en-US" dirty="0" smtClean="0">
                <a:solidFill>
                  <a:srgbClr val="0000FF"/>
                </a:solidFill>
              </a:rPr>
              <a:t>Commitment</a:t>
            </a:r>
            <a:endParaRPr lang="en-US" dirty="0">
              <a:solidFill>
                <a:srgbClr val="0000FF"/>
              </a:solidFill>
            </a:endParaRPr>
          </a:p>
        </p:txBody>
      </p:sp>
      <p:sp>
        <p:nvSpPr>
          <p:cNvPr id="3" name="Content Placeholder 2"/>
          <p:cNvSpPr>
            <a:spLocks noGrp="1"/>
          </p:cNvSpPr>
          <p:nvPr>
            <p:ph idx="1"/>
          </p:nvPr>
        </p:nvSpPr>
        <p:spPr>
          <a:xfrm>
            <a:off x="762000" y="2895600"/>
            <a:ext cx="7848600" cy="2392363"/>
          </a:xfrm>
        </p:spPr>
        <p:txBody>
          <a:bodyPr>
            <a:normAutofit fontScale="92500" lnSpcReduction="10000"/>
          </a:bodyPr>
          <a:lstStyle/>
          <a:p>
            <a:pPr marL="0" lvl="0" indent="0">
              <a:spcBef>
                <a:spcPts val="0"/>
              </a:spcBef>
              <a:buNone/>
              <a:tabLst>
                <a:tab pos="457200" algn="l"/>
              </a:tabLst>
            </a:pPr>
            <a:r>
              <a:rPr lang="en-US" sz="2800" i="1" dirty="0">
                <a:ea typeface="Times New Roman"/>
              </a:rPr>
              <a:t>On a scale of 1-10, how </a:t>
            </a:r>
            <a:r>
              <a:rPr lang="en-US" sz="2800" b="1" i="1" dirty="0">
                <a:ea typeface="Times New Roman"/>
              </a:rPr>
              <a:t>strongly committed</a:t>
            </a:r>
            <a:r>
              <a:rPr lang="en-US" sz="2800" i="1" dirty="0">
                <a:ea typeface="Times New Roman"/>
              </a:rPr>
              <a:t> would you say you are to …..?    </a:t>
            </a:r>
            <a:r>
              <a:rPr lang="en-US" sz="2800" dirty="0">
                <a:ea typeface="Times New Roman"/>
              </a:rPr>
              <a:t>(1 being not at all interested, 10 being totally committed</a:t>
            </a:r>
            <a:r>
              <a:rPr lang="en-US" sz="2800" dirty="0" smtClean="0">
                <a:ea typeface="Times New Roman"/>
              </a:rPr>
              <a:t>)</a:t>
            </a:r>
          </a:p>
          <a:p>
            <a:pPr marL="0" lvl="0" indent="0">
              <a:spcBef>
                <a:spcPts val="0"/>
              </a:spcBef>
              <a:buNone/>
              <a:tabLst>
                <a:tab pos="457200" algn="l"/>
              </a:tabLst>
            </a:pPr>
            <a:endParaRPr lang="en-US" sz="2800" dirty="0">
              <a:ea typeface="Times New Roman"/>
            </a:endParaRPr>
          </a:p>
          <a:p>
            <a:pPr marL="114300" marR="0" indent="0">
              <a:spcBef>
                <a:spcPts val="0"/>
              </a:spcBef>
              <a:spcAft>
                <a:spcPts val="0"/>
              </a:spcAft>
              <a:buNone/>
            </a:pPr>
            <a:r>
              <a:rPr lang="en-US" sz="2200" dirty="0">
                <a:ea typeface="Times New Roman"/>
              </a:rPr>
              <a:t>(If less than 5, ask what would make that number higher.  And if that is not possible, then you can affirm that the time is not right for the person to make that change, and then skip to Q7.)</a:t>
            </a:r>
          </a:p>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85800"/>
            <a:ext cx="182880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60345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927847"/>
            <a:ext cx="2272216" cy="2272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8398" b="8398"/>
          <a:stretch/>
        </p:blipFill>
        <p:spPr bwMode="auto">
          <a:xfrm>
            <a:off x="421290" y="762000"/>
            <a:ext cx="1749808" cy="1814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smtClean="0">
                <a:solidFill>
                  <a:srgbClr val="0000FF"/>
                </a:solidFill>
              </a:rPr>
              <a:t>Assess and Build </a:t>
            </a:r>
            <a:br>
              <a:rPr lang="en-US" dirty="0" smtClean="0">
                <a:solidFill>
                  <a:srgbClr val="0000FF"/>
                </a:solidFill>
              </a:rPr>
            </a:br>
            <a:r>
              <a:rPr lang="en-US" dirty="0" smtClean="0">
                <a:solidFill>
                  <a:srgbClr val="0000FF"/>
                </a:solidFill>
              </a:rPr>
              <a:t>Confidence</a:t>
            </a:r>
            <a:endParaRPr lang="en-US" dirty="0">
              <a:solidFill>
                <a:srgbClr val="0000FF"/>
              </a:solidFill>
            </a:endParaRPr>
          </a:p>
        </p:txBody>
      </p:sp>
      <p:sp>
        <p:nvSpPr>
          <p:cNvPr id="3" name="Content Placeholder 2"/>
          <p:cNvSpPr>
            <a:spLocks noGrp="1"/>
          </p:cNvSpPr>
          <p:nvPr>
            <p:ph idx="1"/>
          </p:nvPr>
        </p:nvSpPr>
        <p:spPr/>
        <p:txBody>
          <a:bodyPr/>
          <a:lstStyle/>
          <a:p>
            <a:pPr marL="0" lvl="0" indent="0">
              <a:spcBef>
                <a:spcPts val="0"/>
              </a:spcBef>
              <a:buNone/>
            </a:pPr>
            <a:r>
              <a:rPr lang="en-US" sz="2400" i="1" dirty="0">
                <a:solidFill>
                  <a:prstClr val="black"/>
                </a:solidFill>
                <a:latin typeface="Calibri" panose="020F0502020204030204" pitchFamily="34" charset="0"/>
                <a:ea typeface="Times New Roman"/>
              </a:rPr>
              <a:t>On a scale of 1 to 10, how </a:t>
            </a:r>
            <a:r>
              <a:rPr lang="en-US" sz="2400" b="1" i="1" dirty="0">
                <a:solidFill>
                  <a:prstClr val="black"/>
                </a:solidFill>
                <a:latin typeface="Calibri" panose="020F0502020204030204" pitchFamily="34" charset="0"/>
                <a:ea typeface="Times New Roman"/>
              </a:rPr>
              <a:t>confident</a:t>
            </a:r>
            <a:r>
              <a:rPr lang="en-US" sz="2400" i="1" dirty="0">
                <a:solidFill>
                  <a:prstClr val="black"/>
                </a:solidFill>
                <a:latin typeface="Calibri" panose="020F0502020204030204" pitchFamily="34" charset="0"/>
                <a:ea typeface="Times New Roman"/>
              </a:rPr>
              <a:t> are you that you can do your next step?  </a:t>
            </a:r>
          </a:p>
          <a:p>
            <a:pPr marL="114300" lvl="0" indent="0">
              <a:spcBef>
                <a:spcPts val="0"/>
              </a:spcBef>
              <a:buNone/>
            </a:pPr>
            <a:r>
              <a:rPr lang="en-US" sz="2400" dirty="0">
                <a:solidFill>
                  <a:prstClr val="black"/>
                </a:solidFill>
                <a:latin typeface="Calibri" panose="020F0502020204030204" pitchFamily="34" charset="0"/>
                <a:ea typeface="Times New Roman"/>
              </a:rPr>
              <a:t> </a:t>
            </a:r>
          </a:p>
          <a:p>
            <a:pPr marL="457200" lvl="1" indent="0">
              <a:spcBef>
                <a:spcPts val="0"/>
              </a:spcBef>
              <a:buNone/>
            </a:pPr>
            <a:r>
              <a:rPr lang="en-US" sz="2400" i="1" dirty="0">
                <a:solidFill>
                  <a:prstClr val="black"/>
                </a:solidFill>
                <a:latin typeface="Calibri" panose="020F0502020204030204" pitchFamily="34" charset="0"/>
                <a:ea typeface="Times New Roman"/>
              </a:rPr>
              <a:t>If less than 7, what could make that number higher?</a:t>
            </a:r>
          </a:p>
          <a:p>
            <a:endParaRPr lang="en-US" dirty="0"/>
          </a:p>
        </p:txBody>
      </p:sp>
    </p:spTree>
    <p:extLst>
      <p:ext uri="{BB962C8B-B14F-4D97-AF65-F5344CB8AC3E}">
        <p14:creationId xmlns:p14="http://schemas.microsoft.com/office/powerpoint/2010/main" val="13102633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0"/>
            <a:ext cx="8229600" cy="685800"/>
          </a:xfrm>
        </p:spPr>
        <p:txBody>
          <a:bodyPr>
            <a:normAutofit fontScale="90000"/>
          </a:bodyPr>
          <a:lstStyle/>
          <a:p>
            <a:r>
              <a:rPr lang="en-US" dirty="0" smtClean="0">
                <a:solidFill>
                  <a:srgbClr val="0000FF"/>
                </a:solidFill>
              </a:rPr>
              <a:t>Survey</a:t>
            </a:r>
            <a:endParaRPr lang="en-US" dirty="0">
              <a:solidFill>
                <a:srgbClr val="0000FF"/>
              </a:solidFill>
            </a:endParaRPr>
          </a:p>
        </p:txBody>
      </p:sp>
      <p:sp>
        <p:nvSpPr>
          <p:cNvPr id="3" name="Content Placeholder 2"/>
          <p:cNvSpPr>
            <a:spLocks noGrp="1"/>
          </p:cNvSpPr>
          <p:nvPr>
            <p:ph idx="1"/>
          </p:nvPr>
        </p:nvSpPr>
        <p:spPr>
          <a:xfrm>
            <a:off x="685800" y="2895600"/>
            <a:ext cx="7772400" cy="2392363"/>
          </a:xfrm>
        </p:spPr>
        <p:txBody>
          <a:bodyPr>
            <a:normAutofit fontScale="85000" lnSpcReduction="20000"/>
          </a:bodyPr>
          <a:lstStyle/>
          <a:p>
            <a:pPr marL="0" indent="0">
              <a:buNone/>
            </a:pPr>
            <a:r>
              <a:rPr lang="en-US" dirty="0" smtClean="0"/>
              <a:t>How confident are you that your residents actually use MI subsequent to your MI teaching sessions? </a:t>
            </a:r>
          </a:p>
          <a:p>
            <a:pPr marL="0" indent="0">
              <a:buNone/>
            </a:pPr>
            <a:endParaRPr lang="en-US" dirty="0" smtClean="0"/>
          </a:p>
          <a:p>
            <a:pPr marL="0" indent="0">
              <a:buNone/>
            </a:pPr>
            <a:r>
              <a:rPr lang="en-US" sz="2200" dirty="0" smtClean="0"/>
              <a:t>Scale of 1 to 10, </a:t>
            </a:r>
          </a:p>
          <a:p>
            <a:pPr marL="0" indent="0">
              <a:buNone/>
            </a:pPr>
            <a:r>
              <a:rPr lang="en-US" sz="2200" dirty="0" smtClean="0"/>
              <a:t>1    =   “they don’t get it and don’t care”; </a:t>
            </a:r>
          </a:p>
          <a:p>
            <a:pPr marL="0" indent="0">
              <a:buNone/>
            </a:pPr>
            <a:r>
              <a:rPr lang="en-US" sz="2200" dirty="0" smtClean="0"/>
              <a:t>5    =   “they get the concepts but don’t use in clinic;” </a:t>
            </a:r>
          </a:p>
          <a:p>
            <a:pPr marL="0" indent="0">
              <a:buNone/>
            </a:pPr>
            <a:r>
              <a:rPr lang="en-US" sz="2200" dirty="0" smtClean="0"/>
              <a:t>10 =    “they use it frequently and well.”</a:t>
            </a:r>
            <a:endParaRPr lang="en-US" sz="2200" dirty="0"/>
          </a:p>
        </p:txBody>
      </p:sp>
    </p:spTree>
    <p:extLst>
      <p:ext uri="{BB962C8B-B14F-4D97-AF65-F5344CB8AC3E}">
        <p14:creationId xmlns:p14="http://schemas.microsoft.com/office/powerpoint/2010/main" val="25977479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00FF"/>
                </a:solidFill>
              </a:rPr>
              <a:t>Survey</a:t>
            </a:r>
            <a:endParaRPr lang="en-US" dirty="0">
              <a:solidFill>
                <a:srgbClr val="0000FF"/>
              </a:solidFill>
            </a:endParaRPr>
          </a:p>
        </p:txBody>
      </p:sp>
      <p:sp>
        <p:nvSpPr>
          <p:cNvPr id="3" name="Content Placeholder 2"/>
          <p:cNvSpPr>
            <a:spLocks noGrp="1"/>
          </p:cNvSpPr>
          <p:nvPr>
            <p:ph idx="1"/>
          </p:nvPr>
        </p:nvSpPr>
        <p:spPr/>
        <p:txBody>
          <a:bodyPr>
            <a:normAutofit fontScale="70000" lnSpcReduction="20000"/>
          </a:bodyPr>
          <a:lstStyle/>
          <a:p>
            <a:pPr marL="0" lvl="0" indent="0">
              <a:buNone/>
            </a:pPr>
            <a:r>
              <a:rPr lang="en-US" sz="3800" dirty="0">
                <a:solidFill>
                  <a:prstClr val="black"/>
                </a:solidFill>
              </a:rPr>
              <a:t>How confident are you that </a:t>
            </a:r>
            <a:r>
              <a:rPr lang="en-US" sz="3800" dirty="0" smtClean="0">
                <a:solidFill>
                  <a:prstClr val="black"/>
                </a:solidFill>
              </a:rPr>
              <a:t>you have learned new ways to teach MI that will increase your residents’ actual </a:t>
            </a:r>
            <a:r>
              <a:rPr lang="en-US" sz="3800" dirty="0">
                <a:solidFill>
                  <a:prstClr val="black"/>
                </a:solidFill>
              </a:rPr>
              <a:t>use </a:t>
            </a:r>
            <a:r>
              <a:rPr lang="en-US" sz="3800" dirty="0" smtClean="0">
                <a:solidFill>
                  <a:prstClr val="black"/>
                </a:solidFill>
              </a:rPr>
              <a:t>of MI?</a:t>
            </a:r>
            <a:endParaRPr lang="en-US" sz="3800" dirty="0">
              <a:solidFill>
                <a:prstClr val="black"/>
              </a:solidFill>
            </a:endParaRPr>
          </a:p>
          <a:p>
            <a:pPr marL="0" lvl="0" indent="0">
              <a:buNone/>
            </a:pPr>
            <a:endParaRPr lang="en-US" sz="2700" dirty="0">
              <a:solidFill>
                <a:prstClr val="black"/>
              </a:solidFill>
            </a:endParaRPr>
          </a:p>
          <a:p>
            <a:pPr marL="0" lvl="0" indent="0">
              <a:buNone/>
            </a:pPr>
            <a:r>
              <a:rPr lang="en-US" sz="2300" dirty="0">
                <a:solidFill>
                  <a:prstClr val="black"/>
                </a:solidFill>
              </a:rPr>
              <a:t>Scale of 1 to 10, </a:t>
            </a:r>
          </a:p>
          <a:p>
            <a:pPr marL="0" lvl="0" indent="0">
              <a:buNone/>
            </a:pPr>
            <a:r>
              <a:rPr lang="en-US" sz="2300" dirty="0">
                <a:solidFill>
                  <a:prstClr val="black"/>
                </a:solidFill>
              </a:rPr>
              <a:t>1    =   </a:t>
            </a:r>
            <a:r>
              <a:rPr lang="en-US" sz="2300" dirty="0" smtClean="0">
                <a:solidFill>
                  <a:prstClr val="black"/>
                </a:solidFill>
              </a:rPr>
              <a:t>not at all; </a:t>
            </a:r>
            <a:endParaRPr lang="en-US" sz="2300" dirty="0">
              <a:solidFill>
                <a:prstClr val="black"/>
              </a:solidFill>
            </a:endParaRPr>
          </a:p>
          <a:p>
            <a:pPr marL="0" lvl="0" indent="0">
              <a:buNone/>
            </a:pPr>
            <a:r>
              <a:rPr lang="en-US" sz="2300" dirty="0">
                <a:solidFill>
                  <a:prstClr val="black"/>
                </a:solidFill>
              </a:rPr>
              <a:t>5    =   </a:t>
            </a:r>
            <a:r>
              <a:rPr lang="en-US" sz="2300" dirty="0" smtClean="0">
                <a:solidFill>
                  <a:prstClr val="black"/>
                </a:solidFill>
              </a:rPr>
              <a:t>somewhat; </a:t>
            </a:r>
            <a:endParaRPr lang="en-US" sz="2300" dirty="0">
              <a:solidFill>
                <a:prstClr val="black"/>
              </a:solidFill>
            </a:endParaRPr>
          </a:p>
          <a:p>
            <a:pPr marL="0" lvl="0" indent="0">
              <a:buNone/>
            </a:pPr>
            <a:r>
              <a:rPr lang="en-US" sz="2300" dirty="0">
                <a:solidFill>
                  <a:prstClr val="black"/>
                </a:solidFill>
              </a:rPr>
              <a:t>10 =    </a:t>
            </a:r>
            <a:r>
              <a:rPr lang="en-US" sz="2300" dirty="0" smtClean="0">
                <a:solidFill>
                  <a:prstClr val="black"/>
                </a:solidFill>
              </a:rPr>
              <a:t>definitely.</a:t>
            </a:r>
            <a:endParaRPr lang="en-US" sz="2300" dirty="0">
              <a:solidFill>
                <a:prstClr val="black"/>
              </a:solidFill>
            </a:endParaRPr>
          </a:p>
          <a:p>
            <a:pPr marL="0" indent="0">
              <a:buNone/>
            </a:pPr>
            <a:endParaRPr lang="en-US" dirty="0"/>
          </a:p>
        </p:txBody>
      </p:sp>
    </p:spTree>
    <p:extLst>
      <p:ext uri="{BB962C8B-B14F-4D97-AF65-F5344CB8AC3E}">
        <p14:creationId xmlns:p14="http://schemas.microsoft.com/office/powerpoint/2010/main" val="2347353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8229600" cy="685800"/>
          </a:xfrm>
        </p:spPr>
        <p:txBody>
          <a:bodyPr>
            <a:normAutofit fontScale="90000"/>
          </a:bodyPr>
          <a:lstStyle/>
          <a:p>
            <a:r>
              <a:rPr lang="en-US" dirty="0" smtClean="0">
                <a:solidFill>
                  <a:srgbClr val="0000FF"/>
                </a:solidFill>
              </a:rPr>
              <a:t>Please sign into </a:t>
            </a:r>
            <a:r>
              <a:rPr lang="en-US" b="1" dirty="0" smtClean="0">
                <a:solidFill>
                  <a:srgbClr val="0000FF"/>
                </a:solidFill>
              </a:rPr>
              <a:t>Poll Everywhere</a:t>
            </a:r>
            <a:endParaRPr lang="en-US" b="1" dirty="0">
              <a:solidFill>
                <a:srgbClr val="0000FF"/>
              </a:solidFill>
            </a:endParaRPr>
          </a:p>
        </p:txBody>
      </p:sp>
      <p:sp>
        <p:nvSpPr>
          <p:cNvPr id="3" name="Content Placeholder 2"/>
          <p:cNvSpPr>
            <a:spLocks noGrp="1"/>
          </p:cNvSpPr>
          <p:nvPr>
            <p:ph idx="1"/>
          </p:nvPr>
        </p:nvSpPr>
        <p:spPr>
          <a:xfrm>
            <a:off x="685800" y="1905000"/>
            <a:ext cx="7620000" cy="4038600"/>
          </a:xfrm>
        </p:spPr>
        <p:txBody>
          <a:bodyPr>
            <a:normAutofit fontScale="70000" lnSpcReduction="20000"/>
          </a:bodyPr>
          <a:lstStyle/>
          <a:p>
            <a:r>
              <a:rPr lang="en-US" dirty="0" smtClean="0"/>
              <a:t>Go to webpage</a:t>
            </a:r>
            <a:r>
              <a:rPr lang="en-US" dirty="0"/>
              <a:t>: </a:t>
            </a:r>
            <a:r>
              <a:rPr lang="en-US" dirty="0" smtClean="0"/>
              <a:t>pollev.com/teds802</a:t>
            </a:r>
          </a:p>
          <a:p>
            <a:pPr lvl="1"/>
            <a:r>
              <a:rPr lang="en-US" dirty="0" smtClean="0"/>
              <a:t>Wait </a:t>
            </a:r>
            <a:r>
              <a:rPr lang="en-US" dirty="0"/>
              <a:t>for the poll to </a:t>
            </a:r>
            <a:r>
              <a:rPr lang="en-US" dirty="0" smtClean="0"/>
              <a:t>appear.</a:t>
            </a:r>
          </a:p>
          <a:p>
            <a:pPr lvl="1"/>
            <a:r>
              <a:rPr lang="en-US" dirty="0" smtClean="0"/>
              <a:t>Wait for Ted to cue you to take the poll. </a:t>
            </a:r>
          </a:p>
          <a:p>
            <a:pPr lvl="1"/>
            <a:endParaRPr lang="en-US" dirty="0"/>
          </a:p>
          <a:p>
            <a:pPr marL="457200" lvl="1" indent="0">
              <a:buNone/>
            </a:pPr>
            <a:r>
              <a:rPr lang="en-US" sz="3300" b="1" dirty="0" smtClean="0"/>
              <a:t>OR</a:t>
            </a:r>
          </a:p>
          <a:p>
            <a:pPr lvl="1"/>
            <a:endParaRPr lang="en-US" dirty="0"/>
          </a:p>
          <a:p>
            <a:pPr lvl="0"/>
            <a:r>
              <a:rPr lang="en-US" dirty="0" smtClean="0"/>
              <a:t>To respond by </a:t>
            </a:r>
            <a:r>
              <a:rPr lang="en-US" dirty="0"/>
              <a:t>text message: </a:t>
            </a:r>
          </a:p>
          <a:p>
            <a:pPr lvl="1"/>
            <a:r>
              <a:rPr lang="en-US" dirty="0" smtClean="0"/>
              <a:t>Start </a:t>
            </a:r>
            <a:r>
              <a:rPr lang="en-US" dirty="0"/>
              <a:t>a new </a:t>
            </a:r>
            <a:r>
              <a:rPr lang="en-US" dirty="0" smtClean="0"/>
              <a:t>message to 22333.</a:t>
            </a:r>
          </a:p>
          <a:p>
            <a:pPr lvl="1"/>
            <a:r>
              <a:rPr lang="en-US" dirty="0" smtClean="0"/>
              <a:t>In body </a:t>
            </a:r>
            <a:r>
              <a:rPr lang="en-US" dirty="0"/>
              <a:t>of the </a:t>
            </a:r>
            <a:r>
              <a:rPr lang="en-US" dirty="0" smtClean="0"/>
              <a:t>message, type: teds802.</a:t>
            </a:r>
          </a:p>
          <a:p>
            <a:pPr lvl="1"/>
            <a:r>
              <a:rPr lang="en-US" dirty="0" smtClean="0"/>
              <a:t>You will receive a message: “You’ve joined Ted Siedlecki’s session…”</a:t>
            </a:r>
          </a:p>
          <a:p>
            <a:pPr lvl="1"/>
            <a:r>
              <a:rPr lang="en-US" dirty="0" smtClean="0"/>
              <a:t>Wait </a:t>
            </a:r>
            <a:r>
              <a:rPr lang="en-US" smtClean="0"/>
              <a:t>for Ted to </a:t>
            </a:r>
            <a:r>
              <a:rPr lang="en-US" dirty="0" smtClean="0"/>
              <a:t>cue you to take the poll. </a:t>
            </a:r>
            <a:endParaRPr lang="en-US" dirty="0"/>
          </a:p>
          <a:p>
            <a:pPr lvl="1"/>
            <a:endParaRPr lang="en-US" dirty="0" smtClean="0"/>
          </a:p>
          <a:p>
            <a:endParaRPr lang="en-US" dirty="0"/>
          </a:p>
        </p:txBody>
      </p:sp>
    </p:spTree>
    <p:extLst>
      <p:ext uri="{BB962C8B-B14F-4D97-AF65-F5344CB8AC3E}">
        <p14:creationId xmlns:p14="http://schemas.microsoft.com/office/powerpoint/2010/main" val="38901260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0" y="0"/>
            <a:ext cx="9144001" cy="6858000"/>
          </a:xfrm>
          <a:prstGeom prst="rect">
            <a:avLst/>
          </a:prstGeom>
        </p:spPr>
      </p:pic>
      <p:sp>
        <p:nvSpPr>
          <p:cNvPr id="3" name="Rectangle 2">
            <a:hlinkClick r:id="rId5"/>
          </p:cNvPr>
          <p:cNvSpPr/>
          <p:nvPr/>
        </p:nvSpPr>
        <p:spPr>
          <a:xfrm>
            <a:off x="3314700" y="4876799"/>
            <a:ext cx="2625367" cy="62568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a:hlinkClick r:id="rId6" action="ppaction://hlinkfile"/>
          </p:cNvPr>
          <p:cNvSpPr/>
          <p:nvPr/>
        </p:nvSpPr>
        <p:spPr>
          <a:xfrm>
            <a:off x="1739900" y="622300"/>
            <a:ext cx="5638800" cy="391159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467101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685799"/>
            <a:ext cx="4169752" cy="5543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28600" y="1233544"/>
            <a:ext cx="4267200" cy="461665"/>
          </a:xfrm>
          <a:prstGeom prst="rect">
            <a:avLst/>
          </a:prstGeom>
          <a:noFill/>
        </p:spPr>
        <p:txBody>
          <a:bodyPr wrap="square" rtlCol="0">
            <a:spAutoFit/>
          </a:bodyPr>
          <a:lstStyle/>
          <a:p>
            <a:r>
              <a:rPr lang="en-US" dirty="0" smtClean="0">
                <a:solidFill>
                  <a:srgbClr val="0000FF"/>
                </a:solidFill>
              </a:rPr>
              <a:t>Most Influential Person Exercise</a:t>
            </a:r>
            <a:endParaRPr lang="en-US" dirty="0">
              <a:solidFill>
                <a:srgbClr val="0000FF"/>
              </a:solidFill>
            </a:endParaRPr>
          </a:p>
        </p:txBody>
      </p:sp>
      <p:sp>
        <p:nvSpPr>
          <p:cNvPr id="3" name="TextBox 2"/>
          <p:cNvSpPr txBox="1"/>
          <p:nvPr/>
        </p:nvSpPr>
        <p:spPr>
          <a:xfrm>
            <a:off x="304800" y="1981200"/>
            <a:ext cx="4191000" cy="2677656"/>
          </a:xfrm>
          <a:prstGeom prst="rect">
            <a:avLst/>
          </a:prstGeom>
          <a:noFill/>
        </p:spPr>
        <p:txBody>
          <a:bodyPr wrap="square" rtlCol="0">
            <a:spAutoFit/>
          </a:bodyPr>
          <a:lstStyle/>
          <a:p>
            <a:pPr marL="342900" indent="-342900">
              <a:buFont typeface="Arial" panose="020B0604020202020204" pitchFamily="34" charset="0"/>
              <a:buChar char="•"/>
            </a:pPr>
            <a:r>
              <a:rPr lang="en-US" dirty="0" smtClean="0"/>
              <a:t>Break into groups of 4-6</a:t>
            </a:r>
          </a:p>
          <a:p>
            <a:pPr marL="342900" indent="-342900">
              <a:buFont typeface="Arial" panose="020B0604020202020204" pitchFamily="34" charset="0"/>
              <a:buChar char="•"/>
            </a:pPr>
            <a:r>
              <a:rPr lang="en-US" dirty="0" smtClean="0"/>
              <a:t>Pick a scribe</a:t>
            </a:r>
          </a:p>
          <a:p>
            <a:pPr marL="342900" indent="-342900">
              <a:buFont typeface="Arial" panose="020B0604020202020204" pitchFamily="34" charset="0"/>
              <a:buChar char="•"/>
            </a:pPr>
            <a:r>
              <a:rPr lang="en-US" dirty="0" smtClean="0"/>
              <a:t>Question 1</a:t>
            </a:r>
          </a:p>
          <a:p>
            <a:pPr marL="342900" indent="-342900">
              <a:buFont typeface="Arial" panose="020B0604020202020204" pitchFamily="34" charset="0"/>
              <a:buChar char="•"/>
            </a:pPr>
            <a:r>
              <a:rPr lang="en-US" dirty="0" smtClean="0"/>
              <a:t>Question 2</a:t>
            </a:r>
          </a:p>
          <a:p>
            <a:pPr marL="342900" indent="-342900">
              <a:buFont typeface="Arial" panose="020B0604020202020204" pitchFamily="34" charset="0"/>
              <a:buChar char="•"/>
            </a:pPr>
            <a:r>
              <a:rPr lang="en-US" dirty="0" smtClean="0"/>
              <a:t>Discuss in small group</a:t>
            </a:r>
          </a:p>
          <a:p>
            <a:pPr marL="342900" indent="-342900">
              <a:buFont typeface="Arial" panose="020B0604020202020204" pitchFamily="34" charset="0"/>
              <a:buChar char="•"/>
            </a:pPr>
            <a:r>
              <a:rPr lang="en-US" dirty="0" smtClean="0"/>
              <a:t>Large group discussion of Question 3</a:t>
            </a:r>
            <a:endParaRPr lang="en-US" dirty="0"/>
          </a:p>
        </p:txBody>
      </p:sp>
    </p:spTree>
    <p:extLst>
      <p:ext uri="{BB962C8B-B14F-4D97-AF65-F5344CB8AC3E}">
        <p14:creationId xmlns:p14="http://schemas.microsoft.com/office/powerpoint/2010/main" val="30971462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00FF"/>
                </a:solidFill>
              </a:rPr>
              <a:t>Question 1</a:t>
            </a:r>
            <a:endParaRPr lang="en-US" dirty="0">
              <a:solidFill>
                <a:srgbClr val="0000FF"/>
              </a:solidFill>
            </a:endParaRPr>
          </a:p>
        </p:txBody>
      </p:sp>
      <p:sp>
        <p:nvSpPr>
          <p:cNvPr id="3" name="Content Placeholder 2"/>
          <p:cNvSpPr>
            <a:spLocks noGrp="1"/>
          </p:cNvSpPr>
          <p:nvPr>
            <p:ph idx="1"/>
          </p:nvPr>
        </p:nvSpPr>
        <p:spPr/>
        <p:txBody>
          <a:bodyPr/>
          <a:lstStyle/>
          <a:p>
            <a:pPr marL="0" indent="0">
              <a:buNone/>
            </a:pPr>
            <a:r>
              <a:rPr lang="en-US" dirty="0" smtClean="0"/>
              <a:t>List three behaviors of the helper that contributed to your REJECTING their influence.</a:t>
            </a:r>
            <a:endParaRPr lang="en-US" dirty="0"/>
          </a:p>
        </p:txBody>
      </p:sp>
    </p:spTree>
    <p:extLst>
      <p:ext uri="{BB962C8B-B14F-4D97-AF65-F5344CB8AC3E}">
        <p14:creationId xmlns:p14="http://schemas.microsoft.com/office/powerpoint/2010/main" val="7491046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00FF"/>
                </a:solidFill>
              </a:rPr>
              <a:t>Question 2</a:t>
            </a:r>
            <a:endParaRPr lang="en-US" dirty="0">
              <a:solidFill>
                <a:srgbClr val="0000FF"/>
              </a:solidFill>
            </a:endParaRPr>
          </a:p>
        </p:txBody>
      </p:sp>
      <p:sp>
        <p:nvSpPr>
          <p:cNvPr id="3" name="Content Placeholder 2"/>
          <p:cNvSpPr>
            <a:spLocks noGrp="1"/>
          </p:cNvSpPr>
          <p:nvPr>
            <p:ph idx="1"/>
          </p:nvPr>
        </p:nvSpPr>
        <p:spPr/>
        <p:txBody>
          <a:bodyPr/>
          <a:lstStyle/>
          <a:p>
            <a:pPr marL="0" indent="0">
              <a:buNone/>
            </a:pPr>
            <a:r>
              <a:rPr lang="en-US" dirty="0"/>
              <a:t>List three behaviors of the helper that contributed to your </a:t>
            </a:r>
            <a:r>
              <a:rPr lang="en-US" dirty="0" smtClean="0"/>
              <a:t>ACCEPTING </a:t>
            </a:r>
            <a:r>
              <a:rPr lang="en-US" dirty="0"/>
              <a:t>their influence.</a:t>
            </a:r>
          </a:p>
          <a:p>
            <a:endParaRPr lang="en-US" dirty="0"/>
          </a:p>
        </p:txBody>
      </p:sp>
    </p:spTree>
    <p:extLst>
      <p:ext uri="{BB962C8B-B14F-4D97-AF65-F5344CB8AC3E}">
        <p14:creationId xmlns:p14="http://schemas.microsoft.com/office/powerpoint/2010/main" val="31920732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00FF"/>
                </a:solidFill>
              </a:rPr>
              <a:t>Question 3</a:t>
            </a:r>
            <a:endParaRPr lang="en-US" dirty="0">
              <a:solidFill>
                <a:srgbClr val="0000FF"/>
              </a:solidFill>
            </a:endParaRPr>
          </a:p>
        </p:txBody>
      </p:sp>
      <p:sp>
        <p:nvSpPr>
          <p:cNvPr id="3" name="Content Placeholder 2"/>
          <p:cNvSpPr>
            <a:spLocks noGrp="1"/>
          </p:cNvSpPr>
          <p:nvPr>
            <p:ph idx="1"/>
          </p:nvPr>
        </p:nvSpPr>
        <p:spPr/>
        <p:txBody>
          <a:bodyPr/>
          <a:lstStyle/>
          <a:p>
            <a:pPr marL="0" indent="0">
              <a:buNone/>
            </a:pPr>
            <a:r>
              <a:rPr lang="en-US" dirty="0"/>
              <a:t>Which of these lists is more similar to the change methods most commonly used in our medical culture?</a:t>
            </a:r>
          </a:p>
        </p:txBody>
      </p:sp>
    </p:spTree>
    <p:extLst>
      <p:ext uri="{BB962C8B-B14F-4D97-AF65-F5344CB8AC3E}">
        <p14:creationId xmlns:p14="http://schemas.microsoft.com/office/powerpoint/2010/main" val="14247200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0"/>
            <a:ext cx="8229600" cy="685800"/>
          </a:xfrm>
        </p:spPr>
        <p:txBody>
          <a:bodyPr>
            <a:normAutofit fontScale="90000"/>
          </a:bodyPr>
          <a:lstStyle/>
          <a:p>
            <a:r>
              <a:rPr lang="en-US" dirty="0" smtClean="0">
                <a:solidFill>
                  <a:srgbClr val="0000FF"/>
                </a:solidFill>
              </a:rPr>
              <a:t>Our MI Curriculum</a:t>
            </a:r>
            <a:r>
              <a:rPr lang="en-US" dirty="0" smtClean="0"/>
              <a:t/>
            </a:r>
            <a:br>
              <a:rPr lang="en-US" dirty="0" smtClean="0"/>
            </a:br>
            <a:r>
              <a:rPr lang="en-US" sz="2700" dirty="0" smtClean="0"/>
              <a:t>PGY 2</a:t>
            </a:r>
            <a:endParaRPr lang="en-US" sz="2700" dirty="0"/>
          </a:p>
        </p:txBody>
      </p:sp>
      <p:sp>
        <p:nvSpPr>
          <p:cNvPr id="3" name="Content Placeholder 2"/>
          <p:cNvSpPr>
            <a:spLocks noGrp="1"/>
          </p:cNvSpPr>
          <p:nvPr>
            <p:ph idx="1"/>
          </p:nvPr>
        </p:nvSpPr>
        <p:spPr>
          <a:xfrm>
            <a:off x="457200" y="2514600"/>
            <a:ext cx="8382000" cy="3124200"/>
          </a:xfrm>
        </p:spPr>
        <p:txBody>
          <a:bodyPr>
            <a:normAutofit fontScale="85000" lnSpcReduction="20000"/>
          </a:bodyPr>
          <a:lstStyle/>
          <a:p>
            <a:r>
              <a:rPr lang="en-US" dirty="0" smtClean="0"/>
              <a:t>Pre-Measures </a:t>
            </a:r>
            <a:r>
              <a:rPr lang="en-US" dirty="0"/>
              <a:t>of </a:t>
            </a:r>
            <a:r>
              <a:rPr lang="en-US" i="1" dirty="0" smtClean="0"/>
              <a:t>Importance</a:t>
            </a:r>
            <a:r>
              <a:rPr lang="en-US" dirty="0" smtClean="0"/>
              <a:t> and </a:t>
            </a:r>
            <a:r>
              <a:rPr lang="en-US" i="1" dirty="0" smtClean="0"/>
              <a:t>Confidence</a:t>
            </a:r>
          </a:p>
          <a:p>
            <a:r>
              <a:rPr lang="en-US" dirty="0" smtClean="0"/>
              <a:t>Most </a:t>
            </a:r>
            <a:r>
              <a:rPr lang="en-US" dirty="0"/>
              <a:t>Influential Person </a:t>
            </a:r>
            <a:r>
              <a:rPr lang="en-US" dirty="0" smtClean="0"/>
              <a:t>Exercise: </a:t>
            </a:r>
            <a:r>
              <a:rPr lang="en-US" sz="1800" dirty="0" smtClean="0"/>
              <a:t>15 mins.</a:t>
            </a:r>
          </a:p>
          <a:p>
            <a:r>
              <a:rPr lang="en-US" dirty="0" smtClean="0"/>
              <a:t>Didactics: </a:t>
            </a:r>
            <a:r>
              <a:rPr lang="en-US" sz="1900" dirty="0" smtClean="0"/>
              <a:t>45-60 mins</a:t>
            </a:r>
            <a:r>
              <a:rPr lang="en-US" sz="1500" dirty="0" smtClean="0"/>
              <a:t>.</a:t>
            </a:r>
          </a:p>
          <a:p>
            <a:r>
              <a:rPr lang="en-US" sz="3100" dirty="0" smtClean="0"/>
              <a:t>Post-Measures of </a:t>
            </a:r>
            <a:r>
              <a:rPr lang="en-US" sz="3100" i="1" dirty="0" smtClean="0"/>
              <a:t>Importance</a:t>
            </a:r>
            <a:r>
              <a:rPr lang="en-US" sz="3100" dirty="0" smtClean="0"/>
              <a:t> and </a:t>
            </a:r>
            <a:r>
              <a:rPr lang="en-US" sz="3100" i="1" dirty="0" smtClean="0"/>
              <a:t>Confidence</a:t>
            </a:r>
          </a:p>
          <a:p>
            <a:r>
              <a:rPr lang="en-US" dirty="0" smtClean="0"/>
              <a:t>Pairs practice using flexible script </a:t>
            </a:r>
            <a:r>
              <a:rPr lang="en-US" dirty="0"/>
              <a:t>&amp;</a:t>
            </a:r>
            <a:r>
              <a:rPr lang="en-US" dirty="0" smtClean="0"/>
              <a:t> worksheet: </a:t>
            </a:r>
            <a:r>
              <a:rPr lang="en-US" sz="1900" dirty="0" smtClean="0"/>
              <a:t>60-75 mins. </a:t>
            </a:r>
          </a:p>
          <a:p>
            <a:r>
              <a:rPr lang="en-US" dirty="0" smtClean="0"/>
              <a:t>Second post-measure of </a:t>
            </a:r>
            <a:r>
              <a:rPr lang="en-US" i="1" dirty="0" smtClean="0"/>
              <a:t>Importance</a:t>
            </a:r>
            <a:r>
              <a:rPr lang="en-US" dirty="0" smtClean="0"/>
              <a:t> and </a:t>
            </a:r>
            <a:r>
              <a:rPr lang="en-US" i="1" dirty="0" smtClean="0"/>
              <a:t>Confidence</a:t>
            </a:r>
          </a:p>
          <a:p>
            <a:r>
              <a:rPr lang="en-US" dirty="0" smtClean="0"/>
              <a:t>Videotape review of patient encounter: </a:t>
            </a:r>
            <a:r>
              <a:rPr lang="en-US" sz="1500" dirty="0" smtClean="0"/>
              <a:t>15 mins.</a:t>
            </a:r>
            <a:endParaRPr lang="en-US" sz="1500" dirty="0"/>
          </a:p>
        </p:txBody>
      </p:sp>
    </p:spTree>
    <p:extLst>
      <p:ext uri="{BB962C8B-B14F-4D97-AF65-F5344CB8AC3E}">
        <p14:creationId xmlns:p14="http://schemas.microsoft.com/office/powerpoint/2010/main" val="336573780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USESECONDARYMONITOR" val="True"/>
  <p:tag name="BULLETTYPE" val="3"/>
  <p:tag name="RESPCOUNTERSTYLE" val="-1"/>
  <p:tag name="INPUTSOURCE" val="1"/>
  <p:tag name="BACKUPSESSIONS" val="True"/>
  <p:tag name="REVIEWONLY" val="False"/>
  <p:tag name="PARTICIPANTSINLEADERBOARD" val="5"/>
  <p:tag name="BUBBLESIZEVISIBLE" val="True"/>
  <p:tag name="CUSTOMGRIDBACKCOLOR" val="-2830136"/>
  <p:tag name="CUSTOMCELLBACKCOLOR3" val="-268652"/>
  <p:tag name="DISPLAYDEVICENUMBER" val="True"/>
  <p:tag name="AUTOSIZEGRID" val="True"/>
  <p:tag name="CHARTCOLORS" val="0"/>
  <p:tag name="MULTIRESPDIVISOR" val="1"/>
  <p:tag name="CORRECTPOINTVALUE" val="100"/>
  <p:tag name="ADDINALWAYSLOADED" val="False"/>
  <p:tag name="TPVERSION" val="2006"/>
  <p:tag name="DEFAULTPORT" val="1001"/>
  <p:tag name="COUNTDOWNSTYLE" val="-1"/>
  <p:tag name="USEENTERPRISEMANAGER" val="False"/>
  <p:tag name="CHARTVALUEFORMAT" val="0%"/>
  <p:tag name="STDCHART" val="1"/>
  <p:tag name="BUBBLEVALUEFORMAT" val="0.0"/>
  <p:tag name="CUSTOMCELLBACKCOLOR1" val="-657956"/>
  <p:tag name="DISPLAYNAME" val="True"/>
  <p:tag name="GRIDSIZE" val="{Width=800, Height=600}"/>
  <p:tag name="RESETCHARTS" val="True"/>
  <p:tag name="ALLOWUSERFEEDBACK" val="True"/>
  <p:tag name="ZEROBASED" val="False"/>
  <p:tag name="EXPANDSHOWBAR" val="True"/>
  <p:tag name="ANSWERNOWTEXT" val="Answer Now"/>
  <p:tag name="NUMRESPONSES" val="1"/>
  <p:tag name="ROTATIONINTERVAL" val="2"/>
  <p:tag name="BUBBLENAMEVISIBLE" val="True"/>
  <p:tag name="CUSTOMCELLBACKCOLOR2" val="-13395457"/>
  <p:tag name="GRIDOPACITY" val="90"/>
  <p:tag name="CHARTLABELS" val="0"/>
  <p:tag name="INCORRECTPOINTVALUE" val="0"/>
  <p:tag name="CHARTSCALE" val="True"/>
  <p:tag name="ANSWERNOWSTYLE" val="-1"/>
  <p:tag name="ALLOWDUPLICATES" val="False"/>
  <p:tag name="TEAMSINLEADERBOARD" val="5"/>
  <p:tag name="CUSTOMCELLFORECOLOR" val="-16777216"/>
  <p:tag name="GRIDROTATIONINTERVAL" val="2"/>
  <p:tag name="PARTLISTDEFAULT" val="0"/>
  <p:tag name="AUTOADJUSTPARTRANGE" val="True"/>
  <p:tag name="RESPCOUNTERFORMAT" val="0"/>
  <p:tag name="AUTOADVANCE" val="False"/>
  <p:tag name="DEFAULTNUMTEAMS" val="5"/>
  <p:tag name="GRIDPOSITION" val="1"/>
  <p:tag name="REALTIMEBACKUP" val="False"/>
  <p:tag name="REQUIREPASSWORD" val="False"/>
  <p:tag name="AUTOUPDATEALIASES" val="True"/>
  <p:tag name="USESCHEMECOLORS" val="True"/>
  <p:tag name="INCLUDEPPT" val="True"/>
  <p:tag name="RESPTABLESTYLE" val="-1"/>
  <p:tag name="BUBBLEGROUPING" val="3"/>
  <p:tag name="INCLUDENONRESPONDERS" val="False"/>
  <p:tag name="COUNTDOWNSECONDS" val="10"/>
  <p:tag name="DISPLAYDEVICEID" val="True"/>
  <p:tag name="ENABLEPRESENTERVPAD" val="False"/>
  <p:tag name="POLLINGCYCLE" val="2"/>
  <p:tag name="MAXRESPONDERS" val="5"/>
  <p:tag name="BACKUPMAINTENANCE" val="7"/>
  <p:tag name="CUSTOMCELLBACKCOLOR4" val="-8355712"/>
  <p:tag name="SHOWBARVISIBLE" val="True"/>
  <p:tag name="REALTIMEBACKUPPATH" val="(None)"/>
  <p:tag name="DELIMITERS" val="3.1"/>
  <p:tag name="INCLUDESESSION" val="True"/>
</p:tagLst>
</file>

<file path=ppt/tags/tag2.xml><?xml version="1.0" encoding="utf-8"?>
<p:tagLst xmlns:a="http://schemas.openxmlformats.org/drawingml/2006/main" xmlns:r="http://schemas.openxmlformats.org/officeDocument/2006/relationships" xmlns:p="http://schemas.openxmlformats.org/presentationml/2006/main">
  <p:tag name="__PE_POLL_EMBED_ID" val="tru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__PE_POLL_EMBED_ID" val="true"/>
</p:tagLst>
</file>

<file path=ppt/tags/tag5.xml><?xml version="1.0" encoding="utf-8"?>
<p:tagLst xmlns:a="http://schemas.openxmlformats.org/drawingml/2006/main" xmlns:r="http://schemas.openxmlformats.org/officeDocument/2006/relationships" xmlns:p="http://schemas.openxmlformats.org/presentationml/2006/main">
  <p:tag name="__PE_POLL_EMBED_ID" val="true"/>
</p:tagLst>
</file>

<file path=ppt/theme/theme1.xml><?xml version="1.0" encoding="utf-8"?>
<a:theme xmlns:a="http://schemas.openxmlformats.org/drawingml/2006/main" name="ThemeForu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ThemeForum</Template>
  <TotalTime>4108</TotalTime>
  <Words>1944</Words>
  <Application>Microsoft Office PowerPoint</Application>
  <PresentationFormat>On-screen Show (4:3)</PresentationFormat>
  <Paragraphs>314</Paragraphs>
  <Slides>35</Slides>
  <Notes>28</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ThemeForum</vt:lpstr>
      <vt:lpstr>A Method to Bridge the Gap between “Learning” and “Using”  Motivational Interviewing</vt:lpstr>
      <vt:lpstr>Disclosures</vt:lpstr>
      <vt:lpstr>Goals and Objectives</vt:lpstr>
      <vt:lpstr>PowerPoint Presentation</vt:lpstr>
      <vt:lpstr>PowerPoint Presentation</vt:lpstr>
      <vt:lpstr>Question 1</vt:lpstr>
      <vt:lpstr>Question 2</vt:lpstr>
      <vt:lpstr>Question 3</vt:lpstr>
      <vt:lpstr>Our MI Curriculum PGY 2</vt:lpstr>
      <vt:lpstr>PowerPoint Presentation</vt:lpstr>
      <vt:lpstr>Many aspects of M.I.</vt:lpstr>
      <vt:lpstr>The “Spirit” of Motivational Interviewing</vt:lpstr>
      <vt:lpstr>Why do people develop negative habits?</vt:lpstr>
      <vt:lpstr>Our mentor: Dr. David Waters</vt:lpstr>
      <vt:lpstr>PowerPoint Presentation</vt:lpstr>
      <vt:lpstr>PowerPoint Presentation</vt:lpstr>
      <vt:lpstr>1. Find the target behavior and defuse defensiveness</vt:lpstr>
      <vt:lpstr>2. Respectfully explore both sides of the ambivalence First, ask about the positive aspects of the behavior. </vt:lpstr>
      <vt:lpstr>4. Explore Life Values and Goals to develop discrepancy</vt:lpstr>
      <vt:lpstr>5.  Ask for a decision</vt:lpstr>
      <vt:lpstr>6.  Set SMART Goals</vt:lpstr>
      <vt:lpstr>7.  If no decision, or decision is to continue the behavior,        empathize with ambivalence </vt:lpstr>
      <vt:lpstr>8.  Successful wrap-up</vt:lpstr>
      <vt:lpstr>Your turn to practice (AND to attend to your wellness)</vt:lpstr>
      <vt:lpstr>Discussion and Questions</vt:lpstr>
      <vt:lpstr>PowerPoint Presentation</vt:lpstr>
      <vt:lpstr>PowerPoint Presentation</vt:lpstr>
      <vt:lpstr>Access our materials from the STFM Resource Library.  Search under:  1) Today’s presentation title;    2) Keyword: “motivational interviewing;” or  3) Presenters Allen or Siedlecki </vt:lpstr>
      <vt:lpstr>Final Questions and Comments   Please complete the session evaluation forms! </vt:lpstr>
      <vt:lpstr>3.  Ask about the negative aspects of the target behavior </vt:lpstr>
      <vt:lpstr>Assess and Build Commitment</vt:lpstr>
      <vt:lpstr>Assess and Build  Confidence</vt:lpstr>
      <vt:lpstr>Survey</vt:lpstr>
      <vt:lpstr>Survey</vt:lpstr>
      <vt:lpstr>Please sign into Poll Everywhere</vt:lpstr>
    </vt:vector>
  </TitlesOfParts>
  <Company>University of Virginia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Motivating Behavior Change What Really Works?</dc:title>
  <dc:creator>cmp8x</dc:creator>
  <cp:lastModifiedBy>Allen, Claudia W *HS</cp:lastModifiedBy>
  <cp:revision>156</cp:revision>
  <cp:lastPrinted>2015-09-28T21:32:37Z</cp:lastPrinted>
  <dcterms:created xsi:type="dcterms:W3CDTF">2012-09-06T01:32:15Z</dcterms:created>
  <dcterms:modified xsi:type="dcterms:W3CDTF">2019-05-03T12:29:14Z</dcterms:modified>
</cp:coreProperties>
</file>